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tags/tag78.xml" ContentType="application/vnd.openxmlformats-officedocument.presentationml.tags+xml"/>
  <Override PartName="/ppt/notesSlides/notesSlide3.xml" ContentType="application/vnd.openxmlformats-officedocument.presentationml.notesSlide+xml"/>
  <Override PartName="/ppt/tags/tag79.xml" ContentType="application/vnd.openxmlformats-officedocument.presentationml.tags+xml"/>
  <Override PartName="/ppt/notesSlides/notesSlide4.xml" ContentType="application/vnd.openxmlformats-officedocument.presentationml.notesSlide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notesSlides/notesSlide6.xml" ContentType="application/vnd.openxmlformats-officedocument.presentationml.notesSlide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94"/>
    <a:srgbClr val="F8F8F8"/>
    <a:srgbClr val="E7EEFD"/>
    <a:srgbClr val="A3CBFB"/>
    <a:srgbClr val="9900CC"/>
    <a:srgbClr val="AED1FC"/>
    <a:srgbClr val="333333"/>
    <a:srgbClr val="EF6DB7"/>
    <a:srgbClr val="0A74F4"/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11" autoAdjust="0"/>
  </p:normalViewPr>
  <p:slideViewPr>
    <p:cSldViewPr snapToObjects="1">
      <p:cViewPr varScale="1">
        <p:scale>
          <a:sx n="123" d="100"/>
          <a:sy n="123" d="100"/>
        </p:scale>
        <p:origin x="1098" y="102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4371C0-ADA4-4DD1-99D1-CD3DC1907E3D}" type="datetimeFigureOut">
              <a:rPr lang="fr-CH"/>
              <a:pPr>
                <a:defRPr/>
              </a:pPr>
              <a:t>12.01.2022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4026F7-7C8C-4274-81B1-49A334510018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4475672-C676-411E-B96C-47A728D91EC5}" type="datetime1">
              <a:rPr lang="fr-CH"/>
              <a:pPr>
                <a:defRPr/>
              </a:pPr>
              <a:t>12.01.2022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/>
              <a:t>Textmasterformate durch Klicken bearbeiten</a:t>
            </a:r>
          </a:p>
          <a:p>
            <a:pPr lvl="1"/>
            <a:r>
              <a:rPr lang="fr-CH" noProof="0"/>
              <a:t>Zweite Ebene</a:t>
            </a:r>
          </a:p>
          <a:p>
            <a:pPr lvl="2"/>
            <a:r>
              <a:rPr lang="fr-CH" noProof="0"/>
              <a:t>Dritte Ebene</a:t>
            </a:r>
          </a:p>
          <a:p>
            <a:pPr lvl="3"/>
            <a:r>
              <a:rPr lang="fr-CH" noProof="0"/>
              <a:t>Vierte Ebene</a:t>
            </a:r>
          </a:p>
          <a:p>
            <a:pPr lvl="4"/>
            <a:r>
              <a:rPr lang="fr-CH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187D57-DF39-46FB-BA73-E066738108BC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89E493-E654-4055-ADCD-495C250085E1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122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2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2653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3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90167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4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298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5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4968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6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8368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7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9253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.xml"/><Relationship Id="rId7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oleObject" Target="../embeddings/oleObject20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9.xml"/><Relationship Id="rId7" Type="http://schemas.openxmlformats.org/officeDocument/2006/relationships/oleObject" Target="../embeddings/oleObject21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oleObject" Target="../embeddings/oleObject22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3.xml"/><Relationship Id="rId7" Type="http://schemas.openxmlformats.org/officeDocument/2006/relationships/oleObject" Target="../embeddings/oleObject23.bin"/><Relationship Id="rId2" Type="http://schemas.openxmlformats.org/officeDocument/2006/relationships/tags" Target="../tags/tag52.xml"/><Relationship Id="rId1" Type="http://schemas.openxmlformats.org/officeDocument/2006/relationships/vmlDrawing" Target="../drawings/vmlDrawing1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oleObject" Target="../embeddings/oleObject24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7.xml"/><Relationship Id="rId7" Type="http://schemas.openxmlformats.org/officeDocument/2006/relationships/oleObject" Target="../embeddings/oleObject25.bin"/><Relationship Id="rId2" Type="http://schemas.openxmlformats.org/officeDocument/2006/relationships/tags" Target="../tags/tag56.xml"/><Relationship Id="rId1" Type="http://schemas.openxmlformats.org/officeDocument/2006/relationships/vmlDrawing" Target="../drawings/vmlDrawing1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oleObject" Target="../embeddings/oleObject26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1.xml"/><Relationship Id="rId7" Type="http://schemas.openxmlformats.org/officeDocument/2006/relationships/oleObject" Target="../embeddings/oleObject27.bin"/><Relationship Id="rId2" Type="http://schemas.openxmlformats.org/officeDocument/2006/relationships/tags" Target="../tags/tag60.xml"/><Relationship Id="rId1" Type="http://schemas.openxmlformats.org/officeDocument/2006/relationships/vmlDrawing" Target="../drawings/vmlDrawing1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oleObject" Target="../embeddings/oleObject28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64.xml"/><Relationship Id="rId1" Type="http://schemas.openxmlformats.org/officeDocument/2006/relationships/vmlDrawing" Target="../drawings/vmlDrawing1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oleObject" Target="../embeddings/oleObject30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9.xml"/><Relationship Id="rId7" Type="http://schemas.openxmlformats.org/officeDocument/2006/relationships/oleObject" Target="../embeddings/oleObject31.bin"/><Relationship Id="rId2" Type="http://schemas.openxmlformats.org/officeDocument/2006/relationships/tags" Target="../tags/tag68.xml"/><Relationship Id="rId1" Type="http://schemas.openxmlformats.org/officeDocument/2006/relationships/vmlDrawing" Target="../drawings/vmlDrawing1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oleObject" Target="../embeddings/oleObject32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73.xml"/><Relationship Id="rId7" Type="http://schemas.openxmlformats.org/officeDocument/2006/relationships/oleObject" Target="../embeddings/oleObject33.bin"/><Relationship Id="rId2" Type="http://schemas.openxmlformats.org/officeDocument/2006/relationships/tags" Target="../tags/tag72.xml"/><Relationship Id="rId1" Type="http://schemas.openxmlformats.org/officeDocument/2006/relationships/vmlDrawing" Target="../drawings/vmlDrawing1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oleObject" Target="../embeddings/oleObject34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3.xml"/><Relationship Id="rId7" Type="http://schemas.openxmlformats.org/officeDocument/2006/relationships/oleObject" Target="../embeddings/oleObject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oleObject" Target="../embeddings/oleObject6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1.xml"/><Relationship Id="rId7" Type="http://schemas.openxmlformats.org/officeDocument/2006/relationships/oleObject" Target="../embeddings/oleObject7.bin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oleObject" Target="../embeddings/oleObject8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5.xml"/><Relationship Id="rId7" Type="http://schemas.openxmlformats.org/officeDocument/2006/relationships/oleObject" Target="../embeddings/oleObject9.bin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oleObject" Target="../embeddings/oleObject10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9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oleObject" Target="../embeddings/oleObject12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3.xml"/><Relationship Id="rId7" Type="http://schemas.openxmlformats.org/officeDocument/2006/relationships/oleObject" Target="../embeddings/oleObject13.bin"/><Relationship Id="rId2" Type="http://schemas.openxmlformats.org/officeDocument/2006/relationships/tags" Target="../tags/tag32.xml"/><Relationship Id="rId1" Type="http://schemas.openxmlformats.org/officeDocument/2006/relationships/vmlDrawing" Target="../drawings/vmlDrawing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oleObject" Target="../embeddings/oleObject14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7.xml"/><Relationship Id="rId7" Type="http://schemas.openxmlformats.org/officeDocument/2006/relationships/oleObject" Target="../embeddings/oleObject15.bin"/><Relationship Id="rId2" Type="http://schemas.openxmlformats.org/officeDocument/2006/relationships/tags" Target="../tags/tag36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oleObject" Target="../embeddings/oleObject16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oleObject" Target="../embeddings/oleObject1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417513"/>
            <a:ext cx="15843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3"/>
            </p:custDataLst>
          </p:nvPr>
        </p:nvSpPr>
        <p:spPr>
          <a:xfrm>
            <a:off x="2514600" y="363538"/>
            <a:ext cx="5164138" cy="3433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i="0" dirty="0" err="1"/>
              <a:t>Amt</a:t>
            </a:r>
            <a:r>
              <a:rPr lang="fr-CH" sz="1000" b="1" i="0" dirty="0"/>
              <a:t> der </a:t>
            </a:r>
            <a:r>
              <a:rPr lang="fr-CH" sz="1000" b="1" i="0" dirty="0" err="1"/>
              <a:t>Beispiele</a:t>
            </a:r>
            <a:r>
              <a:rPr lang="fr-CH" sz="1000" b="0" i="0" dirty="0"/>
              <a:t> </a:t>
            </a:r>
            <a:r>
              <a:rPr lang="fr-CH" sz="1000" b="0" i="0" dirty="0" err="1"/>
              <a:t>AdB</a:t>
            </a:r>
            <a:endParaRPr lang="fr-CH" sz="1000" b="0" i="0" dirty="0"/>
          </a:p>
        </p:txBody>
      </p:sp>
      <p:sp>
        <p:nvSpPr>
          <p:cNvPr id="7" name="TextBox 9"/>
          <p:cNvSpPr txBox="1"/>
          <p:nvPr userDrawn="1">
            <p:custDataLst>
              <p:tags r:id="rId4"/>
            </p:custDataLst>
          </p:nvPr>
        </p:nvSpPr>
        <p:spPr>
          <a:xfrm>
            <a:off x="468313" y="6148388"/>
            <a:ext cx="53546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Direction des exemples et des questions</a:t>
            </a:r>
            <a:r>
              <a:rPr lang="fr-CH" sz="1000" b="1" dirty="0"/>
              <a:t> DEQ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/>
              <a:t>Direktion</a:t>
            </a:r>
            <a:r>
              <a:rPr lang="fr-CH" sz="1000" b="0" i="0" dirty="0"/>
              <a:t> der </a:t>
            </a:r>
            <a:r>
              <a:rPr lang="fr-CH" sz="1000" b="0" i="0" dirty="0" err="1"/>
              <a:t>Beispiele</a:t>
            </a:r>
            <a:r>
              <a:rPr lang="fr-CH" sz="1000" b="0" i="0" dirty="0"/>
              <a:t> </a:t>
            </a:r>
            <a:r>
              <a:rPr lang="fr-CH" sz="1000" b="0" i="0" dirty="0" err="1"/>
              <a:t>und</a:t>
            </a:r>
            <a:r>
              <a:rPr lang="fr-CH" sz="1000" b="0" i="0" dirty="0"/>
              <a:t> </a:t>
            </a:r>
            <a:r>
              <a:rPr lang="fr-CH" sz="1000" b="0" i="0" dirty="0" err="1"/>
              <a:t>Fragen</a:t>
            </a:r>
            <a:r>
              <a:rPr lang="fr-CH" sz="1000" b="0" i="0" dirty="0"/>
              <a:t> </a:t>
            </a:r>
            <a:r>
              <a:rPr lang="fr-CH" sz="1000" b="1" i="0" dirty="0"/>
              <a:t>DBF</a:t>
            </a:r>
            <a:endParaRPr lang="fr-CH" sz="1000" b="0" i="0" dirty="0"/>
          </a:p>
        </p:txBody>
      </p:sp>
      <p:cxnSp>
        <p:nvCxnSpPr>
          <p:cNvPr id="8" name="Straight Connector 7"/>
          <p:cNvCxnSpPr/>
          <p:nvPr userDrawn="1">
            <p:custDataLst>
              <p:tags r:id="rId5"/>
            </p:custDataLst>
          </p:nvPr>
        </p:nvCxnSpPr>
        <p:spPr>
          <a:xfrm>
            <a:off x="449263" y="12636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CC42FD-4A5E-4F47-A08D-AF72A65FAE62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4593934-EB73-4A9E-BB30-3CB60237584F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14207A8-D35D-4BB2-837A-64DB15AF406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D42FB62-806F-48DB-BAD6-5AFD1E78CD8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40792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221FC23-268D-4B34-816B-5926450DAF7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6A3589F-A711-4115-9E27-3F231F3A0BD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26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03218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032186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363702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363702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69521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469521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026733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026733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35824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35824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4B4A13-7231-4BEB-89BD-9FF1B0A07F9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503D847-A163-4E0C-BBCD-0B11BC312B2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519237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30723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230723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929319" y="2373243"/>
            <a:ext cx="144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929319" y="3113577"/>
            <a:ext cx="144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479402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5479402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10148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10148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2447D5-6012-42FA-A634-EF01D54C7DB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40BA4EF-5A79-4945-9984-4D373C87AA3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872000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2683200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684244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685288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2683200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684244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685288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8EDB024-0744-4E27-A73A-FB09B9265834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A038240B-C92D-4EC4-8CF3-8B6506CEA99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2592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3383379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3383379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047204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047204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93B917E-A7C9-45AB-AE4F-5CD6B8A1F2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D8D2A0B6-06DE-4C53-A47B-8556DCCC1B4D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403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4032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4714876" y="2373243"/>
            <a:ext cx="38608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714876" y="3113577"/>
            <a:ext cx="38608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9E6CB92-D46F-41CE-9675-29AF1C5CC889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365E066-5BF7-4B23-88A1-E71D0D8A36B5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126400"/>
            <a:ext cx="2386012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57199" y="2492375"/>
            <a:ext cx="2386013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965451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965450" y="1766400"/>
            <a:ext cx="2320930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9211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8736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83247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786564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745412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0CE34FB-1030-4B4F-B5FF-E6D47255D8CF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B672B7-96CD-4763-B410-B6A57B6E157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3031CF4-6012-4E47-B896-DA0102BA4466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7141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8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410BE1C-61D8-4199-834D-4E3CFD41A19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2092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26680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8240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52E0320-80E4-4134-855D-57A764251BBD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33EFAB4F-DF75-4B81-AF99-A29062CCF60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5067299" y="1858223"/>
            <a:ext cx="3632201" cy="307777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457200" y="1858223"/>
            <a:ext cx="36324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457200" y="2221364"/>
            <a:ext cx="36324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5067299" y="2221364"/>
            <a:ext cx="3632201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EE9DF2-5A33-4369-9F67-FAD1ACE7EE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F92E1955-87A7-4AAE-AF79-EA5B62E259D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57200" y="1328400"/>
            <a:ext cx="820324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457200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4979988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C22EE1-D8D8-49D4-BF92-C110A9056A15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0FC7961-F641-4FAC-9BFA-9F969ACC52F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0C974B1-BC47-4363-AFBE-D3D7A9A9843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1154ED4B-527E-4255-897E-950073BA24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6400"/>
            <a:ext cx="4186238" cy="215443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418623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457200" y="306388"/>
            <a:ext cx="82423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Titre exemple</a:t>
            </a:r>
            <a:br>
              <a:rPr lang="fr-CH"/>
            </a:br>
            <a:r>
              <a:rPr lang="fr-CH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Texte principal</a:t>
            </a:r>
          </a:p>
          <a:p>
            <a:pPr lvl="1"/>
            <a:r>
              <a:rPr lang="fr-CH"/>
              <a:t>Premier niveau</a:t>
            </a:r>
          </a:p>
          <a:p>
            <a:pPr lvl="2"/>
            <a:r>
              <a:rPr lang="fr-CH"/>
              <a:t>Deuxième niveau</a:t>
            </a:r>
          </a:p>
          <a:p>
            <a:pPr lvl="3"/>
            <a:r>
              <a:rPr lang="fr-CH"/>
              <a:t>Troisième niveau</a:t>
            </a:r>
          </a:p>
          <a:p>
            <a:pPr lvl="4"/>
            <a:r>
              <a:rPr lang="fr-CH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6B27B2B-C0FF-48E7-AAE0-A647F486645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5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F243335-9A5D-44D4-B713-78A3870BA20B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6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6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8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9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0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Rectangle 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0482" name="Rectangle 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1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55613" y="1547813"/>
            <a:ext cx="8289925" cy="42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r>
              <a:rPr lang="de-CH" dirty="0">
                <a:latin typeface="Arial" pitchFamily="34" charset="0"/>
                <a:ea typeface="ＭＳ Ｐゴシック"/>
                <a:cs typeface="ＭＳ Ｐゴシック"/>
              </a:rPr>
              <a:t>HERMES EXPRESS</a:t>
            </a:r>
            <a:br>
              <a:rPr lang="de-CH" dirty="0">
                <a:latin typeface="Arial" pitchFamily="34" charset="0"/>
                <a:ea typeface="ＭＳ Ｐゴシック"/>
                <a:cs typeface="ＭＳ Ｐゴシック"/>
              </a:rPr>
            </a:br>
            <a:br>
              <a:rPr lang="de-CH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  <a:br>
              <a:rPr lang="de-CH" dirty="0"/>
            </a:br>
            <a:r>
              <a:rPr lang="de-CH" sz="2400" dirty="0">
                <a:solidFill>
                  <a:srgbClr val="008094"/>
                </a:solidFill>
                <a:cs typeface="Arial" panose="020B0604020202020204" pitchFamily="34" charset="0"/>
              </a:rPr>
              <a:t>Phasenbericht 		</a:t>
            </a: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Phase und Projektnamen einfügen</a:t>
            </a: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PROJEKT: 				Projektnamen einfügen</a:t>
            </a: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AUFTRAGGEBER/IN:		Name Auftraggeber/in einfügen</a:t>
            </a: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PROJEKTLEITER/IN:		Name Projektleiter/in einfügen</a:t>
            </a:r>
            <a:br>
              <a:rPr lang="de-CH" sz="2800" dirty="0">
                <a:solidFill>
                  <a:srgbClr val="008094"/>
                </a:solidFill>
                <a:cs typeface="Arial" panose="020B0604020202020204" pitchFamily="34" charset="0"/>
              </a:rPr>
            </a:br>
            <a:endParaRPr lang="de-CH" sz="2800" dirty="0">
              <a:solidFill>
                <a:srgbClr val="00809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27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Zusammenfassung des Projekts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3412794" cy="2436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>
                <a:solidFill>
                  <a:srgbClr val="008094"/>
                </a:solidFill>
              </a:rPr>
              <a:t>Die Ziele und Lieferprodukte des Projekts zusammenfassen</a:t>
            </a:r>
            <a:r>
              <a:rPr lang="de-CH" sz="140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85955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99992" y="9788"/>
            <a:ext cx="4644008" cy="1141460"/>
          </a:xfrm>
          <a:prstGeom prst="rect">
            <a:avLst/>
          </a:prstGeom>
          <a:solidFill>
            <a:srgbClr val="F8F8F8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894540"/>
          </a:xfrm>
        </p:spPr>
        <p:txBody>
          <a:bodyPr/>
          <a:lstStyle/>
          <a:p>
            <a:r>
              <a:rPr lang="de-CH" sz="2200" dirty="0">
                <a:latin typeface="Arial" pitchFamily="34" charset="0"/>
                <a:ea typeface="ＭＳ Ｐゴシック"/>
                <a:cs typeface="Arial" panose="020B0604020202020204" pitchFamily="34" charset="0"/>
              </a:rPr>
              <a:t>Ressourcen – Indikatoren</a:t>
            </a:r>
            <a:br>
              <a:rPr lang="de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1" y="2060848"/>
            <a:ext cx="8242300" cy="3816429"/>
          </a:xfrm>
        </p:spPr>
        <p:txBody>
          <a:bodyPr/>
          <a:lstStyle/>
          <a:p>
            <a:pPr marL="0" lvl="0" indent="0">
              <a:buClrTx/>
            </a:pPr>
            <a:r>
              <a:rPr lang="de-CH" sz="1600" dirty="0"/>
              <a:t>&gt; Budgetmittel</a:t>
            </a:r>
          </a:p>
          <a:p>
            <a:pPr marL="0" indent="0">
              <a:buClrTx/>
            </a:pPr>
            <a:r>
              <a:rPr lang="de-CH" sz="1400" dirty="0">
                <a:solidFill>
                  <a:srgbClr val="008094"/>
                </a:solidFill>
              </a:rPr>
              <a:t>... erklärender Text</a:t>
            </a:r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r>
              <a:rPr lang="de-CH" sz="1600" dirty="0"/>
              <a:t>&gt; Personelle </a:t>
            </a:r>
            <a:r>
              <a:rPr lang="de-CH" sz="1600"/>
              <a:t>Resourcen </a:t>
            </a:r>
            <a:endParaRPr lang="de-CH" sz="1600" dirty="0"/>
          </a:p>
          <a:p>
            <a:pPr marL="0" lvl="0" indent="0">
              <a:buClrTx/>
            </a:pPr>
            <a:r>
              <a:rPr lang="de-CH" sz="1400" dirty="0">
                <a:solidFill>
                  <a:srgbClr val="008094"/>
                </a:solidFill>
              </a:rPr>
              <a:t>... erklärender Text</a:t>
            </a:r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r>
              <a:rPr lang="de-CH" sz="1600" dirty="0"/>
              <a:t>&gt; Materielle Ressourcen</a:t>
            </a:r>
          </a:p>
          <a:p>
            <a:pPr marL="0" indent="0">
              <a:buClrTx/>
            </a:pPr>
            <a:r>
              <a:rPr lang="de-CH" sz="1400" dirty="0">
                <a:solidFill>
                  <a:srgbClr val="008094"/>
                </a:solidFill>
              </a:rPr>
              <a:t>... erklärender Text</a:t>
            </a:r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r>
              <a:rPr lang="de-CH" sz="1400" dirty="0"/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57201" y="1348546"/>
            <a:ext cx="4834879" cy="467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Angabe des Status der Ressourcen mit Farbindikatoren.       Erklärung bei orangen oder roten Indikatoren.    </a:t>
            </a:r>
          </a:p>
        </p:txBody>
      </p:sp>
      <p:sp>
        <p:nvSpPr>
          <p:cNvPr id="4" name="Ellipse 3"/>
          <p:cNvSpPr/>
          <p:nvPr/>
        </p:nvSpPr>
        <p:spPr>
          <a:xfrm>
            <a:off x="2893038" y="2066367"/>
            <a:ext cx="299070" cy="299070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2893038" y="3226945"/>
            <a:ext cx="295909" cy="295909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Ellipse 12"/>
          <p:cNvSpPr/>
          <p:nvPr/>
        </p:nvSpPr>
        <p:spPr>
          <a:xfrm>
            <a:off x="2897613" y="4432454"/>
            <a:ext cx="294495" cy="294495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ZoneTexte 1"/>
          <p:cNvSpPr txBox="1"/>
          <p:nvPr/>
        </p:nvSpPr>
        <p:spPr>
          <a:xfrm>
            <a:off x="4572000" y="133753"/>
            <a:ext cx="1224136" cy="223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Indikatoren</a:t>
            </a:r>
          </a:p>
        </p:txBody>
      </p:sp>
      <p:sp>
        <p:nvSpPr>
          <p:cNvPr id="10" name="Ellipse 9"/>
          <p:cNvSpPr/>
          <p:nvPr/>
        </p:nvSpPr>
        <p:spPr>
          <a:xfrm>
            <a:off x="4572000" y="423286"/>
            <a:ext cx="180020" cy="180020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4793046" y="383228"/>
            <a:ext cx="4171442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  <a:tabLst>
                <a:tab pos="2867025" algn="l"/>
              </a:tabLst>
            </a:pPr>
            <a:r>
              <a:rPr lang="de-CH" sz="1000" dirty="0">
                <a:solidFill>
                  <a:schemeClr val="accent6">
                    <a:lumMod val="50000"/>
                  </a:schemeClr>
                </a:solidFill>
              </a:rPr>
              <a:t>gleich oder besser als geplant	&gt; alles in Ordnung</a:t>
            </a:r>
          </a:p>
        </p:txBody>
      </p:sp>
      <p:sp>
        <p:nvSpPr>
          <p:cNvPr id="15" name="Ellipse 14"/>
          <p:cNvSpPr/>
          <p:nvPr/>
        </p:nvSpPr>
        <p:spPr>
          <a:xfrm>
            <a:off x="4572000" y="658703"/>
            <a:ext cx="180020" cy="180020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4572000" y="908256"/>
            <a:ext cx="180020" cy="180020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ZoneTexte 16"/>
          <p:cNvSpPr txBox="1"/>
          <p:nvPr/>
        </p:nvSpPr>
        <p:spPr>
          <a:xfrm>
            <a:off x="4793046" y="622231"/>
            <a:ext cx="4387465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  <a:tabLst>
                <a:tab pos="2867025" algn="l"/>
              </a:tabLst>
            </a:pPr>
            <a:r>
              <a:rPr lang="de-CH" sz="1000" dirty="0">
                <a:solidFill>
                  <a:schemeClr val="accent6">
                    <a:lumMod val="50000"/>
                  </a:schemeClr>
                </a:solidFill>
              </a:rPr>
              <a:t>geringes Risiko des Verfehlens oder Übertreffens	&gt; Wachsamkeit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793045" y="865887"/>
            <a:ext cx="4350955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  <a:tabLst>
                <a:tab pos="2867025" algn="l"/>
              </a:tabLst>
            </a:pPr>
            <a:r>
              <a:rPr lang="de-CH" sz="1000" dirty="0">
                <a:solidFill>
                  <a:schemeClr val="accent6">
                    <a:lumMod val="50000"/>
                  </a:schemeClr>
                </a:solidFill>
              </a:rPr>
              <a:t>grosses Risiko des Verfehlens oder Übertreffens	&gt; Stand-by des Projekts </a:t>
            </a:r>
          </a:p>
        </p:txBody>
      </p:sp>
    </p:spTree>
    <p:extLst>
      <p:ext uri="{BB962C8B-B14F-4D97-AF65-F5344CB8AC3E}">
        <p14:creationId xmlns:p14="http://schemas.microsoft.com/office/powerpoint/2010/main" val="94381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Planung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3898776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>
                <a:solidFill>
                  <a:srgbClr val="008094"/>
                </a:solidFill>
              </a:rPr>
              <a:t>Einfügen des Umsetzungszeitplans des Projekts.  Erklärung von möglichen Verzögerungen. </a:t>
            </a:r>
          </a:p>
        </p:txBody>
      </p:sp>
    </p:spTree>
    <p:extLst>
      <p:ext uri="{BB962C8B-B14F-4D97-AF65-F5344CB8AC3E}">
        <p14:creationId xmlns:p14="http://schemas.microsoft.com/office/powerpoint/2010/main" val="172434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Risiken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7067128" cy="544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Einfügen der Risikotabelle.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Angabe der Zwischenfälle und der vorgeschlagenen Massnahmen bei grossen Risiken.</a:t>
            </a:r>
          </a:p>
        </p:txBody>
      </p:sp>
    </p:spTree>
    <p:extLst>
      <p:ext uri="{BB962C8B-B14F-4D97-AF65-F5344CB8AC3E}">
        <p14:creationId xmlns:p14="http://schemas.microsoft.com/office/powerpoint/2010/main" val="93723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Nächste Schritte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7499176" cy="223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Beschreibung der zentralen Schritte der folgenden Phase und der erwarteten Lieferprodukte. 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1975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Validierungsanfrage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8242300" cy="467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Für den Übergang in die nächste Projektphase die bei Auftraggeber/in / Steuerungsausschuss eingereichten Validierungsanfragen konkret erläutern.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9667630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Template_Powerpoint_SPO_nouveau_logo</Template>
  <TotalTime>0</TotalTime>
  <Words>237</Words>
  <Application>Microsoft Office PowerPoint</Application>
  <PresentationFormat>Bildschirmpräsentation (4:3)</PresentationFormat>
  <Paragraphs>68</Paragraphs>
  <Slides>7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Lucida Grande</vt:lpstr>
      <vt:lpstr>Arial</vt:lpstr>
      <vt:lpstr>Calibri</vt:lpstr>
      <vt:lpstr>pp_etat_de_fribourg</vt:lpstr>
      <vt:lpstr>think-cell Slide</vt:lpstr>
      <vt:lpstr>PowerPoint-Präsentation</vt:lpstr>
      <vt:lpstr>Zusammenfassung des Projekts —</vt:lpstr>
      <vt:lpstr>Ressourcen – Indikatoren —</vt:lpstr>
      <vt:lpstr>Planung —</vt:lpstr>
      <vt:lpstr>Risiken —</vt:lpstr>
      <vt:lpstr>Nächste Schritte —</vt:lpstr>
      <vt:lpstr>Validierungsanfrage —</vt:lpstr>
    </vt:vector>
  </TitlesOfParts>
  <Company>Etat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Politique RH Axes stratégiques —</dc:title>
  <dc:creator>Gelmi Nicolas</dc:creator>
  <cp:lastModifiedBy>Anita Iten</cp:lastModifiedBy>
  <cp:revision>264</cp:revision>
  <cp:lastPrinted>2010-03-18T08:00:30Z</cp:lastPrinted>
  <dcterms:created xsi:type="dcterms:W3CDTF">2019-07-10T10:26:45Z</dcterms:created>
  <dcterms:modified xsi:type="dcterms:W3CDTF">2022-01-12T09:03:02Z</dcterms:modified>
</cp:coreProperties>
</file>