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19"/>
  </p:notesMasterIdLst>
  <p:handoutMasterIdLst>
    <p:handoutMasterId r:id="rId20"/>
  </p:handoutMasterIdLst>
  <p:sldIdLst>
    <p:sldId id="297" r:id="rId2"/>
    <p:sldId id="280" r:id="rId3"/>
    <p:sldId id="290" r:id="rId4"/>
    <p:sldId id="271" r:id="rId5"/>
    <p:sldId id="281" r:id="rId6"/>
    <p:sldId id="289" r:id="rId7"/>
    <p:sldId id="298" r:id="rId8"/>
    <p:sldId id="283" r:id="rId9"/>
    <p:sldId id="284" r:id="rId10"/>
    <p:sldId id="285" r:id="rId11"/>
    <p:sldId id="288" r:id="rId12"/>
    <p:sldId id="296" r:id="rId13"/>
    <p:sldId id="287" r:id="rId14"/>
    <p:sldId id="291" r:id="rId15"/>
    <p:sldId id="293" r:id="rId16"/>
    <p:sldId id="294" r:id="rId17"/>
    <p:sldId id="295" r:id="rId18"/>
  </p:sldIdLst>
  <p:sldSz cx="12192000" cy="6858000"/>
  <p:notesSz cx="6794500" cy="9906000"/>
  <p:defaultTextStyle>
    <a:defPPr>
      <a:defRPr lang="de-CH"/>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0">
          <p15:clr>
            <a:srgbClr val="A4A3A4"/>
          </p15:clr>
        </p15:guide>
        <p15:guide id="2" pos="214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tmann Andrea BASPO" initials="aha" lastIdx="1" clrIdx="0"/>
  <p:cmAuthor id="2" name="Daniel Käsermann" initials="DK" lastIdx="5" clrIdx="1">
    <p:extLst>
      <p:ext uri="{19B8F6BF-5375-455C-9EA6-DF929625EA0E}">
        <p15:presenceInfo xmlns:p15="http://schemas.microsoft.com/office/powerpoint/2012/main" userId="2d2c87348a7a86ec" providerId="Windows Live"/>
      </p:ext>
    </p:extLst>
  </p:cmAuthor>
  <p:cmAuthor id="3" name="Seiler Sara BASPO" initials="SSB" lastIdx="6" clrIdx="2">
    <p:extLst>
      <p:ext uri="{19B8F6BF-5375-455C-9EA6-DF929625EA0E}">
        <p15:presenceInfo xmlns:p15="http://schemas.microsoft.com/office/powerpoint/2012/main" userId="Seiler Sara BASP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3E3E3"/>
    <a:srgbClr val="F6F6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16" autoAdjust="0"/>
    <p:restoredTop sz="60575" autoAdjust="0"/>
  </p:normalViewPr>
  <p:slideViewPr>
    <p:cSldViewPr snapToGrid="0">
      <p:cViewPr varScale="1">
        <p:scale>
          <a:sx n="95" d="100"/>
          <a:sy n="95" d="100"/>
        </p:scale>
        <p:origin x="2574" y="72"/>
      </p:cViewPr>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154" d="100"/>
          <a:sy n="154" d="100"/>
        </p:scale>
        <p:origin x="4168" y="224"/>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e-DE" dirty="0"/>
          </a:p>
        </p:txBody>
      </p:sp>
      <p:sp>
        <p:nvSpPr>
          <p:cNvPr id="66563" name="Rectangle 3"/>
          <p:cNvSpPr>
            <a:spLocks noGrp="1" noChangeArrowheads="1"/>
          </p:cNvSpPr>
          <p:nvPr>
            <p:ph type="dt" sz="quarter" idx="1"/>
          </p:nvPr>
        </p:nvSpPr>
        <p:spPr bwMode="auto">
          <a:xfrm>
            <a:off x="3886200" y="0"/>
            <a:ext cx="2895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e-DE" dirty="0"/>
          </a:p>
        </p:txBody>
      </p:sp>
      <p:sp>
        <p:nvSpPr>
          <p:cNvPr id="66564" name="Rectangle 4"/>
          <p:cNvSpPr>
            <a:spLocks noGrp="1" noChangeArrowheads="1"/>
          </p:cNvSpPr>
          <p:nvPr>
            <p:ph type="ftr" sz="quarter" idx="2"/>
          </p:nvPr>
        </p:nvSpPr>
        <p:spPr bwMode="auto">
          <a:xfrm>
            <a:off x="0" y="9372600"/>
            <a:ext cx="29718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e-DE" dirty="0"/>
          </a:p>
        </p:txBody>
      </p:sp>
      <p:sp>
        <p:nvSpPr>
          <p:cNvPr id="66565" name="Rectangle 5"/>
          <p:cNvSpPr>
            <a:spLocks noGrp="1" noChangeArrowheads="1"/>
          </p:cNvSpPr>
          <p:nvPr>
            <p:ph type="sldNum" sz="quarter" idx="3"/>
          </p:nvPr>
        </p:nvSpPr>
        <p:spPr bwMode="auto">
          <a:xfrm>
            <a:off x="388620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8372DD5-FD12-418A-9C35-EFD02F5FC182}" type="slidenum">
              <a:rPr lang="de-DE"/>
              <a:pPr/>
              <a:t>‹Nr.›</a:t>
            </a:fld>
            <a:endParaRPr lang="de-DE" dirty="0"/>
          </a:p>
        </p:txBody>
      </p:sp>
    </p:spTree>
    <p:extLst>
      <p:ext uri="{BB962C8B-B14F-4D97-AF65-F5344CB8AC3E}">
        <p14:creationId xmlns:p14="http://schemas.microsoft.com/office/powerpoint/2010/main" val="2096520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e-DE" dirty="0"/>
          </a:p>
        </p:txBody>
      </p:sp>
      <p:sp>
        <p:nvSpPr>
          <p:cNvPr id="18435" name="Rectangle 3"/>
          <p:cNvSpPr>
            <a:spLocks noGrp="1" noChangeArrowheads="1"/>
          </p:cNvSpPr>
          <p:nvPr>
            <p:ph type="dt" idx="1"/>
          </p:nvPr>
        </p:nvSpPr>
        <p:spPr bwMode="auto">
          <a:xfrm>
            <a:off x="3849688" y="0"/>
            <a:ext cx="2944812"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e-DE" dirty="0"/>
          </a:p>
        </p:txBody>
      </p:sp>
      <p:sp>
        <p:nvSpPr>
          <p:cNvPr id="18436" name="Rectangle 4"/>
          <p:cNvSpPr>
            <a:spLocks noGrp="1" noRot="1" noChangeAspect="1" noChangeArrowheads="1" noTextEdit="1"/>
          </p:cNvSpPr>
          <p:nvPr>
            <p:ph type="sldImg" idx="2"/>
          </p:nvPr>
        </p:nvSpPr>
        <p:spPr bwMode="auto">
          <a:xfrm>
            <a:off x="95250" y="742950"/>
            <a:ext cx="6604000" cy="3714750"/>
          </a:xfrm>
          <a:prstGeom prst="rect">
            <a:avLst/>
          </a:prstGeom>
          <a:noFill/>
          <a:ln w="9525">
            <a:solidFill>
              <a:srgbClr val="000000"/>
            </a:solidFill>
            <a:miter lim="800000"/>
            <a:headEnd/>
            <a:tailEnd/>
          </a:ln>
          <a:effectLst/>
        </p:spPr>
      </p:sp>
      <p:sp>
        <p:nvSpPr>
          <p:cNvPr id="18437" name="Rectangle 5"/>
          <p:cNvSpPr>
            <a:spLocks noGrp="1" noChangeArrowheads="1"/>
          </p:cNvSpPr>
          <p:nvPr>
            <p:ph type="body" sz="quarter" idx="3"/>
          </p:nvPr>
        </p:nvSpPr>
        <p:spPr bwMode="auto">
          <a:xfrm>
            <a:off x="906463" y="4705350"/>
            <a:ext cx="4981575"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8438" name="Rectangle 6"/>
          <p:cNvSpPr>
            <a:spLocks noGrp="1" noChangeArrowheads="1"/>
          </p:cNvSpPr>
          <p:nvPr>
            <p:ph type="ftr" sz="quarter" idx="4"/>
          </p:nvPr>
        </p:nvSpPr>
        <p:spPr bwMode="auto">
          <a:xfrm>
            <a:off x="0" y="9410700"/>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e-DE" dirty="0"/>
          </a:p>
        </p:txBody>
      </p:sp>
      <p:sp>
        <p:nvSpPr>
          <p:cNvPr id="18439" name="Rectangle 7"/>
          <p:cNvSpPr>
            <a:spLocks noGrp="1" noChangeArrowheads="1"/>
          </p:cNvSpPr>
          <p:nvPr>
            <p:ph type="sldNum" sz="quarter" idx="5"/>
          </p:nvPr>
        </p:nvSpPr>
        <p:spPr bwMode="auto">
          <a:xfrm>
            <a:off x="3849688" y="9410700"/>
            <a:ext cx="2944812"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906DEA6-2A5B-4FDC-BC8B-8A6783FB139E}" type="slidenum">
              <a:rPr lang="de-DE"/>
              <a:pPr/>
              <a:t>‹Nr.›</a:t>
            </a:fld>
            <a:endParaRPr lang="de-DE" dirty="0"/>
          </a:p>
        </p:txBody>
      </p:sp>
    </p:spTree>
    <p:extLst>
      <p:ext uri="{BB962C8B-B14F-4D97-AF65-F5344CB8AC3E}">
        <p14:creationId xmlns:p14="http://schemas.microsoft.com/office/powerpoint/2010/main" val="396005842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Hinweis an Kursleiter/innen:</a:t>
            </a:r>
          </a:p>
          <a:p>
            <a:pPr marL="171450" indent="-171450">
              <a:buFont typeface="Arial" panose="020B0604020202020204" pitchFamily="34" charset="0"/>
              <a:buChar char="•"/>
            </a:pPr>
            <a:r>
              <a:rPr lang="de-CH" dirty="0"/>
              <a:t>Die meisten Bilder auf den Folien sind im</a:t>
            </a:r>
            <a:r>
              <a:rPr lang="de-CH" baseline="0" dirty="0"/>
              <a:t> Präsentationsmodus verlinkt. Per Mausklickt gelangt man so direkt zum Video, Lernbaustein oder nach Bedarf zu Hintergrundinformationen.</a:t>
            </a:r>
            <a:endParaRPr lang="de-CH" dirty="0"/>
          </a:p>
        </p:txBody>
      </p:sp>
      <p:sp>
        <p:nvSpPr>
          <p:cNvPr id="4" name="Foliennummernplatzhalter 3"/>
          <p:cNvSpPr>
            <a:spLocks noGrp="1"/>
          </p:cNvSpPr>
          <p:nvPr>
            <p:ph type="sldNum" sz="quarter" idx="10"/>
          </p:nvPr>
        </p:nvSpPr>
        <p:spPr/>
        <p:txBody>
          <a:bodyPr/>
          <a:lstStyle/>
          <a:p>
            <a:fld id="{A906DEA6-2A5B-4FDC-BC8B-8A6783FB139E}" type="slidenum">
              <a:rPr lang="de-DE" smtClean="0"/>
              <a:pPr/>
              <a:t>1</a:t>
            </a:fld>
            <a:endParaRPr lang="de-DE" dirty="0"/>
          </a:p>
        </p:txBody>
      </p:sp>
    </p:spTree>
    <p:extLst>
      <p:ext uri="{BB962C8B-B14F-4D97-AF65-F5344CB8AC3E}">
        <p14:creationId xmlns:p14="http://schemas.microsoft.com/office/powerpoint/2010/main" val="3793058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0" i="1" kern="1200" dirty="0">
                <a:solidFill>
                  <a:schemeClr val="tx1"/>
                </a:solidFill>
                <a:effectLst/>
                <a:latin typeface="Arial" charset="0"/>
                <a:ea typeface="+mn-ea"/>
                <a:cs typeface="+mn-cs"/>
              </a:rPr>
              <a:t>Inhalte</a:t>
            </a:r>
            <a:r>
              <a:rPr lang="de-CH" sz="1200" b="0" i="1" kern="1200" baseline="0" dirty="0">
                <a:solidFill>
                  <a:schemeClr val="tx1"/>
                </a:solidFill>
                <a:effectLst/>
                <a:latin typeface="Arial" charset="0"/>
                <a:ea typeface="+mn-ea"/>
                <a:cs typeface="+mn-cs"/>
              </a:rPr>
              <a:t> aus den J+S-News 2023:</a:t>
            </a:r>
          </a:p>
          <a:p>
            <a:endParaRPr lang="de-CH" sz="1200" b="0" kern="1200" dirty="0">
              <a:solidFill>
                <a:schemeClr val="tx1"/>
              </a:solidFill>
              <a:effectLst/>
              <a:latin typeface="Arial" charset="0"/>
              <a:ea typeface="+mn-ea"/>
              <a:cs typeface="+mn-cs"/>
            </a:endParaRPr>
          </a:p>
          <a:p>
            <a:r>
              <a:rPr lang="de-CH" sz="1200" b="1" kern="1200" dirty="0">
                <a:solidFill>
                  <a:schemeClr val="tx1"/>
                </a:solidFill>
                <a:effectLst/>
                <a:latin typeface="Arial" charset="0"/>
                <a:ea typeface="+mn-ea"/>
                <a:cs typeface="+mn-cs"/>
              </a:rPr>
              <a:t>Faszination Lager</a:t>
            </a:r>
            <a:endParaRPr lang="de-CH" sz="1200" kern="1200" dirty="0">
              <a:solidFill>
                <a:schemeClr val="tx1"/>
              </a:solidFill>
              <a:effectLst/>
              <a:latin typeface="Arial" charset="0"/>
              <a:ea typeface="+mn-ea"/>
              <a:cs typeface="+mn-cs"/>
            </a:endParaRPr>
          </a:p>
          <a:p>
            <a:r>
              <a:rPr lang="de-CH" sz="1200" kern="1200" dirty="0">
                <a:solidFill>
                  <a:schemeClr val="tx1"/>
                </a:solidFill>
                <a:effectLst/>
                <a:latin typeface="Arial" charset="0"/>
                <a:ea typeface="+mn-ea"/>
                <a:cs typeface="+mn-cs"/>
              </a:rPr>
              <a:t>Sei es ein Schulsportlager, ein Trainingslager eines Sportvereins oder beispielsweise das Pfingstlager eines Jugendverbands – sie alle bieten einen hohen Lern- und Erlebnisfaktor. Sie ermöglichen wertvolle und prägende Erfahrungen und bleiben den Beteiligten lange in Erinnerung.</a:t>
            </a:r>
          </a:p>
          <a:p>
            <a:r>
              <a:rPr lang="de-CH" sz="1200" kern="1200" dirty="0">
                <a:solidFill>
                  <a:schemeClr val="tx1"/>
                </a:solidFill>
                <a:effectLst/>
                <a:latin typeface="Arial" charset="0"/>
                <a:ea typeface="+mn-ea"/>
                <a:cs typeface="+mn-cs"/>
              </a:rPr>
              <a:t> </a:t>
            </a:r>
          </a:p>
          <a:p>
            <a:r>
              <a:rPr lang="de-CH" sz="1200" b="1" kern="1200" dirty="0">
                <a:solidFill>
                  <a:schemeClr val="tx1"/>
                </a:solidFill>
                <a:effectLst/>
                <a:latin typeface="Arial" charset="0"/>
                <a:ea typeface="+mn-ea"/>
                <a:cs typeface="+mn-cs"/>
              </a:rPr>
              <a:t>J+S-Lager neu auch für Sportvereine möglich</a:t>
            </a:r>
            <a:endParaRPr lang="de-CH" sz="1200" kern="1200" dirty="0">
              <a:solidFill>
                <a:schemeClr val="tx1"/>
              </a:solidFill>
              <a:effectLst/>
              <a:latin typeface="Arial" charset="0"/>
              <a:ea typeface="+mn-ea"/>
              <a:cs typeface="+mn-cs"/>
            </a:endParaRPr>
          </a:p>
          <a:p>
            <a:r>
              <a:rPr lang="de-CH" sz="1200" kern="1200" dirty="0">
                <a:solidFill>
                  <a:schemeClr val="tx1"/>
                </a:solidFill>
                <a:effectLst/>
                <a:latin typeface="Arial" charset="0"/>
                <a:ea typeface="+mn-ea"/>
                <a:cs typeface="+mn-cs"/>
              </a:rPr>
              <a:t>Künftig dürfen alle Organisatoren von J+S-Angeboten J+S-Lager anmelden, neu auch Sportvereine. Bisher konnten nur Jugendorganisationen, Kantone, Gemeinden, nationale Sportverbände und Schulen J+S-Lager durchführen. </a:t>
            </a:r>
          </a:p>
          <a:p>
            <a:r>
              <a:rPr lang="de-CH" sz="1200" kern="1200" dirty="0">
                <a:solidFill>
                  <a:schemeClr val="tx1"/>
                </a:solidFill>
                <a:effectLst/>
                <a:latin typeface="Arial" charset="0"/>
                <a:ea typeface="+mn-ea"/>
                <a:cs typeface="+mn-cs"/>
              </a:rPr>
              <a:t> </a:t>
            </a:r>
          </a:p>
          <a:p>
            <a:r>
              <a:rPr lang="de-CH" sz="1200" b="1" kern="1200" dirty="0">
                <a:solidFill>
                  <a:schemeClr val="tx1"/>
                </a:solidFill>
                <a:effectLst/>
                <a:latin typeface="Arial" charset="0"/>
                <a:ea typeface="+mn-ea"/>
                <a:cs typeface="+mn-cs"/>
              </a:rPr>
              <a:t>J+S-Lager</a:t>
            </a:r>
            <a:r>
              <a:rPr lang="de-CH" sz="1200" kern="1200" dirty="0">
                <a:solidFill>
                  <a:schemeClr val="tx1"/>
                </a:solidFill>
                <a:effectLst/>
                <a:latin typeface="Arial" charset="0"/>
                <a:ea typeface="+mn-ea"/>
                <a:cs typeface="+mn-cs"/>
              </a:rPr>
              <a:t> (mit und ohne Übernachtung) dürfen unabhängig von regelmässigen Trainings durchgeführt und abgerechnet werden. Dabei sind folgende Bedingungen zu erfüllen:</a:t>
            </a:r>
          </a:p>
          <a:p>
            <a:pPr marL="171450" indent="-171450">
              <a:buFont typeface="Arial" panose="020B0604020202020204" pitchFamily="34" charset="0"/>
              <a:buChar char="•"/>
            </a:pPr>
            <a:r>
              <a:rPr lang="de-CH" sz="1200" kern="1200" dirty="0">
                <a:solidFill>
                  <a:schemeClr val="tx1"/>
                </a:solidFill>
                <a:effectLst/>
                <a:latin typeface="Arial" charset="0"/>
                <a:ea typeface="+mn-ea"/>
                <a:cs typeface="+mn-cs"/>
              </a:rPr>
              <a:t>Definition</a:t>
            </a:r>
            <a:r>
              <a:rPr lang="de-CH" sz="1200" kern="1200" baseline="0" dirty="0">
                <a:solidFill>
                  <a:schemeClr val="tx1"/>
                </a:solidFill>
                <a:effectLst/>
                <a:latin typeface="Arial" charset="0"/>
                <a:ea typeface="+mn-ea"/>
                <a:cs typeface="+mn-cs"/>
              </a:rPr>
              <a:t> J+S-Lager: </a:t>
            </a:r>
            <a:r>
              <a:rPr lang="de-CH" sz="1200" kern="1200" dirty="0">
                <a:solidFill>
                  <a:schemeClr val="tx1"/>
                </a:solidFill>
                <a:effectLst/>
                <a:latin typeface="Arial" charset="0"/>
                <a:ea typeface="+mn-ea"/>
                <a:cs typeface="+mn-cs"/>
              </a:rPr>
              <a:t>Ein J+S-Lager umfasst Aktivitäten in den </a:t>
            </a:r>
            <a:r>
              <a:rPr lang="de-CH" sz="1200" b="1" kern="1200" dirty="0">
                <a:solidFill>
                  <a:schemeClr val="tx1"/>
                </a:solidFill>
                <a:effectLst/>
                <a:latin typeface="Arial" charset="0"/>
                <a:ea typeface="+mn-ea"/>
                <a:cs typeface="+mn-cs"/>
              </a:rPr>
              <a:t>J+S-Sportarten</a:t>
            </a:r>
            <a:r>
              <a:rPr lang="de-CH" sz="1200" kern="1200" dirty="0">
                <a:solidFill>
                  <a:schemeClr val="tx1"/>
                </a:solidFill>
                <a:effectLst/>
                <a:latin typeface="Arial" charset="0"/>
                <a:ea typeface="+mn-ea"/>
                <a:cs typeface="+mn-cs"/>
              </a:rPr>
              <a:t>, die in einer Gruppe (welche eine </a:t>
            </a:r>
            <a:r>
              <a:rPr lang="de-CH" sz="1200" b="1" kern="1200" dirty="0">
                <a:solidFill>
                  <a:schemeClr val="tx1"/>
                </a:solidFill>
                <a:effectLst/>
                <a:latin typeface="Arial" charset="0"/>
                <a:ea typeface="+mn-ea"/>
                <a:cs typeface="+mn-cs"/>
              </a:rPr>
              <a:t>Lagergemeinschaft</a:t>
            </a:r>
            <a:r>
              <a:rPr lang="de-CH" sz="1200" kern="1200" dirty="0">
                <a:solidFill>
                  <a:schemeClr val="tx1"/>
                </a:solidFill>
                <a:effectLst/>
                <a:latin typeface="Arial" charset="0"/>
                <a:ea typeface="+mn-ea"/>
                <a:cs typeface="+mn-cs"/>
              </a:rPr>
              <a:t> bildet) unter der Leitung von J+S-Leiterinnen oder -Leitern durchgeführt werden. Eine Lagergemeinschaft beinhaltet das </a:t>
            </a:r>
            <a:r>
              <a:rPr lang="de-CH" sz="1200" b="1" kern="1200" dirty="0">
                <a:solidFill>
                  <a:schemeClr val="tx1"/>
                </a:solidFill>
                <a:effectLst/>
                <a:latin typeface="Arial" charset="0"/>
                <a:ea typeface="+mn-ea"/>
                <a:cs typeface="+mn-cs"/>
              </a:rPr>
              <a:t>Zusammenleben</a:t>
            </a:r>
            <a:r>
              <a:rPr lang="de-CH" sz="1200" kern="1200" dirty="0">
                <a:solidFill>
                  <a:schemeClr val="tx1"/>
                </a:solidFill>
                <a:effectLst/>
                <a:latin typeface="Arial" charset="0"/>
                <a:ea typeface="+mn-ea"/>
                <a:cs typeface="+mn-cs"/>
              </a:rPr>
              <a:t> in einer Tagesstruktur an einem bestimmten Ort mit oder ohne gemeinsame Übernachtung.</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de-CH" sz="1200" kern="1200" dirty="0">
                <a:solidFill>
                  <a:schemeClr val="tx1"/>
                </a:solidFill>
                <a:effectLst/>
                <a:latin typeface="Arial" charset="0"/>
                <a:ea typeface="+mn-ea"/>
                <a:cs typeface="+mn-cs"/>
              </a:rPr>
              <a:t>Mindestdauer: 4 Tage (aufeinanderfolgend)</a:t>
            </a:r>
          </a:p>
          <a:p>
            <a:pPr marL="171450" indent="-171450">
              <a:buFont typeface="Arial" panose="020B0604020202020204" pitchFamily="34" charset="0"/>
              <a:buChar char="•"/>
            </a:pPr>
            <a:r>
              <a:rPr lang="de-CH" sz="1200" kern="1200" dirty="0">
                <a:solidFill>
                  <a:schemeClr val="tx1"/>
                </a:solidFill>
                <a:effectLst/>
                <a:latin typeface="Arial" charset="0"/>
                <a:ea typeface="+mn-ea"/>
                <a:cs typeface="+mn-cs"/>
              </a:rPr>
              <a:t>Maximaldauer: Keine Limitierung</a:t>
            </a:r>
          </a:p>
          <a:p>
            <a:pPr marL="171450" indent="-171450">
              <a:buFont typeface="Arial" panose="020B0604020202020204" pitchFamily="34" charset="0"/>
              <a:buChar char="•"/>
            </a:pPr>
            <a:r>
              <a:rPr lang="de-CH" sz="1200" kern="1200" dirty="0">
                <a:solidFill>
                  <a:schemeClr val="tx1"/>
                </a:solidFill>
                <a:effectLst/>
                <a:latin typeface="Arial" charset="0"/>
                <a:ea typeface="+mn-ea"/>
                <a:cs typeface="+mn-cs"/>
              </a:rPr>
              <a:t>Hinweis zur Lagerdauer:</a:t>
            </a:r>
            <a:r>
              <a:rPr lang="de-CH" sz="1200" kern="1200" baseline="0" dirty="0">
                <a:solidFill>
                  <a:schemeClr val="tx1"/>
                </a:solidFill>
                <a:effectLst/>
                <a:latin typeface="Arial" charset="0"/>
                <a:ea typeface="+mn-ea"/>
                <a:cs typeface="+mn-cs"/>
              </a:rPr>
              <a:t> </a:t>
            </a:r>
            <a:r>
              <a:rPr lang="de-CH" sz="1200" kern="1200" dirty="0">
                <a:solidFill>
                  <a:schemeClr val="tx1"/>
                </a:solidFill>
                <a:effectLst/>
                <a:latin typeface="Arial" charset="0"/>
                <a:ea typeface="+mn-ea"/>
                <a:cs typeface="+mn-cs"/>
              </a:rPr>
              <a:t>Es können pro Jahr auch mehrere J+S-Lager durchgeführt und abgerechnet werden, z.B. ein 5-tägiges Lager mit Übernachtung im Frühling, ein 6-tägiges Sommerlager mit Übernachtung im Sommer und ein 4-tägiges Lager ohne Übernachtung im Herbst. </a:t>
            </a:r>
          </a:p>
          <a:p>
            <a:pPr marL="171450" indent="-171450">
              <a:buFont typeface="Arial" panose="020B0604020202020204" pitchFamily="34" charset="0"/>
              <a:buChar char="•"/>
            </a:pPr>
            <a:r>
              <a:rPr lang="de-CH" sz="1200" kern="1200" dirty="0">
                <a:solidFill>
                  <a:schemeClr val="tx1"/>
                </a:solidFill>
                <a:effectLst/>
                <a:latin typeface="Arial" charset="0"/>
                <a:ea typeface="+mn-ea"/>
                <a:cs typeface="+mn-cs"/>
              </a:rPr>
              <a:t>Minimale Gruppengrösse: 12 Kinder/Jugendliche</a:t>
            </a:r>
          </a:p>
          <a:p>
            <a:pPr marL="171450" indent="-171450">
              <a:buFont typeface="Arial" panose="020B0604020202020204" pitchFamily="34" charset="0"/>
              <a:buChar char="•"/>
            </a:pPr>
            <a:r>
              <a:rPr lang="de-CH" sz="1200" kern="1200" dirty="0">
                <a:solidFill>
                  <a:schemeClr val="tx1"/>
                </a:solidFill>
                <a:effectLst/>
                <a:latin typeface="Arial" charset="0"/>
                <a:ea typeface="+mn-ea"/>
                <a:cs typeface="+mn-cs"/>
              </a:rPr>
              <a:t>Maximale</a:t>
            </a:r>
            <a:r>
              <a:rPr lang="de-CH" sz="1200" kern="1200" baseline="0" dirty="0">
                <a:solidFill>
                  <a:schemeClr val="tx1"/>
                </a:solidFill>
                <a:effectLst/>
                <a:latin typeface="Arial" charset="0"/>
                <a:ea typeface="+mn-ea"/>
                <a:cs typeface="+mn-cs"/>
              </a:rPr>
              <a:t> Gruppengrösse: </a:t>
            </a:r>
            <a:r>
              <a:rPr lang="de-CH" sz="1200" kern="1200" dirty="0">
                <a:solidFill>
                  <a:schemeClr val="tx1"/>
                </a:solidFill>
                <a:effectLst/>
                <a:latin typeface="Arial" charset="0"/>
                <a:ea typeface="+mn-ea"/>
                <a:cs typeface="+mn-cs"/>
              </a:rPr>
              <a:t>keine Limitierung, jedoch Anzahl einzusetzende J+S-Leiter/innen respektieren (s. Leitfaden)</a:t>
            </a:r>
          </a:p>
          <a:p>
            <a:pPr marL="171450" indent="-171450">
              <a:buFont typeface="Arial" panose="020B0604020202020204" pitchFamily="34" charset="0"/>
              <a:buChar char="•"/>
            </a:pPr>
            <a:r>
              <a:rPr lang="de-CH" sz="1200" kern="1200" dirty="0">
                <a:solidFill>
                  <a:schemeClr val="tx1"/>
                </a:solidFill>
                <a:effectLst/>
                <a:latin typeface="Arial" charset="0"/>
                <a:ea typeface="+mn-ea"/>
                <a:cs typeface="+mn-cs"/>
              </a:rPr>
              <a:t>In J+S-Lagern können – sehr unkompliziert – mehrere Trainingsgruppen und auch zusätzliche Kinder und Jugendliche zusammengefasst werden. </a:t>
            </a:r>
          </a:p>
          <a:p>
            <a:pPr marL="171450" indent="-171450">
              <a:buFont typeface="Arial" panose="020B0604020202020204" pitchFamily="34" charset="0"/>
              <a:buChar char="•"/>
            </a:pPr>
            <a:r>
              <a:rPr lang="de-CH" sz="1200" kern="1200" dirty="0">
                <a:solidFill>
                  <a:schemeClr val="tx1"/>
                </a:solidFill>
                <a:effectLst/>
                <a:latin typeface="Arial" charset="0"/>
                <a:ea typeface="+mn-ea"/>
                <a:cs typeface="+mn-cs"/>
              </a:rPr>
              <a:t>Anzahl</a:t>
            </a:r>
            <a:r>
              <a:rPr lang="de-CH" sz="1200" kern="1200" baseline="0" dirty="0">
                <a:solidFill>
                  <a:schemeClr val="tx1"/>
                </a:solidFill>
                <a:effectLst/>
                <a:latin typeface="Arial" charset="0"/>
                <a:ea typeface="+mn-ea"/>
                <a:cs typeface="+mn-cs"/>
              </a:rPr>
              <a:t> J+S-Sportstunden pro </a:t>
            </a:r>
            <a:r>
              <a:rPr lang="de-CH" sz="1200" kern="1200" baseline="0" dirty="0" err="1">
                <a:solidFill>
                  <a:schemeClr val="tx1"/>
                </a:solidFill>
                <a:effectLst/>
                <a:latin typeface="Arial" charset="0"/>
                <a:ea typeface="+mn-ea"/>
                <a:cs typeface="+mn-cs"/>
              </a:rPr>
              <a:t>Lagertag</a:t>
            </a:r>
            <a:r>
              <a:rPr lang="de-CH" sz="1200" kern="1200" baseline="0" dirty="0">
                <a:solidFill>
                  <a:schemeClr val="tx1"/>
                </a:solidFill>
                <a:effectLst/>
                <a:latin typeface="Arial" charset="0"/>
                <a:ea typeface="+mn-ea"/>
                <a:cs typeface="+mn-cs"/>
              </a:rPr>
              <a:t>: </a:t>
            </a:r>
            <a:r>
              <a:rPr lang="de-CH" sz="1200" kern="1200" dirty="0">
                <a:solidFill>
                  <a:schemeClr val="tx1"/>
                </a:solidFill>
                <a:effectLst/>
                <a:latin typeface="Arial" charset="0"/>
                <a:ea typeface="+mn-ea"/>
                <a:cs typeface="+mn-cs"/>
              </a:rPr>
              <a:t>4 bis 5 Std in 2 Blöcken, z. B. 1 Block am Vormittag, 1 Block am Nachmittag oder am Abend</a:t>
            </a:r>
          </a:p>
          <a:p>
            <a:pPr marL="171450" indent="-171450">
              <a:buFont typeface="Arial" panose="020B0604020202020204" pitchFamily="34" charset="0"/>
              <a:buChar char="•"/>
            </a:pPr>
            <a:r>
              <a:rPr lang="de-CH" sz="1200" kern="1200" dirty="0">
                <a:solidFill>
                  <a:schemeClr val="tx1"/>
                </a:solidFill>
                <a:effectLst/>
                <a:latin typeface="Arial" charset="0"/>
                <a:ea typeface="+mn-ea"/>
                <a:cs typeface="+mn-cs"/>
              </a:rPr>
              <a:t>Lagerprogramm: für jedes J+S-Lager muss ein Lagerprogramm (Übersicht mit geplanten Aktivitäten inkl. Dauer) erstellt und via J+S-Coach bei der Bewilligungsinstanz eingereicht werden</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de-CH" sz="1200" kern="1200" dirty="0">
                <a:solidFill>
                  <a:schemeClr val="tx1"/>
                </a:solidFill>
                <a:effectLst/>
                <a:latin typeface="Arial" charset="0"/>
                <a:ea typeface="+mn-ea"/>
                <a:cs typeface="+mn-cs"/>
              </a:rPr>
              <a:t>Sonstige Aktivitäten: freie Gestaltung: Aktivitäten welche die Sozialkompetenzen und den Zusammenhalt fördern (siehe einzuhaltende Minimalstandards im allgemeinen Merkblatt zur Unfallprävention)</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de-CH" sz="1200" kern="1200" dirty="0">
                <a:solidFill>
                  <a:schemeClr val="tx1"/>
                </a:solidFill>
                <a:effectLst/>
                <a:latin typeface="Arial" charset="0"/>
                <a:ea typeface="+mn-ea"/>
                <a:cs typeface="+mn-cs"/>
              </a:rPr>
              <a:t>J+S-Beiträge</a:t>
            </a:r>
            <a:r>
              <a:rPr lang="de-CH" sz="1200" kern="1200" baseline="0" dirty="0">
                <a:solidFill>
                  <a:schemeClr val="tx1"/>
                </a:solidFill>
                <a:effectLst/>
                <a:latin typeface="Arial" charset="0"/>
                <a:ea typeface="+mn-ea"/>
                <a:cs typeface="+mn-cs"/>
              </a:rPr>
              <a:t> (Subventionen): 16 CHF pro Tag pro Kind/Jugendliche/r in Lagern mit Übernachtung; 6.50 CHF pro Tag pro Kind/Jugendliche/r in Lagern ohne Übernachtung</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de-CH" sz="1200" kern="1200" baseline="0" dirty="0">
              <a:solidFill>
                <a:schemeClr val="tx1"/>
              </a:solidFill>
              <a:effectLst/>
              <a:latin typeface="Arial" charset="0"/>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de-CH" sz="1200" kern="1200" baseline="0" dirty="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de-CH" sz="1200" kern="1200" baseline="0" dirty="0">
                <a:solidFill>
                  <a:schemeClr val="tx1"/>
                </a:solidFill>
                <a:effectLst/>
                <a:latin typeface="Arial" charset="0"/>
                <a:ea typeface="+mn-ea"/>
                <a:cs typeface="+mn-cs"/>
              </a:rPr>
              <a:t>Zusatzinformation für Kursleiter/innen:</a:t>
            </a:r>
          </a:p>
          <a:p>
            <a:r>
              <a:rPr lang="de-CH" sz="1200" kern="1200" dirty="0">
                <a:solidFill>
                  <a:schemeClr val="tx1"/>
                </a:solidFill>
                <a:effectLst/>
                <a:latin typeface="Arial" charset="0"/>
                <a:ea typeface="+mn-ea"/>
                <a:cs typeface="+mn-cs"/>
              </a:rPr>
              <a:t>Einzelne Trainingstage und Trainingslager (mehrere Trainingstage hintereinander) finden innerhalb von J+S-Kursen in Ergänzung zu regelmässigen Trainings statt. </a:t>
            </a:r>
          </a:p>
          <a:p>
            <a:r>
              <a:rPr lang="de-CH" sz="1200" kern="1200" dirty="0">
                <a:solidFill>
                  <a:schemeClr val="tx1"/>
                </a:solidFill>
                <a:effectLst/>
                <a:latin typeface="Arial" charset="0"/>
                <a:ea typeface="+mn-ea"/>
                <a:cs typeface="+mn-cs"/>
              </a:rPr>
              <a:t>Beispiel: Die Trainingsgruppe «Juniorinnen A» des Sportclubs </a:t>
            </a:r>
            <a:r>
              <a:rPr lang="de-CH" sz="1200" kern="1200" dirty="0" err="1">
                <a:solidFill>
                  <a:schemeClr val="tx1"/>
                </a:solidFill>
                <a:effectLst/>
                <a:latin typeface="Arial" charset="0"/>
                <a:ea typeface="+mn-ea"/>
                <a:cs typeface="+mn-cs"/>
              </a:rPr>
              <a:t>Magglingen</a:t>
            </a:r>
            <a:r>
              <a:rPr lang="de-CH" sz="1200" kern="1200" dirty="0">
                <a:solidFill>
                  <a:schemeClr val="tx1"/>
                </a:solidFill>
                <a:effectLst/>
                <a:latin typeface="Arial" charset="0"/>
                <a:ea typeface="+mn-ea"/>
                <a:cs typeface="+mn-cs"/>
              </a:rPr>
              <a:t> trainiert jeweils am Mittwoch- und Freitagabend je 90 Minuten, 35 Wochen pro Jahr. Der Club kann ergänzend zu den Trainings bis maximal 35 Trainings(</a:t>
            </a:r>
            <a:r>
              <a:rPr lang="de-CH" sz="1200" kern="1200" dirty="0" err="1">
                <a:solidFill>
                  <a:schemeClr val="tx1"/>
                </a:solidFill>
                <a:effectLst/>
                <a:latin typeface="Arial" charset="0"/>
                <a:ea typeface="+mn-ea"/>
                <a:cs typeface="+mn-cs"/>
              </a:rPr>
              <a:t>lager</a:t>
            </a:r>
            <a:r>
              <a:rPr lang="de-CH" sz="1200" kern="1200" dirty="0">
                <a:solidFill>
                  <a:schemeClr val="tx1"/>
                </a:solidFill>
                <a:effectLst/>
                <a:latin typeface="Arial" charset="0"/>
                <a:ea typeface="+mn-ea"/>
                <a:cs typeface="+mn-cs"/>
              </a:rPr>
              <a:t>)tage pro Jahr unter J+S durchführen und abrechnen. Pro Trainingstag werden bis 5 Stunden pro Tag mit 1.30 CHF pro teilnehmendes Kind oder Jugendliche/r subventioniert. </a:t>
            </a:r>
          </a:p>
          <a:p>
            <a:r>
              <a:rPr lang="de-CH" sz="1200" kern="1200" dirty="0">
                <a:solidFill>
                  <a:schemeClr val="tx1"/>
                </a:solidFill>
                <a:effectLst/>
                <a:latin typeface="Arial" charset="0"/>
                <a:ea typeface="+mn-ea"/>
                <a:cs typeface="+mn-cs"/>
              </a:rPr>
              <a:t> </a:t>
            </a:r>
            <a:endParaRPr lang="de-CH" sz="1200" kern="1200" baseline="0" dirty="0">
              <a:solidFill>
                <a:schemeClr val="tx1"/>
              </a:solidFill>
              <a:effectLst/>
              <a:latin typeface="Arial" charset="0"/>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de-CH" sz="1200" kern="1200" dirty="0">
              <a:solidFill>
                <a:schemeClr val="tx1"/>
              </a:solidFill>
              <a:effectLst/>
              <a:latin typeface="Arial" charset="0"/>
              <a:ea typeface="+mn-ea"/>
              <a:cs typeface="+mn-cs"/>
            </a:endParaRPr>
          </a:p>
          <a:p>
            <a:endParaRPr lang="de-CH" dirty="0"/>
          </a:p>
        </p:txBody>
      </p:sp>
      <p:sp>
        <p:nvSpPr>
          <p:cNvPr id="4" name="Foliennummernplatzhalter 3"/>
          <p:cNvSpPr>
            <a:spLocks noGrp="1"/>
          </p:cNvSpPr>
          <p:nvPr>
            <p:ph type="sldNum" sz="quarter" idx="10"/>
          </p:nvPr>
        </p:nvSpPr>
        <p:spPr/>
        <p:txBody>
          <a:bodyPr/>
          <a:lstStyle/>
          <a:p>
            <a:fld id="{A906DEA6-2A5B-4FDC-BC8B-8A6783FB139E}" type="slidenum">
              <a:rPr lang="de-DE" smtClean="0"/>
              <a:pPr/>
              <a:t>10</a:t>
            </a:fld>
            <a:endParaRPr lang="de-DE" dirty="0"/>
          </a:p>
        </p:txBody>
      </p:sp>
    </p:spTree>
    <p:extLst>
      <p:ext uri="{BB962C8B-B14F-4D97-AF65-F5344CB8AC3E}">
        <p14:creationId xmlns:p14="http://schemas.microsoft.com/office/powerpoint/2010/main" val="427321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J+S legt den Grundstein für lebenslanges Sporttreiben basierend auf Freude, Engagement und Können.</a:t>
            </a:r>
          </a:p>
          <a:p>
            <a:r>
              <a:rPr lang="de-CH" dirty="0"/>
              <a:t>Vielen Dank</a:t>
            </a:r>
            <a:r>
              <a:rPr lang="de-CH" baseline="0" dirty="0"/>
              <a:t> für dein Engagement als J+S-Leiterin und J+S-Leiter.</a:t>
            </a:r>
            <a:endParaRPr lang="de-CH" dirty="0"/>
          </a:p>
        </p:txBody>
      </p:sp>
      <p:sp>
        <p:nvSpPr>
          <p:cNvPr id="4" name="Foliennummernplatzhalter 3"/>
          <p:cNvSpPr>
            <a:spLocks noGrp="1"/>
          </p:cNvSpPr>
          <p:nvPr>
            <p:ph type="sldNum" sz="quarter" idx="10"/>
          </p:nvPr>
        </p:nvSpPr>
        <p:spPr/>
        <p:txBody>
          <a:bodyPr/>
          <a:lstStyle/>
          <a:p>
            <a:fld id="{A906DEA6-2A5B-4FDC-BC8B-8A6783FB139E}" type="slidenum">
              <a:rPr lang="de-DE" smtClean="0"/>
              <a:pPr/>
              <a:t>11</a:t>
            </a:fld>
            <a:endParaRPr lang="de-DE" dirty="0"/>
          </a:p>
        </p:txBody>
      </p:sp>
    </p:spTree>
    <p:extLst>
      <p:ext uri="{BB962C8B-B14F-4D97-AF65-F5344CB8AC3E}">
        <p14:creationId xmlns:p14="http://schemas.microsoft.com/office/powerpoint/2010/main" val="2962666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Hinweis an Kursleiter/innen</a:t>
            </a:r>
            <a:r>
              <a:rPr lang="de-CH" baseline="0" dirty="0"/>
              <a:t> </a:t>
            </a:r>
          </a:p>
          <a:p>
            <a:pPr marL="171450" indent="-171450">
              <a:buFont typeface="Arial" panose="020B0604020202020204" pitchFamily="34" charset="0"/>
              <a:buChar char="•"/>
            </a:pPr>
            <a:r>
              <a:rPr lang="de-CH" baseline="0" dirty="0"/>
              <a:t>Bitte selber entscheiden, welche der fortfolgenden Folien präsentiert werden.</a:t>
            </a:r>
            <a:endParaRPr lang="de-CH" dirty="0"/>
          </a:p>
          <a:p>
            <a:endParaRPr lang="de-CH" dirty="0"/>
          </a:p>
        </p:txBody>
      </p:sp>
      <p:sp>
        <p:nvSpPr>
          <p:cNvPr id="4" name="Foliennummernplatzhalter 3"/>
          <p:cNvSpPr>
            <a:spLocks noGrp="1"/>
          </p:cNvSpPr>
          <p:nvPr>
            <p:ph type="sldNum" sz="quarter" idx="10"/>
          </p:nvPr>
        </p:nvSpPr>
        <p:spPr/>
        <p:txBody>
          <a:bodyPr/>
          <a:lstStyle/>
          <a:p>
            <a:fld id="{A906DEA6-2A5B-4FDC-BC8B-8A6783FB139E}" type="slidenum">
              <a:rPr lang="de-DE" smtClean="0"/>
              <a:pPr/>
              <a:t>12</a:t>
            </a:fld>
            <a:endParaRPr lang="de-DE" dirty="0"/>
          </a:p>
        </p:txBody>
      </p:sp>
    </p:spTree>
    <p:extLst>
      <p:ext uri="{BB962C8B-B14F-4D97-AF65-F5344CB8AC3E}">
        <p14:creationId xmlns:p14="http://schemas.microsoft.com/office/powerpoint/2010/main" val="350551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A906DEA6-2A5B-4FDC-BC8B-8A6783FB139E}" type="slidenum">
              <a:rPr lang="de-DE" smtClean="0"/>
              <a:pPr/>
              <a:t>13</a:t>
            </a:fld>
            <a:endParaRPr lang="de-DE" dirty="0"/>
          </a:p>
        </p:txBody>
      </p:sp>
    </p:spTree>
    <p:extLst>
      <p:ext uri="{BB962C8B-B14F-4D97-AF65-F5344CB8AC3E}">
        <p14:creationId xmlns:p14="http://schemas.microsoft.com/office/powerpoint/2010/main" val="4132937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Link auf die Merkblätter</a:t>
            </a:r>
            <a:r>
              <a:rPr lang="de-CH" baseline="0" dirty="0"/>
              <a:t>: </a:t>
            </a:r>
            <a:r>
              <a:rPr lang="de-CH" dirty="0"/>
              <a:t>https://www.jugendundsport.ch/de/themen/sicherheit/merkblaetter.html</a:t>
            </a:r>
          </a:p>
          <a:p>
            <a:endParaRPr lang="de-CH"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de-CH" dirty="0"/>
              <a:t>Link zum Lernbaustein «Gruppe sicher und effizient führen»: https://tool.jugendundsport.ch/modules/61c1d597155ab5024b49b5a3?lang=de&amp;org=jugendundsport</a:t>
            </a:r>
          </a:p>
          <a:p>
            <a:endParaRPr lang="de-CH" dirty="0"/>
          </a:p>
        </p:txBody>
      </p:sp>
      <p:sp>
        <p:nvSpPr>
          <p:cNvPr id="4" name="Foliennummernplatzhalter 3"/>
          <p:cNvSpPr>
            <a:spLocks noGrp="1"/>
          </p:cNvSpPr>
          <p:nvPr>
            <p:ph type="sldNum" sz="quarter" idx="10"/>
          </p:nvPr>
        </p:nvSpPr>
        <p:spPr/>
        <p:txBody>
          <a:bodyPr/>
          <a:lstStyle/>
          <a:p>
            <a:fld id="{A906DEA6-2A5B-4FDC-BC8B-8A6783FB139E}" type="slidenum">
              <a:rPr lang="de-DE" smtClean="0"/>
              <a:pPr/>
              <a:t>14</a:t>
            </a:fld>
            <a:endParaRPr lang="de-DE" dirty="0"/>
          </a:p>
        </p:txBody>
      </p:sp>
    </p:spTree>
    <p:extLst>
      <p:ext uri="{BB962C8B-B14F-4D97-AF65-F5344CB8AC3E}">
        <p14:creationId xmlns:p14="http://schemas.microsoft.com/office/powerpoint/2010/main" val="454313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Lernbaustein «Vielfalt leben»: https://tool.jugendundsport.ch/modules/611e13763e736b051e7d253d?lang=de&amp;org=jugendundsport</a:t>
            </a:r>
          </a:p>
          <a:p>
            <a:endParaRPr lang="de-CH" dirty="0"/>
          </a:p>
        </p:txBody>
      </p:sp>
      <p:sp>
        <p:nvSpPr>
          <p:cNvPr id="4" name="Foliennummernplatzhalter 3"/>
          <p:cNvSpPr>
            <a:spLocks noGrp="1"/>
          </p:cNvSpPr>
          <p:nvPr>
            <p:ph type="sldNum" sz="quarter" idx="10"/>
          </p:nvPr>
        </p:nvSpPr>
        <p:spPr/>
        <p:txBody>
          <a:bodyPr/>
          <a:lstStyle/>
          <a:p>
            <a:fld id="{A906DEA6-2A5B-4FDC-BC8B-8A6783FB139E}" type="slidenum">
              <a:rPr lang="de-DE" smtClean="0"/>
              <a:pPr/>
              <a:t>15</a:t>
            </a:fld>
            <a:endParaRPr lang="de-DE" dirty="0"/>
          </a:p>
        </p:txBody>
      </p:sp>
    </p:spTree>
    <p:extLst>
      <p:ext uri="{BB962C8B-B14F-4D97-AF65-F5344CB8AC3E}">
        <p14:creationId xmlns:p14="http://schemas.microsoft.com/office/powerpoint/2010/main" val="2956898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Swiss Sport </a:t>
            </a:r>
            <a:r>
              <a:rPr lang="de-CH" dirty="0" err="1"/>
              <a:t>Integrity</a:t>
            </a:r>
            <a:r>
              <a:rPr lang="de-CH" baseline="0" dirty="0"/>
              <a:t> (SSI) – die Meldestelle für Missstände im Schweizers Sport </a:t>
            </a:r>
          </a:p>
          <a:p>
            <a:r>
              <a:rPr lang="de-CH" dirty="0"/>
              <a:t>Webseite SSI: https://www.sportintegrity.ch/</a:t>
            </a:r>
          </a:p>
          <a:p>
            <a:endParaRPr lang="de-CH"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de-CH" dirty="0"/>
              <a:t>Zum Lernbaustein «Gemeinsam für fairen und sauberen</a:t>
            </a:r>
            <a:r>
              <a:rPr lang="de-CH" baseline="0" dirty="0"/>
              <a:t> Sport»</a:t>
            </a:r>
            <a:r>
              <a:rPr lang="de-CH" dirty="0"/>
              <a:t>: https://tool.jugendundsport.ch/modules/62271680502c84054306a0a3?lang=de&amp;org=jugendundsport</a:t>
            </a:r>
          </a:p>
        </p:txBody>
      </p:sp>
      <p:sp>
        <p:nvSpPr>
          <p:cNvPr id="4" name="Foliennummernplatzhalter 3"/>
          <p:cNvSpPr>
            <a:spLocks noGrp="1"/>
          </p:cNvSpPr>
          <p:nvPr>
            <p:ph type="sldNum" sz="quarter" idx="10"/>
          </p:nvPr>
        </p:nvSpPr>
        <p:spPr/>
        <p:txBody>
          <a:bodyPr/>
          <a:lstStyle/>
          <a:p>
            <a:fld id="{A906DEA6-2A5B-4FDC-BC8B-8A6783FB139E}" type="slidenum">
              <a:rPr lang="de-DE" smtClean="0"/>
              <a:pPr/>
              <a:t>16</a:t>
            </a:fld>
            <a:endParaRPr lang="de-DE" dirty="0"/>
          </a:p>
        </p:txBody>
      </p:sp>
    </p:spTree>
    <p:extLst>
      <p:ext uri="{BB962C8B-B14F-4D97-AF65-F5344CB8AC3E}">
        <p14:creationId xmlns:p14="http://schemas.microsoft.com/office/powerpoint/2010/main" val="2357602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CH" sz="1200" kern="1200" dirty="0">
                <a:solidFill>
                  <a:schemeClr val="tx1"/>
                </a:solidFill>
                <a:effectLst/>
                <a:latin typeface="Arial" charset="0"/>
                <a:ea typeface="+mn-ea"/>
                <a:cs typeface="+mn-cs"/>
              </a:rPr>
              <a:t>Mädchen und junge Frauen in J+S-Angebot stärken und fördern.</a:t>
            </a:r>
          </a:p>
          <a:p>
            <a:pPr marL="171450" indent="-171450">
              <a:buFont typeface="Arial" panose="020B0604020202020204" pitchFamily="34" charset="0"/>
              <a:buChar char="•"/>
            </a:pPr>
            <a:r>
              <a:rPr lang="de-CH" sz="1200" kern="1200" dirty="0">
                <a:solidFill>
                  <a:schemeClr val="tx1"/>
                </a:solidFill>
                <a:effectLst/>
                <a:latin typeface="Arial" charset="0"/>
                <a:ea typeface="+mn-ea"/>
                <a:cs typeface="+mn-cs"/>
              </a:rPr>
              <a:t>Mehr Mädchen und junge Frauen für J+S-Aktivitäten gewinnen.</a:t>
            </a:r>
            <a:r>
              <a:rPr lang="de-CH" sz="1200" kern="1200" baseline="0" dirty="0">
                <a:solidFill>
                  <a:schemeClr val="tx1"/>
                </a:solidFill>
                <a:effectLst/>
                <a:latin typeface="Arial" charset="0"/>
                <a:ea typeface="+mn-ea"/>
                <a:cs typeface="+mn-cs"/>
              </a:rPr>
              <a:t> Wie das geht, zeigt der Lernbaustein.</a:t>
            </a:r>
          </a:p>
          <a:p>
            <a:endParaRPr lang="de-CH" sz="1200" kern="1200" dirty="0">
              <a:solidFill>
                <a:schemeClr val="tx1"/>
              </a:solidFill>
              <a:effectLst/>
              <a:latin typeface="Arial" charset="0"/>
              <a:ea typeface="+mn-ea"/>
              <a:cs typeface="+mn-cs"/>
            </a:endParaRPr>
          </a:p>
          <a:p>
            <a:r>
              <a:rPr lang="de-CH" sz="1200" kern="1200" dirty="0">
                <a:solidFill>
                  <a:schemeClr val="tx1"/>
                </a:solidFill>
                <a:effectLst/>
                <a:latin typeface="Arial" charset="0"/>
                <a:ea typeface="+mn-ea"/>
                <a:cs typeface="+mn-cs"/>
              </a:rPr>
              <a:t>Lernbaustein «Förderung von Mädchen und jungen</a:t>
            </a:r>
            <a:r>
              <a:rPr lang="de-CH" sz="1200" kern="1200" baseline="0" dirty="0">
                <a:solidFill>
                  <a:schemeClr val="tx1"/>
                </a:solidFill>
                <a:effectLst/>
                <a:latin typeface="Arial" charset="0"/>
                <a:ea typeface="+mn-ea"/>
                <a:cs typeface="+mn-cs"/>
              </a:rPr>
              <a:t> Frauen»: https://tool.jugendundsport.ch/modules/61fa5eb3155ab50c6048adb2?lang=de&amp;org=jugendundsport</a:t>
            </a:r>
          </a:p>
          <a:p>
            <a:endParaRPr lang="de-CH" sz="1200" kern="1200" baseline="0" dirty="0">
              <a:solidFill>
                <a:schemeClr val="tx1"/>
              </a:solidFill>
              <a:effectLst/>
              <a:latin typeface="Arial" charset="0"/>
              <a:ea typeface="+mn-ea"/>
              <a:cs typeface="+mn-cs"/>
            </a:endParaRPr>
          </a:p>
        </p:txBody>
      </p:sp>
      <p:sp>
        <p:nvSpPr>
          <p:cNvPr id="4" name="Foliennummernplatzhalter 3"/>
          <p:cNvSpPr>
            <a:spLocks noGrp="1"/>
          </p:cNvSpPr>
          <p:nvPr>
            <p:ph type="sldNum" sz="quarter" idx="10"/>
          </p:nvPr>
        </p:nvSpPr>
        <p:spPr/>
        <p:txBody>
          <a:bodyPr/>
          <a:lstStyle/>
          <a:p>
            <a:fld id="{A906DEA6-2A5B-4FDC-BC8B-8A6783FB139E}" type="slidenum">
              <a:rPr lang="de-DE" smtClean="0"/>
              <a:pPr/>
              <a:t>17</a:t>
            </a:fld>
            <a:endParaRPr lang="de-DE" dirty="0"/>
          </a:p>
        </p:txBody>
      </p:sp>
    </p:spTree>
    <p:extLst>
      <p:ext uri="{BB962C8B-B14F-4D97-AF65-F5344CB8AC3E}">
        <p14:creationId xmlns:p14="http://schemas.microsoft.com/office/powerpoint/2010/main" val="1833630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kern="0" dirty="0">
                <a:solidFill>
                  <a:srgbClr val="FF0000"/>
                </a:solidFill>
              </a:rPr>
              <a:t>Link zum Video und zu weiteren Informationen des Leitbilds: https://www.jugendundsport.ch/de/ueber-j-s/j-s-leitbild.html </a:t>
            </a:r>
          </a:p>
        </p:txBody>
      </p:sp>
      <p:sp>
        <p:nvSpPr>
          <p:cNvPr id="4" name="Foliennummernplatzhalter 3"/>
          <p:cNvSpPr>
            <a:spLocks noGrp="1"/>
          </p:cNvSpPr>
          <p:nvPr>
            <p:ph type="sldNum" sz="quarter" idx="10"/>
          </p:nvPr>
        </p:nvSpPr>
        <p:spPr/>
        <p:txBody>
          <a:bodyPr/>
          <a:lstStyle/>
          <a:p>
            <a:fld id="{A906DEA6-2A5B-4FDC-BC8B-8A6783FB139E}" type="slidenum">
              <a:rPr lang="de-DE" smtClean="0"/>
              <a:pPr/>
              <a:t>2</a:t>
            </a:fld>
            <a:endParaRPr lang="de-DE" dirty="0"/>
          </a:p>
        </p:txBody>
      </p:sp>
    </p:spTree>
    <p:extLst>
      <p:ext uri="{BB962C8B-B14F-4D97-AF65-F5344CB8AC3E}">
        <p14:creationId xmlns:p14="http://schemas.microsoft.com/office/powerpoint/2010/main" val="3094766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i="1" dirty="0">
                <a:solidFill>
                  <a:schemeClr val="tx1"/>
                </a:solidFill>
              </a:rPr>
              <a:t>Text aus J+S-Manual</a:t>
            </a:r>
            <a:r>
              <a:rPr lang="de-CH" i="1" baseline="0" dirty="0">
                <a:solidFill>
                  <a:schemeClr val="tx1"/>
                </a:solidFill>
              </a:rPr>
              <a:t> Grundlagen (2022)</a:t>
            </a:r>
            <a:endParaRPr lang="de-CH" i="1" dirty="0">
              <a:solidFill>
                <a:schemeClr val="tx1"/>
              </a:solidFill>
            </a:endParaRPr>
          </a:p>
          <a:p>
            <a:endParaRPr lang="de-CH" sz="1200" kern="1200" dirty="0">
              <a:solidFill>
                <a:schemeClr val="tx1"/>
              </a:solidFill>
              <a:effectLst/>
              <a:latin typeface="Arial" charset="0"/>
              <a:ea typeface="+mn-ea"/>
              <a:cs typeface="+mn-cs"/>
            </a:endParaRPr>
          </a:p>
          <a:p>
            <a:pPr marL="171450" indent="-171450">
              <a:buFont typeface="Arial" panose="020B0604020202020204" pitchFamily="34" charset="0"/>
              <a:buChar char="•"/>
            </a:pPr>
            <a:r>
              <a:rPr lang="de-CH" sz="1200" kern="1200" dirty="0">
                <a:solidFill>
                  <a:schemeClr val="tx1"/>
                </a:solidFill>
                <a:effectLst/>
                <a:latin typeface="Arial" charset="0"/>
                <a:ea typeface="+mn-ea"/>
                <a:cs typeface="+mn-cs"/>
              </a:rPr>
              <a:t>Als J+S-Leiterin oder -Leiter übernimmst du eine herausfordernde, freudvolle und auch verantwortungsvolle Tätigkeit. </a:t>
            </a:r>
          </a:p>
          <a:p>
            <a:pPr marL="171450" indent="-171450">
              <a:buFont typeface="Arial" panose="020B0604020202020204" pitchFamily="34" charset="0"/>
              <a:buChar char="•"/>
            </a:pPr>
            <a:r>
              <a:rPr lang="de-CH" sz="1200" kern="1200" dirty="0">
                <a:solidFill>
                  <a:schemeClr val="tx1"/>
                </a:solidFill>
                <a:effectLst/>
                <a:latin typeface="Arial" charset="0"/>
                <a:ea typeface="+mn-ea"/>
                <a:cs typeface="+mn-cs"/>
              </a:rPr>
              <a:t>Du bist ein Vorbild und orientierst dich an den Werten und Grundsätzen der Ethik-Charta. Sie dient dir als Orientierungsrahmen – nicht nur für deine Aktivitäten mit Kindern und Jugendlichen, sondern auch im Rahmen deiner eigenen Aus- und Weiterbildung.</a:t>
            </a:r>
          </a:p>
          <a:p>
            <a:pPr marL="171450" indent="-171450">
              <a:buFont typeface="Arial" panose="020B0604020202020204" pitchFamily="34" charset="0"/>
              <a:buChar char="•"/>
            </a:pPr>
            <a:r>
              <a:rPr lang="de-CH" sz="1200" kern="1200" dirty="0">
                <a:solidFill>
                  <a:schemeClr val="tx1"/>
                </a:solidFill>
                <a:effectLst/>
                <a:latin typeface="Arial" charset="0"/>
                <a:ea typeface="+mn-ea"/>
                <a:cs typeface="+mn-cs"/>
              </a:rPr>
              <a:t>Deshalb hat J+S die Verhaltensgrundsätze für die Aus- und Weiterbildung erarbeitet.</a:t>
            </a:r>
            <a:r>
              <a:rPr lang="de-CH" sz="1200" kern="1200" baseline="0" dirty="0">
                <a:solidFill>
                  <a:schemeClr val="tx1"/>
                </a:solidFill>
                <a:effectLst/>
                <a:latin typeface="Arial" charset="0"/>
                <a:ea typeface="+mn-ea"/>
                <a:cs typeface="+mn-cs"/>
              </a:rPr>
              <a:t> </a:t>
            </a:r>
            <a:r>
              <a:rPr lang="de-CH" sz="1200" kern="1200" dirty="0">
                <a:solidFill>
                  <a:schemeClr val="tx1"/>
                </a:solidFill>
                <a:effectLst/>
                <a:latin typeface="Arial" charset="0"/>
                <a:ea typeface="+mn-ea"/>
                <a:cs typeface="+mn-cs"/>
              </a:rPr>
              <a:t>Dabei sind alle Beteiligten für das Einhalten bzw. individuelle Umsetzen der Verhaltensgrundsätze verantwortlich. Damit tragen sie zu einem angenehmen, wertschätzenden und offenen Lernklima bei, das für gelingende Lernprozesse Voraussetzung ist.</a:t>
            </a:r>
          </a:p>
          <a:p>
            <a:endParaRPr lang="de-CH" dirty="0"/>
          </a:p>
          <a:p>
            <a:endParaRPr lang="de-CH" dirty="0"/>
          </a:p>
          <a:p>
            <a:r>
              <a:rPr lang="de-CH" dirty="0"/>
              <a:t>Hinweis</a:t>
            </a:r>
            <a:r>
              <a:rPr lang="de-CH" baseline="0" dirty="0"/>
              <a:t> an die Kursleiter/innen:</a:t>
            </a:r>
          </a:p>
          <a:p>
            <a:pPr marL="171450" indent="-171450">
              <a:buFont typeface="Arial" panose="020B0604020202020204" pitchFamily="34" charset="0"/>
              <a:buChar char="•"/>
            </a:pPr>
            <a:r>
              <a:rPr lang="de-CH" baseline="0" dirty="0"/>
              <a:t>Weitere Informationen zu den Verhaltensgrundsätzen sind auf der J+S-Webseite zu finden: https://www.jugendundsport.ch/de/infos-fuer/j-s-expert-innen.html#ui-collapse-633 (&gt; Dokumente &gt; Verhaltensgrundsätze)</a:t>
            </a:r>
          </a:p>
          <a:p>
            <a:pPr marL="171450" indent="-171450">
              <a:buFont typeface="Arial" panose="020B0604020202020204" pitchFamily="34" charset="0"/>
              <a:buChar char="•"/>
            </a:pPr>
            <a:r>
              <a:rPr lang="de-CH" baseline="0" dirty="0"/>
              <a:t>Dieses Plakat kann als Plakat gedruckt werden und während dem Kurs aufgehängt werden (s. PDF auf Webseite)</a:t>
            </a:r>
          </a:p>
        </p:txBody>
      </p:sp>
      <p:sp>
        <p:nvSpPr>
          <p:cNvPr id="4" name="Foliennummernplatzhalter 3"/>
          <p:cNvSpPr>
            <a:spLocks noGrp="1"/>
          </p:cNvSpPr>
          <p:nvPr>
            <p:ph type="sldNum" sz="quarter" idx="10"/>
          </p:nvPr>
        </p:nvSpPr>
        <p:spPr/>
        <p:txBody>
          <a:bodyPr/>
          <a:lstStyle/>
          <a:p>
            <a:fld id="{A906DEA6-2A5B-4FDC-BC8B-8A6783FB139E}" type="slidenum">
              <a:rPr lang="de-DE" smtClean="0"/>
              <a:pPr/>
              <a:t>3</a:t>
            </a:fld>
            <a:endParaRPr lang="de-DE" dirty="0"/>
          </a:p>
        </p:txBody>
      </p:sp>
    </p:spTree>
    <p:extLst>
      <p:ext uri="{BB962C8B-B14F-4D97-AF65-F5344CB8AC3E}">
        <p14:creationId xmlns:p14="http://schemas.microsoft.com/office/powerpoint/2010/main" val="402822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Link zum Video: https://youtu.be/8JM_w3r4Etc</a:t>
            </a:r>
          </a:p>
        </p:txBody>
      </p:sp>
      <p:sp>
        <p:nvSpPr>
          <p:cNvPr id="4" name="Foliennummernplatzhalter 3"/>
          <p:cNvSpPr>
            <a:spLocks noGrp="1"/>
          </p:cNvSpPr>
          <p:nvPr>
            <p:ph type="sldNum" sz="quarter" idx="10"/>
          </p:nvPr>
        </p:nvSpPr>
        <p:spPr/>
        <p:txBody>
          <a:bodyPr/>
          <a:lstStyle/>
          <a:p>
            <a:fld id="{A906DEA6-2A5B-4FDC-BC8B-8A6783FB139E}" type="slidenum">
              <a:rPr lang="de-DE" smtClean="0"/>
              <a:pPr/>
              <a:t>4</a:t>
            </a:fld>
            <a:endParaRPr lang="de-DE" dirty="0"/>
          </a:p>
        </p:txBody>
      </p:sp>
    </p:spTree>
    <p:extLst>
      <p:ext uri="{BB962C8B-B14F-4D97-AF65-F5344CB8AC3E}">
        <p14:creationId xmlns:p14="http://schemas.microsoft.com/office/powerpoint/2010/main" val="1615266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i="1" dirty="0">
                <a:solidFill>
                  <a:schemeClr val="tx1"/>
                </a:solidFill>
              </a:rPr>
              <a:t>Text aus J+S-Manual</a:t>
            </a:r>
            <a:r>
              <a:rPr lang="de-CH" i="1" baseline="0" dirty="0">
                <a:solidFill>
                  <a:schemeClr val="tx1"/>
                </a:solidFill>
              </a:rPr>
              <a:t> Grundlagen (2022)</a:t>
            </a:r>
            <a:endParaRPr lang="de-CH" i="1" dirty="0">
              <a:solidFill>
                <a:schemeClr val="tx1"/>
              </a:solidFill>
            </a:endParaRPr>
          </a:p>
          <a:p>
            <a:endParaRPr lang="de-CH" b="1" dirty="0">
              <a:solidFill>
                <a:schemeClr val="tx1"/>
              </a:solidFill>
            </a:endParaRPr>
          </a:p>
          <a:p>
            <a:r>
              <a:rPr lang="de-CH" sz="1200" b="1" kern="1200" dirty="0">
                <a:solidFill>
                  <a:schemeClr val="tx1"/>
                </a:solidFill>
                <a:effectLst/>
                <a:latin typeface="Arial" charset="0"/>
                <a:ea typeface="+mn-ea"/>
                <a:cs typeface="+mn-cs"/>
              </a:rPr>
              <a:t>Lebenslang Sport treiben</a:t>
            </a:r>
            <a:endParaRPr lang="de-CH" sz="1200" kern="1200" dirty="0">
              <a:solidFill>
                <a:schemeClr val="tx1"/>
              </a:solidFill>
              <a:effectLst/>
              <a:latin typeface="Arial" charset="0"/>
              <a:ea typeface="+mn-ea"/>
              <a:cs typeface="+mn-cs"/>
            </a:endParaRPr>
          </a:p>
          <a:p>
            <a:r>
              <a:rPr lang="de-CH" sz="1200" kern="1200" dirty="0">
                <a:solidFill>
                  <a:schemeClr val="tx1"/>
                </a:solidFill>
                <a:effectLst/>
                <a:latin typeface="Arial" charset="0"/>
                <a:ea typeface="+mn-ea"/>
                <a:cs typeface="+mn-cs"/>
              </a:rPr>
              <a:t>– Nachhaltig prägen dank positiven Erfahrungen in J+S-Kursen und -Lagern</a:t>
            </a:r>
          </a:p>
          <a:p>
            <a:r>
              <a:rPr lang="de-CH" sz="1200" kern="1200" dirty="0">
                <a:solidFill>
                  <a:schemeClr val="tx1"/>
                </a:solidFill>
                <a:effectLst/>
                <a:latin typeface="Arial" charset="0"/>
                <a:ea typeface="+mn-ea"/>
                <a:cs typeface="+mn-cs"/>
              </a:rPr>
              <a:t>– Gezielt die Kompetenzen der Kinder und Jugendlichen in Sport und Bewegung fördern</a:t>
            </a:r>
          </a:p>
          <a:p>
            <a:r>
              <a:rPr lang="de-CH" sz="1200" kern="1200" dirty="0">
                <a:solidFill>
                  <a:schemeClr val="tx1"/>
                </a:solidFill>
                <a:effectLst/>
                <a:latin typeface="Arial" charset="0"/>
                <a:ea typeface="+mn-ea"/>
                <a:cs typeface="+mn-cs"/>
              </a:rPr>
              <a:t>– Freude, Fairness und Sicherheit als oberste Gebote leben</a:t>
            </a:r>
          </a:p>
          <a:p>
            <a:r>
              <a:rPr lang="de-CH" sz="1200" kern="1200" dirty="0">
                <a:solidFill>
                  <a:schemeClr val="tx1"/>
                </a:solidFill>
                <a:effectLst/>
                <a:latin typeface="Arial" charset="0"/>
                <a:ea typeface="+mn-ea"/>
                <a:cs typeface="+mn-cs"/>
              </a:rPr>
              <a:t>– Sich lebenslang im Sportsystem engagieren</a:t>
            </a:r>
          </a:p>
          <a:p>
            <a:pPr marL="171450" indent="-171450">
              <a:buFontTx/>
              <a:buChar char="-"/>
            </a:pPr>
            <a:endParaRPr lang="de-CH" baseline="0" dirty="0">
              <a:solidFill>
                <a:schemeClr val="tx1"/>
              </a:solidFill>
            </a:endParaRPr>
          </a:p>
          <a:p>
            <a:r>
              <a:rPr lang="de-CH" sz="1200" b="1" kern="1200" dirty="0">
                <a:solidFill>
                  <a:schemeClr val="tx1"/>
                </a:solidFill>
                <a:effectLst/>
                <a:latin typeface="Arial" charset="0"/>
                <a:ea typeface="+mn-ea"/>
                <a:cs typeface="+mn-cs"/>
              </a:rPr>
              <a:t>Gesundheit, Prävention und Integration</a:t>
            </a:r>
            <a:endParaRPr lang="de-CH" sz="1200" kern="1200" dirty="0">
              <a:solidFill>
                <a:schemeClr val="tx1"/>
              </a:solidFill>
              <a:effectLst/>
              <a:latin typeface="Arial" charset="0"/>
              <a:ea typeface="+mn-ea"/>
              <a:cs typeface="+mn-cs"/>
            </a:endParaRPr>
          </a:p>
          <a:p>
            <a:r>
              <a:rPr lang="de-CH" sz="1200" kern="1200" dirty="0">
                <a:solidFill>
                  <a:schemeClr val="tx1"/>
                </a:solidFill>
                <a:effectLst/>
                <a:latin typeface="Arial" charset="0"/>
                <a:ea typeface="+mn-ea"/>
                <a:cs typeface="+mn-cs"/>
              </a:rPr>
              <a:t>– Die Gesundheit der Kinder und Jugendlichen fördern</a:t>
            </a:r>
          </a:p>
          <a:p>
            <a:r>
              <a:rPr lang="de-CH" sz="1200" kern="1200" dirty="0">
                <a:solidFill>
                  <a:schemeClr val="tx1"/>
                </a:solidFill>
                <a:effectLst/>
                <a:latin typeface="Arial" charset="0"/>
                <a:ea typeface="+mn-ea"/>
                <a:cs typeface="+mn-cs"/>
              </a:rPr>
              <a:t>– Für die Gesellschaft relevante Themen aufgreifen</a:t>
            </a:r>
          </a:p>
          <a:p>
            <a:r>
              <a:rPr lang="de-CH" sz="1200" kern="1200" dirty="0">
                <a:solidFill>
                  <a:schemeClr val="tx1"/>
                </a:solidFill>
                <a:effectLst/>
                <a:latin typeface="Arial" charset="0"/>
                <a:ea typeface="+mn-ea"/>
                <a:cs typeface="+mn-cs"/>
              </a:rPr>
              <a:t>– Gesundheit, Prävention und Integration in der Aus- und Weiterbildung von J+S verankern</a:t>
            </a:r>
          </a:p>
          <a:p>
            <a:endParaRPr lang="de-CH" sz="1200" kern="1200" dirty="0">
              <a:solidFill>
                <a:schemeClr val="tx1"/>
              </a:solidFill>
              <a:effectLst/>
              <a:latin typeface="Arial" charset="0"/>
              <a:ea typeface="+mn-ea"/>
              <a:cs typeface="+mn-cs"/>
            </a:endParaRPr>
          </a:p>
          <a:p>
            <a:r>
              <a:rPr lang="de-CH" sz="1200" b="1" kern="1200" dirty="0">
                <a:solidFill>
                  <a:schemeClr val="tx1"/>
                </a:solidFill>
                <a:effectLst/>
                <a:latin typeface="Arial" charset="0"/>
                <a:ea typeface="+mn-ea"/>
                <a:cs typeface="+mn-cs"/>
              </a:rPr>
              <a:t>Persönlichkeitsentwicklung</a:t>
            </a:r>
            <a:r>
              <a:rPr lang="de-CH" sz="1200" b="1" kern="1200" baseline="0" dirty="0">
                <a:solidFill>
                  <a:schemeClr val="tx1"/>
                </a:solidFill>
                <a:effectLst/>
                <a:latin typeface="Arial" charset="0"/>
                <a:ea typeface="+mn-ea"/>
                <a:cs typeface="+mn-cs"/>
              </a:rPr>
              <a:t> / </a:t>
            </a:r>
            <a:r>
              <a:rPr lang="de-CH" sz="1200" b="1" kern="1200" dirty="0">
                <a:solidFill>
                  <a:schemeClr val="tx1"/>
                </a:solidFill>
                <a:effectLst/>
                <a:latin typeface="Arial" charset="0"/>
                <a:ea typeface="+mn-ea"/>
                <a:cs typeface="+mn-cs"/>
              </a:rPr>
              <a:t>Persönlichkeit und Werte</a:t>
            </a:r>
            <a:endParaRPr lang="de-CH" sz="1200" kern="1200" dirty="0">
              <a:solidFill>
                <a:schemeClr val="tx1"/>
              </a:solidFill>
              <a:effectLst/>
              <a:latin typeface="Arial" charset="0"/>
              <a:ea typeface="+mn-ea"/>
              <a:cs typeface="+mn-cs"/>
            </a:endParaRPr>
          </a:p>
          <a:p>
            <a:r>
              <a:rPr lang="de-CH" sz="1200" kern="1200" dirty="0">
                <a:solidFill>
                  <a:schemeClr val="tx1"/>
                </a:solidFill>
                <a:effectLst/>
                <a:latin typeface="Arial" charset="0"/>
                <a:ea typeface="+mn-ea"/>
                <a:cs typeface="+mn-cs"/>
              </a:rPr>
              <a:t>– Gemeinsam Neues lernen und Freundschaften pflegen</a:t>
            </a:r>
          </a:p>
          <a:p>
            <a:r>
              <a:rPr lang="de-CH" sz="1200" kern="1200" dirty="0">
                <a:solidFill>
                  <a:schemeClr val="tx1"/>
                </a:solidFill>
                <a:effectLst/>
                <a:latin typeface="Arial" charset="0"/>
                <a:ea typeface="+mn-ea"/>
                <a:cs typeface="+mn-cs"/>
              </a:rPr>
              <a:t>– Im Team oder einzeln fair die Kräfte messen</a:t>
            </a:r>
          </a:p>
          <a:p>
            <a:r>
              <a:rPr lang="de-CH" sz="1200" kern="1200" dirty="0">
                <a:solidFill>
                  <a:schemeClr val="tx1"/>
                </a:solidFill>
                <a:effectLst/>
                <a:latin typeface="Arial" charset="0"/>
                <a:ea typeface="+mn-ea"/>
                <a:cs typeface="+mn-cs"/>
              </a:rPr>
              <a:t>– Regeln und Werte verinnerlichen</a:t>
            </a:r>
          </a:p>
          <a:p>
            <a:r>
              <a:rPr lang="de-CH" sz="1200" kern="1200" dirty="0">
                <a:solidFill>
                  <a:schemeClr val="tx1"/>
                </a:solidFill>
                <a:effectLst/>
                <a:latin typeface="Arial" charset="0"/>
                <a:ea typeface="+mn-ea"/>
                <a:cs typeface="+mn-cs"/>
              </a:rPr>
              <a:t>– Herausfordern und herausgefordert werden</a:t>
            </a:r>
          </a:p>
          <a:p>
            <a:r>
              <a:rPr lang="de-CH" sz="1200" kern="1200" dirty="0">
                <a:solidFill>
                  <a:schemeClr val="tx1"/>
                </a:solidFill>
                <a:effectLst/>
                <a:latin typeface="Arial" charset="0"/>
                <a:ea typeface="+mn-ea"/>
                <a:cs typeface="+mn-cs"/>
              </a:rPr>
              <a:t>– Angemessen mit Erfolg und Misserfolg umgehen</a:t>
            </a:r>
          </a:p>
          <a:p>
            <a:r>
              <a:rPr lang="de-CH" sz="1200" kern="1200" dirty="0">
                <a:solidFill>
                  <a:schemeClr val="tx1"/>
                </a:solidFill>
                <a:effectLst/>
                <a:latin typeface="Arial" charset="0"/>
                <a:ea typeface="+mn-ea"/>
                <a:cs typeface="+mn-cs"/>
              </a:rPr>
              <a:t>– Die persönliche Entwicklung der Kinder und Jugendlichen unterstützen</a:t>
            </a:r>
          </a:p>
          <a:p>
            <a:endParaRPr lang="de-CH" sz="1200" kern="1200" dirty="0">
              <a:solidFill>
                <a:schemeClr val="tx1"/>
              </a:solidFill>
              <a:effectLst/>
              <a:latin typeface="Arial" charset="0"/>
              <a:ea typeface="+mn-ea"/>
              <a:cs typeface="+mn-cs"/>
            </a:endParaRPr>
          </a:p>
          <a:p>
            <a:endParaRPr lang="de-CH" sz="1200" kern="1200" dirty="0">
              <a:solidFill>
                <a:schemeClr val="tx1"/>
              </a:solidFill>
              <a:effectLst/>
              <a:latin typeface="Arial" charset="0"/>
              <a:ea typeface="+mn-ea"/>
              <a:cs typeface="+mn-cs"/>
            </a:endParaRPr>
          </a:p>
          <a:p>
            <a:endParaRPr lang="de-CH" sz="1200" kern="1200" dirty="0">
              <a:solidFill>
                <a:schemeClr val="tx1"/>
              </a:solidFill>
              <a:effectLst/>
              <a:latin typeface="Arial" charset="0"/>
              <a:ea typeface="+mn-ea"/>
              <a:cs typeface="+mn-cs"/>
            </a:endParaRPr>
          </a:p>
        </p:txBody>
      </p:sp>
      <p:sp>
        <p:nvSpPr>
          <p:cNvPr id="4" name="Foliennummernplatzhalter 3"/>
          <p:cNvSpPr>
            <a:spLocks noGrp="1"/>
          </p:cNvSpPr>
          <p:nvPr>
            <p:ph type="sldNum" sz="quarter" idx="10"/>
          </p:nvPr>
        </p:nvSpPr>
        <p:spPr/>
        <p:txBody>
          <a:bodyPr/>
          <a:lstStyle/>
          <a:p>
            <a:fld id="{A906DEA6-2A5B-4FDC-BC8B-8A6783FB139E}" type="slidenum">
              <a:rPr lang="de-DE" smtClean="0"/>
              <a:pPr/>
              <a:t>5</a:t>
            </a:fld>
            <a:endParaRPr lang="de-DE" dirty="0"/>
          </a:p>
        </p:txBody>
      </p:sp>
    </p:spTree>
    <p:extLst>
      <p:ext uri="{BB962C8B-B14F-4D97-AF65-F5344CB8AC3E}">
        <p14:creationId xmlns:p14="http://schemas.microsoft.com/office/powerpoint/2010/main" val="2549454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i="1" dirty="0">
                <a:solidFill>
                  <a:schemeClr val="tx1"/>
                </a:solidFill>
              </a:rPr>
              <a:t>Text</a:t>
            </a:r>
            <a:r>
              <a:rPr lang="de-CH" i="1" baseline="0" dirty="0">
                <a:solidFill>
                  <a:schemeClr val="tx1"/>
                </a:solidFill>
              </a:rPr>
              <a:t> aus J+S-Manual Grundlagen (2022)</a:t>
            </a:r>
          </a:p>
          <a:p>
            <a:endParaRPr lang="de-CH" dirty="0">
              <a:solidFill>
                <a:schemeClr val="tx1"/>
              </a:solidFill>
            </a:endParaRPr>
          </a:p>
          <a:p>
            <a:pPr marL="171450" indent="-171450">
              <a:buFont typeface="Arial" panose="020B0604020202020204" pitchFamily="34" charset="0"/>
              <a:buChar char="•"/>
            </a:pPr>
            <a:r>
              <a:rPr lang="de-CH" sz="1200" kern="1200" dirty="0">
                <a:solidFill>
                  <a:schemeClr val="tx1"/>
                </a:solidFill>
                <a:effectLst/>
                <a:latin typeface="Arial" charset="0"/>
                <a:ea typeface="+mn-ea"/>
                <a:cs typeface="+mn-cs"/>
              </a:rPr>
              <a:t>Für eine national erfolgreiche, nachhaltige Sport- und Athletenentwicklung braucht es ein systematisches und klares Rahmenkonzept. Dieses entwickelt Swiss </a:t>
            </a:r>
            <a:r>
              <a:rPr lang="de-CH" sz="1200" kern="1200" dirty="0" err="1">
                <a:solidFill>
                  <a:schemeClr val="tx1"/>
                </a:solidFill>
                <a:effectLst/>
                <a:latin typeface="Arial" charset="0"/>
                <a:ea typeface="+mn-ea"/>
                <a:cs typeface="+mn-cs"/>
              </a:rPr>
              <a:t>Olympic</a:t>
            </a:r>
            <a:r>
              <a:rPr lang="de-CH" sz="1200" kern="1200" dirty="0">
                <a:solidFill>
                  <a:schemeClr val="tx1"/>
                </a:solidFill>
                <a:effectLst/>
                <a:latin typeface="Arial" charset="0"/>
                <a:ea typeface="+mn-ea"/>
                <a:cs typeface="+mn-cs"/>
              </a:rPr>
              <a:t> in enger Zusammenarbeit mit den Sportverbänden, dem BASPO und den Kantonen seit dem Jahr 2016 unter dem Namen FTEM Schweiz. Es dient allen Akteuren der Schweizer Sportförderung als Orientierung und schafft durch eine gemeinsame Sprache Klarheit. Die einzelnen Sportverbände transferieren FTEM Schweiz in ihre Sportart, um möglichst nah an deren Praxis zu bleiben. </a:t>
            </a:r>
          </a:p>
          <a:p>
            <a:pPr marL="171450" indent="-171450">
              <a:buFont typeface="Arial" panose="020B0604020202020204" pitchFamily="34" charset="0"/>
              <a:buChar char="•"/>
            </a:pPr>
            <a:r>
              <a:rPr lang="de-CH" sz="1200" kern="1200" dirty="0">
                <a:solidFill>
                  <a:schemeClr val="tx1"/>
                </a:solidFill>
                <a:effectLst/>
                <a:latin typeface="Arial" charset="0"/>
                <a:ea typeface="+mn-ea"/>
                <a:cs typeface="+mn-cs"/>
              </a:rPr>
              <a:t>Das Rahmenkonzept 2022 fokussiert auf den Breitensport (F2/F3), das Vermitteln von Werten im Sport und den Einbezug der Erziehungsberechtigten in die Sportförderung. FTEM Schweiz verfolgt einen ganzheitlichen Ansatz und fördert im Breiten- und Leistungssport die Persönlichkeitsentwicklung von Sportlerinnen und Sportlern.</a:t>
            </a:r>
          </a:p>
          <a:p>
            <a:pPr marL="171450" indent="-171450">
              <a:buFont typeface="Arial" panose="020B0604020202020204" pitchFamily="34" charset="0"/>
              <a:buChar char="•"/>
            </a:pPr>
            <a:r>
              <a:rPr lang="de-CH" sz="1200" kern="1200" dirty="0">
                <a:solidFill>
                  <a:schemeClr val="tx1"/>
                </a:solidFill>
                <a:effectLst/>
                <a:latin typeface="Arial" charset="0"/>
                <a:ea typeface="+mn-ea"/>
                <a:cs typeface="+mn-cs"/>
              </a:rPr>
              <a:t>Dabei steht FTEM für die vier Schlüsselbereiche «</a:t>
            </a:r>
            <a:r>
              <a:rPr lang="de-CH" sz="1200" kern="1200" dirty="0" err="1">
                <a:solidFill>
                  <a:schemeClr val="tx1"/>
                </a:solidFill>
                <a:effectLst/>
                <a:latin typeface="Arial" charset="0"/>
                <a:ea typeface="+mn-ea"/>
                <a:cs typeface="+mn-cs"/>
              </a:rPr>
              <a:t>Foundation</a:t>
            </a:r>
            <a:r>
              <a:rPr lang="de-CH" sz="1200" kern="1200" dirty="0">
                <a:solidFill>
                  <a:schemeClr val="tx1"/>
                </a:solidFill>
                <a:effectLst/>
                <a:latin typeface="Arial" charset="0"/>
                <a:ea typeface="+mn-ea"/>
                <a:cs typeface="+mn-cs"/>
              </a:rPr>
              <a:t>» (Fundament, Breitensport, lebenslanges Sporttreiben), «Talent», «Elite» und «</a:t>
            </a:r>
            <a:r>
              <a:rPr lang="de-CH" sz="1200" kern="1200" dirty="0" err="1">
                <a:solidFill>
                  <a:schemeClr val="tx1"/>
                </a:solidFill>
                <a:effectLst/>
                <a:latin typeface="Arial" charset="0"/>
                <a:ea typeface="+mn-ea"/>
                <a:cs typeface="+mn-cs"/>
              </a:rPr>
              <a:t>Mastery</a:t>
            </a:r>
            <a:r>
              <a:rPr lang="de-CH" sz="1200" kern="1200" dirty="0">
                <a:solidFill>
                  <a:schemeClr val="tx1"/>
                </a:solidFill>
                <a:effectLst/>
                <a:latin typeface="Arial" charset="0"/>
                <a:ea typeface="+mn-ea"/>
                <a:cs typeface="+mn-cs"/>
              </a:rPr>
              <a:t>» (Weltklasse). Diese wiederum sind in insgesamt zehn Phasen aufgeteilt. Sie beschreiben mögliche Entwicklungsphasen und stellen einen idealen Athletenweg an die Spitze einer Sportart dar. </a:t>
            </a:r>
          </a:p>
          <a:p>
            <a:endParaRPr lang="de-CH" dirty="0">
              <a:solidFill>
                <a:schemeClr val="tx1"/>
              </a:solidFill>
            </a:endParaRPr>
          </a:p>
          <a:p>
            <a:r>
              <a:rPr lang="de-CH" sz="1200" b="1" kern="1200" dirty="0">
                <a:solidFill>
                  <a:schemeClr val="tx1"/>
                </a:solidFill>
                <a:effectLst/>
                <a:latin typeface="Arial" charset="0"/>
                <a:ea typeface="+mn-ea"/>
                <a:cs typeface="+mn-cs"/>
              </a:rPr>
              <a:t>Fokus «</a:t>
            </a:r>
            <a:r>
              <a:rPr lang="de-CH" sz="1200" b="1" kern="1200" dirty="0" err="1">
                <a:solidFill>
                  <a:schemeClr val="tx1"/>
                </a:solidFill>
                <a:effectLst/>
                <a:latin typeface="Arial" charset="0"/>
                <a:ea typeface="+mn-ea"/>
                <a:cs typeface="+mn-cs"/>
              </a:rPr>
              <a:t>Foundation</a:t>
            </a:r>
            <a:r>
              <a:rPr lang="de-CH" sz="1200" b="1" kern="1200" dirty="0">
                <a:solidFill>
                  <a:schemeClr val="tx1"/>
                </a:solidFill>
                <a:effectLst/>
                <a:latin typeface="Arial" charset="0"/>
                <a:ea typeface="+mn-ea"/>
                <a:cs typeface="+mn-cs"/>
              </a:rPr>
              <a:t>» in der J+S-Grundausbildung</a:t>
            </a:r>
          </a:p>
          <a:p>
            <a:pPr marL="171450" indent="-171450">
              <a:buFont typeface="Arial" panose="020B0604020202020204" pitchFamily="34" charset="0"/>
              <a:buChar char="•"/>
            </a:pPr>
            <a:r>
              <a:rPr lang="de-CH" sz="1200" kern="1200" dirty="0">
                <a:solidFill>
                  <a:schemeClr val="tx1"/>
                </a:solidFill>
                <a:effectLst/>
                <a:latin typeface="Arial" charset="0"/>
                <a:ea typeface="+mn-ea"/>
                <a:cs typeface="+mn-cs"/>
              </a:rPr>
              <a:t>Der Schlüsselbereich F gehört zum Breitensport. F1 steht für das freudvolle Entdecken, Erlernen und Üben von elementaren, sportartübergreifenden Bewegungs- und Spielgrundformen im frühen Kindesalter. In der Phase F2 stehen das Kennenlernen und somit der Einstieg in eine oder mehrere Sportarten, der Wiedereinstieg in den Sport oder ein Sportartenwechsel im Zentrum. Es geht dabei um das Pflegen eines aktiven Lebensstils. F3 stellt das sportartspezifische Engagement und Training mit oder ohne Wettkampf in den Mittelpunkt.</a:t>
            </a:r>
          </a:p>
          <a:p>
            <a:pPr marL="171450" indent="-171450">
              <a:buFont typeface="Arial" panose="020B0604020202020204" pitchFamily="34" charset="0"/>
              <a:buChar char="•"/>
            </a:pPr>
            <a:r>
              <a:rPr lang="de-CH" sz="1200" kern="1200" dirty="0">
                <a:solidFill>
                  <a:schemeClr val="tx1"/>
                </a:solidFill>
                <a:effectLst/>
                <a:latin typeface="Arial" charset="0"/>
                <a:ea typeface="+mn-ea"/>
                <a:cs typeface="+mn-cs"/>
              </a:rPr>
              <a:t>Die Inhalte der J+S-Grundausbildung fokussieren auf den Schlüsselbereich «</a:t>
            </a:r>
            <a:r>
              <a:rPr lang="de-CH" sz="1200" kern="1200" dirty="0" err="1">
                <a:solidFill>
                  <a:schemeClr val="tx1"/>
                </a:solidFill>
                <a:effectLst/>
                <a:latin typeface="Arial" charset="0"/>
                <a:ea typeface="+mn-ea"/>
                <a:cs typeface="+mn-cs"/>
              </a:rPr>
              <a:t>Foundation</a:t>
            </a:r>
            <a:r>
              <a:rPr lang="de-CH" sz="1200" kern="1200" dirty="0">
                <a:solidFill>
                  <a:schemeClr val="tx1"/>
                </a:solidFill>
                <a:effectLst/>
                <a:latin typeface="Arial" charset="0"/>
                <a:ea typeface="+mn-ea"/>
                <a:cs typeface="+mn-cs"/>
              </a:rPr>
              <a:t>». Du lernst, wie du den Kindern und Jugendlichen eine breite und vielseitige Basis an motorischen, kognitiven und sozialen Kompetenzen vermittelst. Gestalte deine Aktivitäten so, dass vor allem die Spiel- und die Bewegungsfreude im Mittelpunkt stehen.</a:t>
            </a:r>
          </a:p>
          <a:p>
            <a:pPr marL="171450" indent="-171450">
              <a:buFont typeface="Arial" panose="020B0604020202020204" pitchFamily="34" charset="0"/>
              <a:buChar char="•"/>
            </a:pPr>
            <a:r>
              <a:rPr lang="de-CH" sz="1200" kern="1200" dirty="0">
                <a:solidFill>
                  <a:schemeClr val="tx1"/>
                </a:solidFill>
                <a:effectLst/>
                <a:latin typeface="Arial" charset="0"/>
                <a:ea typeface="+mn-ea"/>
                <a:cs typeface="+mn-cs"/>
              </a:rPr>
              <a:t>Der Schlüsselbereich «</a:t>
            </a:r>
            <a:r>
              <a:rPr lang="de-CH" sz="1200" kern="1200" dirty="0" err="1">
                <a:solidFill>
                  <a:schemeClr val="tx1"/>
                </a:solidFill>
                <a:effectLst/>
                <a:latin typeface="Arial" charset="0"/>
                <a:ea typeface="+mn-ea"/>
                <a:cs typeface="+mn-cs"/>
              </a:rPr>
              <a:t>Foundation</a:t>
            </a:r>
            <a:r>
              <a:rPr lang="de-CH" sz="1200" kern="1200" dirty="0">
                <a:solidFill>
                  <a:schemeClr val="tx1"/>
                </a:solidFill>
                <a:effectLst/>
                <a:latin typeface="Arial" charset="0"/>
                <a:ea typeface="+mn-ea"/>
                <a:cs typeface="+mn-cs"/>
              </a:rPr>
              <a:t>» stellt den Einstieg in den sportlichen Lebenslauf dar. Erfahrungen, die Kinder und Jugendliche hier machen, bilden die Grundlage für ihr späteres Sportverhalten. Entsprechend haben J+S-Leiterinnen und -Leiter, die in diesem Schlüsselbereich unterrichten, einen prägenden Einfluss.</a:t>
            </a:r>
          </a:p>
          <a:p>
            <a:endParaRPr lang="de-CH" dirty="0">
              <a:solidFill>
                <a:schemeClr val="tx1"/>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CH" sz="1200" kern="1200" dirty="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de-CH" sz="1200" kern="1200" dirty="0">
                <a:solidFill>
                  <a:schemeClr val="tx1"/>
                </a:solidFill>
                <a:effectLst/>
                <a:latin typeface="Arial" charset="0"/>
                <a:ea typeface="+mn-ea"/>
                <a:cs typeface="+mn-cs"/>
              </a:rPr>
              <a:t>Link zum FTEM Schweiz (PDF): https://www.swissolympic.ch/dam/jcr:5dab6dca-d7f6-4ae2-b55a-d4618087d591/SO_FTEM_BROSCHURE_140622_WEB_DE.pdf</a:t>
            </a:r>
          </a:p>
          <a:p>
            <a:endParaRPr lang="de-CH" dirty="0">
              <a:solidFill>
                <a:schemeClr val="tx1"/>
              </a:solidFill>
            </a:endParaRPr>
          </a:p>
        </p:txBody>
      </p:sp>
      <p:sp>
        <p:nvSpPr>
          <p:cNvPr id="4" name="Foliennummernplatzhalter 3"/>
          <p:cNvSpPr>
            <a:spLocks noGrp="1"/>
          </p:cNvSpPr>
          <p:nvPr>
            <p:ph type="sldNum" sz="quarter" idx="10"/>
          </p:nvPr>
        </p:nvSpPr>
        <p:spPr/>
        <p:txBody>
          <a:bodyPr/>
          <a:lstStyle/>
          <a:p>
            <a:fld id="{A906DEA6-2A5B-4FDC-BC8B-8A6783FB139E}" type="slidenum">
              <a:rPr lang="de-DE" smtClean="0"/>
              <a:pPr/>
              <a:t>6</a:t>
            </a:fld>
            <a:endParaRPr lang="de-DE" dirty="0"/>
          </a:p>
        </p:txBody>
      </p:sp>
    </p:spTree>
    <p:extLst>
      <p:ext uri="{BB962C8B-B14F-4D97-AF65-F5344CB8AC3E}">
        <p14:creationId xmlns:p14="http://schemas.microsoft.com/office/powerpoint/2010/main" val="4202745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CH" i="1" dirty="0">
                <a:solidFill>
                  <a:schemeClr val="tx1"/>
                </a:solidFill>
              </a:rPr>
              <a:t>Text</a:t>
            </a:r>
            <a:r>
              <a:rPr lang="de-CH" i="1" baseline="0" dirty="0">
                <a:solidFill>
                  <a:schemeClr val="tx1"/>
                </a:solidFill>
              </a:rPr>
              <a:t> aus J+S-Manual Grundlagen (2022)</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DE" kern="0" dirty="0">
              <a:solidFill>
                <a:srgbClr val="FF0000"/>
              </a:solidFill>
            </a:endParaRPr>
          </a:p>
          <a:p>
            <a:r>
              <a:rPr lang="de-CH" sz="1200" b="1" kern="1200" dirty="0">
                <a:solidFill>
                  <a:schemeClr val="tx1"/>
                </a:solidFill>
                <a:effectLst/>
                <a:latin typeface="Arial" charset="0"/>
                <a:ea typeface="+mn-ea"/>
                <a:cs typeface="+mn-cs"/>
              </a:rPr>
              <a:t>Wegweisendes J+S-Ausbildungsverständnis</a:t>
            </a:r>
          </a:p>
          <a:p>
            <a:pPr marL="171450" indent="-171450">
              <a:buFont typeface="Arial" panose="020B0604020202020204" pitchFamily="34" charset="0"/>
              <a:buChar char="•"/>
            </a:pPr>
            <a:r>
              <a:rPr lang="de-CH" sz="1200" kern="1200" dirty="0">
                <a:solidFill>
                  <a:schemeClr val="tx1"/>
                </a:solidFill>
                <a:effectLst/>
                <a:latin typeface="Arial" charset="0"/>
                <a:ea typeface="+mn-ea"/>
                <a:cs typeface="+mn-cs"/>
              </a:rPr>
              <a:t>Das J+S-Ausbildungsverständnis dient dir als Wegweiser, um deine Leitertätigkeit zu gestalten. Es schafft eine gemeinsame Struktur über alle J+S-Sportarten hinweg. </a:t>
            </a:r>
          </a:p>
          <a:p>
            <a:pPr marL="171450" indent="-171450">
              <a:buFont typeface="Arial" panose="020B0604020202020204" pitchFamily="34" charset="0"/>
              <a:buChar char="•"/>
            </a:pPr>
            <a:r>
              <a:rPr lang="de-CH" sz="1200" kern="1200" dirty="0">
                <a:solidFill>
                  <a:schemeClr val="tx1"/>
                </a:solidFill>
                <a:effectLst/>
                <a:latin typeface="Arial" charset="0"/>
                <a:ea typeface="+mn-ea"/>
                <a:cs typeface="+mn-cs"/>
              </a:rPr>
              <a:t>Dabei stehen die Kinder und Jugendlichen im Zentrum. </a:t>
            </a:r>
          </a:p>
          <a:p>
            <a:pPr marL="171450" indent="-171450">
              <a:buFont typeface="Arial" panose="020B0604020202020204" pitchFamily="34" charset="0"/>
              <a:buChar char="•"/>
            </a:pPr>
            <a:r>
              <a:rPr lang="de-CH" sz="1200" kern="1200" dirty="0">
                <a:solidFill>
                  <a:schemeClr val="tx1"/>
                </a:solidFill>
                <a:effectLst/>
                <a:latin typeface="Arial" charset="0"/>
                <a:ea typeface="+mn-ea"/>
                <a:cs typeface="+mn-cs"/>
              </a:rPr>
              <a:t>Die Teilnahme an J+S-Aktivitäten soll ihnen sportliche Erfolgserlebnisse ermöglichen, ihre Gesundheit und ihre Persönlichkeit stärken und sie dazu animieren, lebenslang Sport zu treiben. </a:t>
            </a:r>
          </a:p>
          <a:p>
            <a:pPr marL="171450" indent="-171450">
              <a:buFont typeface="Arial" panose="020B0604020202020204" pitchFamily="34" charset="0"/>
              <a:buChar char="•"/>
            </a:pPr>
            <a:r>
              <a:rPr lang="de-CH" sz="1200" kern="1200" dirty="0">
                <a:solidFill>
                  <a:schemeClr val="tx1"/>
                </a:solidFill>
                <a:effectLst/>
                <a:latin typeface="Arial" charset="0"/>
                <a:ea typeface="+mn-ea"/>
                <a:cs typeface="+mn-cs"/>
              </a:rPr>
              <a:t>Diese übergeordneten Ziele von J+S bilden den Ausgangspunkt für das J+S-Ausbildungsverständnis. Ob die Kinder und Jugendlichen diese Ziele erreichen, hängt in erster Linie von dir als J+S-Leiterin oder -Leiter ab. </a:t>
            </a:r>
          </a:p>
          <a:p>
            <a:pPr marL="171450" indent="-171450">
              <a:buFont typeface="Arial" panose="020B0604020202020204" pitchFamily="34" charset="0"/>
              <a:buChar char="•"/>
            </a:pPr>
            <a:r>
              <a:rPr lang="de-CH" sz="1200" kern="1200" dirty="0">
                <a:solidFill>
                  <a:schemeClr val="tx1"/>
                </a:solidFill>
                <a:effectLst/>
                <a:latin typeface="Arial" charset="0"/>
                <a:ea typeface="+mn-ea"/>
                <a:cs typeface="+mn-cs"/>
              </a:rPr>
              <a:t>Mit deinem Wissen und Können gewährleistest du alters- und bedürfnisgerechte J+S-Aktivitäten. Du legst eine Haltung an den Tag, die sich mit den Grundsätzen der Ethik-Charta deckt.</a:t>
            </a:r>
          </a:p>
          <a:p>
            <a:pPr marL="171450" indent="-171450">
              <a:buFont typeface="Arial" panose="020B0604020202020204" pitchFamily="34" charset="0"/>
              <a:buChar char="•"/>
            </a:pPr>
            <a:endParaRPr lang="de-CH" sz="1200" kern="1200" dirty="0">
              <a:solidFill>
                <a:schemeClr val="tx1"/>
              </a:solidFill>
              <a:effectLst/>
              <a:latin typeface="Arial" charset="0"/>
              <a:ea typeface="+mn-ea"/>
              <a:cs typeface="+mn-cs"/>
            </a:endParaRPr>
          </a:p>
          <a:p>
            <a:pPr marL="171450" indent="-171450">
              <a:buFont typeface="Arial" panose="020B0604020202020204" pitchFamily="34" charset="0"/>
              <a:buChar char="•"/>
            </a:pPr>
            <a:endParaRPr lang="de-CH" sz="1200" kern="1200" dirty="0">
              <a:solidFill>
                <a:schemeClr val="tx1"/>
              </a:solidFill>
              <a:effectLst/>
              <a:latin typeface="Arial" charset="0"/>
              <a:ea typeface="+mn-ea"/>
              <a:cs typeface="+mn-cs"/>
            </a:endParaRPr>
          </a:p>
          <a:p>
            <a:pPr marL="0" indent="0">
              <a:buFont typeface="Arial" panose="020B0604020202020204" pitchFamily="34" charset="0"/>
              <a:buNone/>
            </a:pPr>
            <a:r>
              <a:rPr lang="de-CH" sz="1200" kern="1200" dirty="0">
                <a:solidFill>
                  <a:schemeClr val="tx1"/>
                </a:solidFill>
                <a:effectLst/>
                <a:latin typeface="Arial" charset="0"/>
                <a:ea typeface="+mn-ea"/>
                <a:cs typeface="+mn-cs"/>
              </a:rPr>
              <a:t>Link zum Lernbaustein «J+S-Ausbildungsverständnis»:</a:t>
            </a:r>
            <a:r>
              <a:rPr lang="de-CH" sz="1200" kern="1200" baseline="0" dirty="0">
                <a:solidFill>
                  <a:schemeClr val="tx1"/>
                </a:solidFill>
                <a:effectLst/>
                <a:latin typeface="Arial" charset="0"/>
                <a:ea typeface="+mn-ea"/>
                <a:cs typeface="+mn-cs"/>
              </a:rPr>
              <a:t> https://tool.jugendundsport.ch/modules/61236c4d3e736b055610ea98?lang=de&amp;org=jugendundsport</a:t>
            </a:r>
            <a:endParaRPr lang="de-CH" dirty="0"/>
          </a:p>
        </p:txBody>
      </p:sp>
      <p:sp>
        <p:nvSpPr>
          <p:cNvPr id="4" name="Foliennummernplatzhalter 3"/>
          <p:cNvSpPr>
            <a:spLocks noGrp="1"/>
          </p:cNvSpPr>
          <p:nvPr>
            <p:ph type="sldNum" sz="quarter" idx="10"/>
          </p:nvPr>
        </p:nvSpPr>
        <p:spPr/>
        <p:txBody>
          <a:bodyPr/>
          <a:lstStyle/>
          <a:p>
            <a:fld id="{A906DEA6-2A5B-4FDC-BC8B-8A6783FB139E}" type="slidenum">
              <a:rPr lang="de-DE" smtClean="0"/>
              <a:pPr/>
              <a:t>7</a:t>
            </a:fld>
            <a:endParaRPr lang="de-DE" dirty="0"/>
          </a:p>
        </p:txBody>
      </p:sp>
    </p:spTree>
    <p:extLst>
      <p:ext uri="{BB962C8B-B14F-4D97-AF65-F5344CB8AC3E}">
        <p14:creationId xmlns:p14="http://schemas.microsoft.com/office/powerpoint/2010/main" val="2060660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Link zur Ethik-Charta</a:t>
            </a:r>
            <a:r>
              <a:rPr lang="de-CH" baseline="0" dirty="0"/>
              <a:t>: https://www.swissolympic.ch/verbaende/werte-ethik/ethik-charta.html // oder über Shortlink</a:t>
            </a:r>
            <a:endParaRPr lang="de-CH" dirty="0"/>
          </a:p>
        </p:txBody>
      </p:sp>
      <p:sp>
        <p:nvSpPr>
          <p:cNvPr id="4" name="Foliennummernplatzhalter 3"/>
          <p:cNvSpPr>
            <a:spLocks noGrp="1"/>
          </p:cNvSpPr>
          <p:nvPr>
            <p:ph type="sldNum" sz="quarter" idx="10"/>
          </p:nvPr>
        </p:nvSpPr>
        <p:spPr/>
        <p:txBody>
          <a:bodyPr/>
          <a:lstStyle/>
          <a:p>
            <a:fld id="{A906DEA6-2A5B-4FDC-BC8B-8A6783FB139E}" type="slidenum">
              <a:rPr lang="de-DE" smtClean="0"/>
              <a:pPr/>
              <a:t>8</a:t>
            </a:fld>
            <a:endParaRPr lang="de-DE" dirty="0"/>
          </a:p>
        </p:txBody>
      </p:sp>
    </p:spTree>
    <p:extLst>
      <p:ext uri="{BB962C8B-B14F-4D97-AF65-F5344CB8AC3E}">
        <p14:creationId xmlns:p14="http://schemas.microsoft.com/office/powerpoint/2010/main" val="1406735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A906DEA6-2A5B-4FDC-BC8B-8A6783FB139E}" type="slidenum">
              <a:rPr lang="de-DE" smtClean="0"/>
              <a:pPr/>
              <a:t>9</a:t>
            </a:fld>
            <a:endParaRPr lang="de-DE" dirty="0"/>
          </a:p>
        </p:txBody>
      </p:sp>
    </p:spTree>
    <p:extLst>
      <p:ext uri="{BB962C8B-B14F-4D97-AF65-F5344CB8AC3E}">
        <p14:creationId xmlns:p14="http://schemas.microsoft.com/office/powerpoint/2010/main" val="42560120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p:spTree>
      <p:nvGrpSpPr>
        <p:cNvPr id="1" name=""/>
        <p:cNvGrpSpPr/>
        <p:nvPr/>
      </p:nvGrpSpPr>
      <p:grpSpPr>
        <a:xfrm>
          <a:off x="0" y="0"/>
          <a:ext cx="0" cy="0"/>
          <a:chOff x="0" y="0"/>
          <a:chExt cx="0" cy="0"/>
        </a:xfrm>
      </p:grpSpPr>
      <p:sp>
        <p:nvSpPr>
          <p:cNvPr id="6" name="Textplatzhalter 5"/>
          <p:cNvSpPr>
            <a:spLocks noGrp="1"/>
          </p:cNvSpPr>
          <p:nvPr>
            <p:ph type="body" sz="quarter" idx="10" hasCustomPrompt="1"/>
          </p:nvPr>
        </p:nvSpPr>
        <p:spPr>
          <a:xfrm>
            <a:off x="1308101" y="4473575"/>
            <a:ext cx="9251950" cy="360363"/>
          </a:xfrm>
        </p:spPr>
        <p:txBody>
          <a:bodyPr/>
          <a:lstStyle>
            <a:lvl1pPr>
              <a:defRPr sz="3000" b="1">
                <a:solidFill>
                  <a:schemeClr val="bg1">
                    <a:lumMod val="50000"/>
                  </a:schemeClr>
                </a:solidFill>
              </a:defRPr>
            </a:lvl1pPr>
          </a:lstStyle>
          <a:p>
            <a:pPr lvl="0"/>
            <a:r>
              <a:rPr lang="de-DE" dirty="0"/>
              <a:t>Titel einfügen</a:t>
            </a:r>
          </a:p>
        </p:txBody>
      </p:sp>
      <p:sp>
        <p:nvSpPr>
          <p:cNvPr id="8" name="Textplatzhalter 7"/>
          <p:cNvSpPr>
            <a:spLocks noGrp="1"/>
          </p:cNvSpPr>
          <p:nvPr>
            <p:ph type="body" sz="quarter" idx="11" hasCustomPrompt="1"/>
          </p:nvPr>
        </p:nvSpPr>
        <p:spPr>
          <a:xfrm>
            <a:off x="1308100" y="6020595"/>
            <a:ext cx="9251950" cy="216694"/>
          </a:xfrm>
        </p:spPr>
        <p:txBody>
          <a:bodyPr/>
          <a:lstStyle>
            <a:lvl1pPr>
              <a:defRPr sz="1800">
                <a:solidFill>
                  <a:schemeClr val="bg1">
                    <a:lumMod val="50000"/>
                  </a:schemeClr>
                </a:solidFill>
              </a:defRPr>
            </a:lvl1pPr>
          </a:lstStyle>
          <a:p>
            <a:pPr lvl="0"/>
            <a:r>
              <a:rPr lang="de-DE" dirty="0"/>
              <a:t>Name Referent einfügen</a:t>
            </a:r>
          </a:p>
        </p:txBody>
      </p:sp>
      <p:pic>
        <p:nvPicPr>
          <p:cNvPr id="5"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07995" y="5517232"/>
            <a:ext cx="741092" cy="755482"/>
          </a:xfrm>
          <a:prstGeom prst="rect">
            <a:avLst/>
          </a:prstGeom>
        </p:spPr>
      </p:pic>
    </p:spTree>
  </p:cSld>
  <p:clrMapOvr>
    <a:masterClrMapping/>
  </p:clrMapOvr>
  <p:extLst>
    <p:ext uri="{DCECCB84-F9BA-43D5-87BE-67443E8EF086}">
      <p15:sldGuideLst xmlns:p15="http://schemas.microsoft.com/office/powerpoint/2012/main">
        <p15:guide id="1" orient="horz" pos="3045" userDrawn="1">
          <p15:clr>
            <a:srgbClr val="FBAE40"/>
          </p15:clr>
        </p15:guide>
        <p15:guide id="2" orient="horz" pos="2818" userDrawn="1">
          <p15:clr>
            <a:srgbClr val="FBAE40"/>
          </p15:clr>
        </p15:guide>
        <p15:guide id="3" pos="824" userDrawn="1">
          <p15:clr>
            <a:srgbClr val="FBAE40"/>
          </p15:clr>
        </p15:guide>
        <p15:guide id="4" orient="horz" pos="3929" userDrawn="1">
          <p15:clr>
            <a:srgbClr val="FBAE40"/>
          </p15:clr>
        </p15:guide>
        <p15:guide id="5" orient="horz" pos="3793" userDrawn="1">
          <p15:clr>
            <a:srgbClr val="FBAE40"/>
          </p15:clr>
        </p15:guide>
        <p15:guide id="6" pos="7401" userDrawn="1">
          <p15:clr>
            <a:srgbClr val="FBAE40"/>
          </p15:clr>
        </p15:guide>
        <p15:guide id="7" pos="665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6" name="Rectangle 3"/>
          <p:cNvSpPr>
            <a:spLocks noGrp="1" noChangeArrowheads="1"/>
          </p:cNvSpPr>
          <p:nvPr>
            <p:ph idx="1"/>
          </p:nvPr>
        </p:nvSpPr>
        <p:spPr bwMode="auto">
          <a:xfrm>
            <a:off x="1308100" y="1341438"/>
            <a:ext cx="10439219" cy="48958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7" name="Rectangle 10" descr="Mastertitelformat bearbeiten" title="Alternativtitel">
            <a:extLst>
              <a:ext uri="{FF2B5EF4-FFF2-40B4-BE49-F238E27FC236}">
                <a16:creationId xmlns:a16="http://schemas.microsoft.com/office/drawing/2014/main" id="{419A1CFC-DBE6-9A47-9368-68F3E2FD5184}"/>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cSld>
  <p:clrMapOvr>
    <a:masterClrMapping/>
  </p:clrMapOvr>
  <p:extLst>
    <p:ext uri="{DCECCB84-F9BA-43D5-87BE-67443E8EF086}">
      <p15:sldGuideLst xmlns:p15="http://schemas.microsoft.com/office/powerpoint/2012/main">
        <p15:guide id="2" pos="824">
          <p15:clr>
            <a:srgbClr val="FBAE40"/>
          </p15:clr>
        </p15:guide>
        <p15:guide id="3" pos="7401">
          <p15:clr>
            <a:srgbClr val="FBAE40"/>
          </p15:clr>
        </p15:guide>
        <p15:guide id="4" orient="horz" pos="3929">
          <p15:clr>
            <a:srgbClr val="FBAE40"/>
          </p15:clr>
        </p15:guide>
        <p15:guide id="6" orient="horz" pos="436" userDrawn="1">
          <p15:clr>
            <a:srgbClr val="FBAE40"/>
          </p15:clr>
        </p15:guide>
        <p15:guide id="7" orient="horz" pos="164" userDrawn="1">
          <p15:clr>
            <a:srgbClr val="FBAE40"/>
          </p15:clr>
        </p15:guide>
        <p15:guide id="8" orient="horz" pos="84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ld_Text ">
    <p:spTree>
      <p:nvGrpSpPr>
        <p:cNvPr id="1" name=""/>
        <p:cNvGrpSpPr/>
        <p:nvPr/>
      </p:nvGrpSpPr>
      <p:grpSpPr>
        <a:xfrm>
          <a:off x="0" y="0"/>
          <a:ext cx="0" cy="0"/>
          <a:chOff x="0" y="0"/>
          <a:chExt cx="0" cy="0"/>
        </a:xfrm>
      </p:grpSpPr>
      <p:sp>
        <p:nvSpPr>
          <p:cNvPr id="3" name="Bildplatzhalter 2"/>
          <p:cNvSpPr>
            <a:spLocks noGrp="1"/>
          </p:cNvSpPr>
          <p:nvPr>
            <p:ph type="pic" sz="quarter" idx="11"/>
          </p:nvPr>
        </p:nvSpPr>
        <p:spPr>
          <a:xfrm flipH="1">
            <a:off x="1308099" y="1412876"/>
            <a:ext cx="3239999" cy="4824411"/>
          </a:xfrm>
        </p:spPr>
        <p:txBody>
          <a:bodyPr/>
          <a:lstStyle/>
          <a:p>
            <a:r>
              <a:rPr lang="de-DE"/>
              <a:t>Bild durch Klicken auf Symbol hinzufügen</a:t>
            </a:r>
            <a:endParaRPr lang="de-DE" dirty="0"/>
          </a:p>
        </p:txBody>
      </p:sp>
      <p:sp>
        <p:nvSpPr>
          <p:cNvPr id="8" name="Textplatzhalter 5">
            <a:extLst>
              <a:ext uri="{FF2B5EF4-FFF2-40B4-BE49-F238E27FC236}">
                <a16:creationId xmlns:a16="http://schemas.microsoft.com/office/drawing/2014/main" id="{A3CA1AF6-B4FB-F84D-8ABC-BACD0D1F2E08}"/>
              </a:ext>
            </a:extLst>
          </p:cNvPr>
          <p:cNvSpPr>
            <a:spLocks noGrp="1"/>
          </p:cNvSpPr>
          <p:nvPr>
            <p:ph type="body" sz="quarter" idx="12"/>
          </p:nvPr>
        </p:nvSpPr>
        <p:spPr>
          <a:xfrm>
            <a:off x="4835525" y="1345475"/>
            <a:ext cx="6918326" cy="489181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Rectangle 10" descr="Mastertitelformat bearbeiten" title="Alternativtitel">
            <a:extLst>
              <a:ext uri="{FF2B5EF4-FFF2-40B4-BE49-F238E27FC236}">
                <a16:creationId xmlns:a16="http://schemas.microsoft.com/office/drawing/2014/main" id="{8516767B-A034-6B43-9AAE-4B92C773AF0C}"/>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cSld>
  <p:clrMapOvr>
    <a:masterClrMapping/>
  </p:clrMapOvr>
  <p:extLst>
    <p:ext uri="{DCECCB84-F9BA-43D5-87BE-67443E8EF086}">
      <p15:sldGuideLst xmlns:p15="http://schemas.microsoft.com/office/powerpoint/2012/main">
        <p15:guide id="3" pos="824" userDrawn="1">
          <p15:clr>
            <a:srgbClr val="FBAE40"/>
          </p15:clr>
        </p15:guide>
        <p15:guide id="4" pos="2865" userDrawn="1">
          <p15:clr>
            <a:srgbClr val="FBAE40"/>
          </p15:clr>
        </p15:guide>
        <p15:guide id="5" pos="3046" userDrawn="1">
          <p15:clr>
            <a:srgbClr val="FBAE40"/>
          </p15:clr>
        </p15:guide>
        <p15:guide id="6" pos="7401" userDrawn="1">
          <p15:clr>
            <a:srgbClr val="FBAE40"/>
          </p15:clr>
        </p15:guide>
        <p15:guide id="7" orient="horz" pos="3929" userDrawn="1">
          <p15:clr>
            <a:srgbClr val="FBAE40"/>
          </p15:clr>
        </p15:guide>
        <p15:guide id="8" orient="horz" pos="890" userDrawn="1">
          <p15:clr>
            <a:srgbClr val="FBAE40"/>
          </p15:clr>
        </p15:guide>
        <p15:guide id="9" orient="horz" pos="436" userDrawn="1">
          <p15:clr>
            <a:srgbClr val="FBAE40"/>
          </p15:clr>
        </p15:guide>
        <p15:guide id="10" orient="horz" pos="164" userDrawn="1">
          <p15:clr>
            <a:srgbClr val="FBAE40"/>
          </p15:clr>
        </p15:guide>
        <p15:guide id="11" orient="horz" pos="84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_Text_Quelle">
    <p:spTree>
      <p:nvGrpSpPr>
        <p:cNvPr id="1" name=""/>
        <p:cNvGrpSpPr/>
        <p:nvPr/>
      </p:nvGrpSpPr>
      <p:grpSpPr>
        <a:xfrm>
          <a:off x="0" y="0"/>
          <a:ext cx="0" cy="0"/>
          <a:chOff x="0" y="0"/>
          <a:chExt cx="0" cy="0"/>
        </a:xfrm>
      </p:grpSpPr>
      <p:sp>
        <p:nvSpPr>
          <p:cNvPr id="3" name="Bildplatzhalter 2"/>
          <p:cNvSpPr>
            <a:spLocks noGrp="1"/>
          </p:cNvSpPr>
          <p:nvPr>
            <p:ph type="pic" sz="quarter" idx="11"/>
          </p:nvPr>
        </p:nvSpPr>
        <p:spPr>
          <a:xfrm flipH="1">
            <a:off x="1308099" y="1412877"/>
            <a:ext cx="3240000" cy="4645024"/>
          </a:xfrm>
        </p:spPr>
        <p:txBody>
          <a:bodyPr/>
          <a:lstStyle/>
          <a:p>
            <a:r>
              <a:rPr lang="de-DE"/>
              <a:t>Bild durch Klicken auf Symbol hinzufügen</a:t>
            </a:r>
          </a:p>
        </p:txBody>
      </p:sp>
      <p:sp>
        <p:nvSpPr>
          <p:cNvPr id="6" name="Textplatzhalter 5"/>
          <p:cNvSpPr>
            <a:spLocks noGrp="1"/>
          </p:cNvSpPr>
          <p:nvPr>
            <p:ph type="body" sz="quarter" idx="12"/>
          </p:nvPr>
        </p:nvSpPr>
        <p:spPr>
          <a:xfrm>
            <a:off x="4835525" y="1345475"/>
            <a:ext cx="6918326" cy="489181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2"/>
          <p:cNvSpPr>
            <a:spLocks noGrp="1"/>
          </p:cNvSpPr>
          <p:nvPr>
            <p:ph type="body" sz="quarter" idx="10" hasCustomPrompt="1"/>
          </p:nvPr>
        </p:nvSpPr>
        <p:spPr>
          <a:xfrm>
            <a:off x="1308100" y="6112062"/>
            <a:ext cx="3240088" cy="125600"/>
          </a:xfrm>
        </p:spPr>
        <p:txBody>
          <a:bodyPr/>
          <a:lstStyle>
            <a:lvl1pPr>
              <a:defRPr sz="1000">
                <a:solidFill>
                  <a:schemeClr val="bg1">
                    <a:lumMod val="50000"/>
                  </a:schemeClr>
                </a:solidFill>
              </a:defRPr>
            </a:lvl1pPr>
          </a:lstStyle>
          <a:p>
            <a:pPr lvl="0"/>
            <a:r>
              <a:rPr lang="de-DE"/>
              <a:t>Quelle: </a:t>
            </a:r>
            <a:endParaRPr lang="de-DE" dirty="0"/>
          </a:p>
        </p:txBody>
      </p:sp>
      <p:sp>
        <p:nvSpPr>
          <p:cNvPr id="8" name="Rectangle 10" descr="Mastertitelformat bearbeiten" title="Alternativtitel">
            <a:extLst>
              <a:ext uri="{FF2B5EF4-FFF2-40B4-BE49-F238E27FC236}">
                <a16:creationId xmlns:a16="http://schemas.microsoft.com/office/drawing/2014/main" id="{56FAB61E-B287-254A-B435-B6229105B740}"/>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cSld>
  <p:clrMapOvr>
    <a:masterClrMapping/>
  </p:clrMapOvr>
  <p:extLst>
    <p:ext uri="{DCECCB84-F9BA-43D5-87BE-67443E8EF086}">
      <p15:sldGuideLst xmlns:p15="http://schemas.microsoft.com/office/powerpoint/2012/main">
        <p15:guide id="3" pos="824">
          <p15:clr>
            <a:srgbClr val="FBAE40"/>
          </p15:clr>
        </p15:guide>
        <p15:guide id="4" pos="2865">
          <p15:clr>
            <a:srgbClr val="FBAE40"/>
          </p15:clr>
        </p15:guide>
        <p15:guide id="5" pos="3046">
          <p15:clr>
            <a:srgbClr val="FBAE40"/>
          </p15:clr>
        </p15:guide>
        <p15:guide id="6" pos="7401">
          <p15:clr>
            <a:srgbClr val="FBAE40"/>
          </p15:clr>
        </p15:guide>
        <p15:guide id="8" orient="horz" pos="890">
          <p15:clr>
            <a:srgbClr val="FBAE40"/>
          </p15:clr>
        </p15:guide>
        <p15:guide id="10" orient="horz" pos="164" userDrawn="1">
          <p15:clr>
            <a:srgbClr val="FBAE40"/>
          </p15:clr>
        </p15:guide>
        <p15:guide id="11" orient="horz" pos="845">
          <p15:clr>
            <a:srgbClr val="FBAE40"/>
          </p15:clr>
        </p15:guide>
        <p15:guide id="12" orient="horz" pos="3929" userDrawn="1">
          <p15:clr>
            <a:srgbClr val="FBAE40"/>
          </p15:clr>
        </p15:guide>
        <p15:guide id="13" orient="horz" pos="3816" userDrawn="1">
          <p15:clr>
            <a:srgbClr val="FBAE40"/>
          </p15:clr>
        </p15:guide>
        <p15:guide id="14" orient="horz" pos="43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_2Spalten">
    <p:spTree>
      <p:nvGrpSpPr>
        <p:cNvPr id="1" name=""/>
        <p:cNvGrpSpPr/>
        <p:nvPr/>
      </p:nvGrpSpPr>
      <p:grpSpPr>
        <a:xfrm>
          <a:off x="0" y="0"/>
          <a:ext cx="0" cy="0"/>
          <a:chOff x="0" y="0"/>
          <a:chExt cx="0" cy="0"/>
        </a:xfrm>
      </p:grpSpPr>
      <p:sp>
        <p:nvSpPr>
          <p:cNvPr id="12" name="Rectangle 3"/>
          <p:cNvSpPr>
            <a:spLocks noGrp="1" noChangeArrowheads="1"/>
          </p:cNvSpPr>
          <p:nvPr>
            <p:ph idx="1"/>
          </p:nvPr>
        </p:nvSpPr>
        <p:spPr bwMode="auto">
          <a:xfrm>
            <a:off x="1311069" y="1340769"/>
            <a:ext cx="5072269"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8" name="Textfeld 7"/>
          <p:cNvSpPr txBox="1"/>
          <p:nvPr userDrawn="1"/>
        </p:nvSpPr>
        <p:spPr>
          <a:xfrm>
            <a:off x="5448391" y="1030958"/>
            <a:ext cx="287337" cy="369332"/>
          </a:xfrm>
          <a:prstGeom prst="rect">
            <a:avLst/>
          </a:prstGeom>
          <a:noFill/>
        </p:spPr>
        <p:txBody>
          <a:bodyPr wrap="square" rtlCol="0">
            <a:spAutoFit/>
          </a:bodyPr>
          <a:lstStyle/>
          <a:p>
            <a:endParaRPr lang="de-DE"/>
          </a:p>
        </p:txBody>
      </p:sp>
      <p:sp>
        <p:nvSpPr>
          <p:cNvPr id="7" name="Rectangle 3"/>
          <p:cNvSpPr>
            <a:spLocks noGrp="1" noChangeArrowheads="1"/>
          </p:cNvSpPr>
          <p:nvPr>
            <p:ph idx="10"/>
          </p:nvPr>
        </p:nvSpPr>
        <p:spPr bwMode="auto">
          <a:xfrm>
            <a:off x="6672263" y="1340769"/>
            <a:ext cx="5081587"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9" name="Rectangle 10" descr="Mastertitelformat bearbeiten" title="Alternativtitel">
            <a:extLst>
              <a:ext uri="{FF2B5EF4-FFF2-40B4-BE49-F238E27FC236}">
                <a16:creationId xmlns:a16="http://schemas.microsoft.com/office/drawing/2014/main" id="{31DCA418-8E82-7E40-B099-867BD738FEE8}"/>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cSld>
  <p:clrMapOvr>
    <a:masterClrMapping/>
  </p:clrMapOvr>
  <p:extLst>
    <p:ext uri="{DCECCB84-F9BA-43D5-87BE-67443E8EF086}">
      <p15:sldGuideLst xmlns:p15="http://schemas.microsoft.com/office/powerpoint/2012/main">
        <p15:guide id="2" pos="4021" userDrawn="1">
          <p15:clr>
            <a:srgbClr val="FBAE40"/>
          </p15:clr>
        </p15:guide>
        <p15:guide id="3" orient="horz" pos="3929" userDrawn="1">
          <p15:clr>
            <a:srgbClr val="FBAE40"/>
          </p15:clr>
        </p15:guide>
        <p15:guide id="4" orient="horz" pos="890" userDrawn="1">
          <p15:clr>
            <a:srgbClr val="FBAE40"/>
          </p15:clr>
        </p15:guide>
        <p15:guide id="5" orient="horz" pos="436" userDrawn="1">
          <p15:clr>
            <a:srgbClr val="FBAE40"/>
          </p15:clr>
        </p15:guide>
        <p15:guide id="7" pos="824" userDrawn="1">
          <p15:clr>
            <a:srgbClr val="FBAE40"/>
          </p15:clr>
        </p15:guide>
        <p15:guide id="8" pos="7401" userDrawn="1">
          <p15:clr>
            <a:srgbClr val="FBAE40"/>
          </p15:clr>
        </p15:guide>
        <p15:guide id="9" pos="4203" userDrawn="1">
          <p15:clr>
            <a:srgbClr val="FBAE40"/>
          </p15:clr>
        </p15:guide>
        <p15:guide id="10" orient="horz" pos="845" userDrawn="1">
          <p15:clr>
            <a:srgbClr val="FBAE40"/>
          </p15:clr>
        </p15:guide>
        <p15:guide id="11" orient="horz" pos="16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_Titel">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1308100" y="1412876"/>
            <a:ext cx="10445750" cy="4824413"/>
          </a:xfrm>
        </p:spPr>
        <p:txBody>
          <a:bodyPr anchor="ctr"/>
          <a:lstStyle>
            <a:lvl1pPr marL="0" indent="0" algn="ctr">
              <a:buNone/>
              <a:defRPr/>
            </a:lvl1pPr>
          </a:lstStyle>
          <a:p>
            <a:r>
              <a:rPr lang="de-DE"/>
              <a:t>Bild durch Klicken auf Symbol hinzufügen</a:t>
            </a:r>
            <a:endParaRPr lang="de-CH" dirty="0"/>
          </a:p>
        </p:txBody>
      </p:sp>
      <p:sp>
        <p:nvSpPr>
          <p:cNvPr id="7" name="Rectangle 10" descr="Mastertitelformat bearbeiten" title="Alternativtitel">
            <a:extLst>
              <a:ext uri="{FF2B5EF4-FFF2-40B4-BE49-F238E27FC236}">
                <a16:creationId xmlns:a16="http://schemas.microsoft.com/office/drawing/2014/main" id="{A9F048A9-B132-AD4C-8D34-22FC07C36818}"/>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cSld>
  <p:clrMapOvr>
    <a:masterClrMapping/>
  </p:clrMapOvr>
  <p:extLst>
    <p:ext uri="{DCECCB84-F9BA-43D5-87BE-67443E8EF086}">
      <p15:sldGuideLst xmlns:p15="http://schemas.microsoft.com/office/powerpoint/2012/main">
        <p15:guide id="3" pos="824" userDrawn="1">
          <p15:clr>
            <a:srgbClr val="FBAE40"/>
          </p15:clr>
        </p15:guide>
        <p15:guide id="4" pos="7401" userDrawn="1">
          <p15:clr>
            <a:srgbClr val="FBAE40"/>
          </p15:clr>
        </p15:guide>
        <p15:guide id="5" orient="horz" pos="3929" userDrawn="1">
          <p15:clr>
            <a:srgbClr val="FBAE40"/>
          </p15:clr>
        </p15:guide>
        <p15:guide id="6" orient="horz" pos="890" userDrawn="1">
          <p15:clr>
            <a:srgbClr val="FBAE40"/>
          </p15:clr>
        </p15:guide>
        <p15:guide id="7" orient="horz" pos="436" userDrawn="1">
          <p15:clr>
            <a:srgbClr val="FBAE40"/>
          </p15:clr>
        </p15:guide>
        <p15:guide id="8" orient="horz" pos="16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_Titel_Quelle">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1308100" y="1412876"/>
            <a:ext cx="10445750" cy="4645024"/>
          </a:xfrm>
        </p:spPr>
        <p:txBody>
          <a:bodyPr anchor="ctr"/>
          <a:lstStyle>
            <a:lvl1pPr marL="0" indent="0" algn="ctr">
              <a:buNone/>
              <a:defRPr/>
            </a:lvl1pPr>
          </a:lstStyle>
          <a:p>
            <a:r>
              <a:rPr lang="de-DE"/>
              <a:t>Bild durch Klicken auf Symbol hinzufügen</a:t>
            </a:r>
            <a:endParaRPr lang="de-CH" dirty="0"/>
          </a:p>
        </p:txBody>
      </p:sp>
      <p:sp>
        <p:nvSpPr>
          <p:cNvPr id="5" name="Textplatzhalter 2"/>
          <p:cNvSpPr>
            <a:spLocks noGrp="1"/>
          </p:cNvSpPr>
          <p:nvPr>
            <p:ph type="body" sz="quarter" idx="11" hasCustomPrompt="1"/>
          </p:nvPr>
        </p:nvSpPr>
        <p:spPr>
          <a:xfrm>
            <a:off x="1308100" y="6129338"/>
            <a:ext cx="10440988" cy="144462"/>
          </a:xfrm>
        </p:spPr>
        <p:txBody>
          <a:bodyPr/>
          <a:lstStyle>
            <a:lvl1pPr>
              <a:defRPr sz="1000">
                <a:solidFill>
                  <a:schemeClr val="bg1">
                    <a:lumMod val="50000"/>
                  </a:schemeClr>
                </a:solidFill>
              </a:defRPr>
            </a:lvl1pPr>
          </a:lstStyle>
          <a:p>
            <a:pPr lvl="0"/>
            <a:r>
              <a:rPr lang="de-DE"/>
              <a:t>Quelle: </a:t>
            </a:r>
            <a:endParaRPr lang="de-DE" dirty="0"/>
          </a:p>
        </p:txBody>
      </p:sp>
      <p:sp>
        <p:nvSpPr>
          <p:cNvPr id="8" name="Rectangle 10" descr="Mastertitelformat bearbeiten" title="Alternativtitel">
            <a:extLst>
              <a:ext uri="{FF2B5EF4-FFF2-40B4-BE49-F238E27FC236}">
                <a16:creationId xmlns:a16="http://schemas.microsoft.com/office/drawing/2014/main" id="{9044BB6C-9600-BE48-BC5D-9BB4E62D0DD2}"/>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cSld>
  <p:clrMapOvr>
    <a:masterClrMapping/>
  </p:clrMapOvr>
  <p:extLst>
    <p:ext uri="{DCECCB84-F9BA-43D5-87BE-67443E8EF086}">
      <p15:sldGuideLst xmlns:p15="http://schemas.microsoft.com/office/powerpoint/2012/main">
        <p15:guide id="3" pos="824">
          <p15:clr>
            <a:srgbClr val="FBAE40"/>
          </p15:clr>
        </p15:guide>
        <p15:guide id="4" pos="7401">
          <p15:clr>
            <a:srgbClr val="FBAE40"/>
          </p15:clr>
        </p15:guide>
        <p15:guide id="5" orient="horz" pos="3952" userDrawn="1">
          <p15:clr>
            <a:srgbClr val="FBAE40"/>
          </p15:clr>
        </p15:guide>
        <p15:guide id="6" orient="horz" pos="890">
          <p15:clr>
            <a:srgbClr val="FBAE40"/>
          </p15:clr>
        </p15:guide>
        <p15:guide id="7" orient="horz" pos="436" userDrawn="1">
          <p15:clr>
            <a:srgbClr val="FBAE40"/>
          </p15:clr>
        </p15:guide>
        <p15:guide id="8" orient="horz" pos="164" userDrawn="1">
          <p15:clr>
            <a:srgbClr val="FBAE40"/>
          </p15:clr>
        </p15:guide>
        <p15:guide id="9" orient="horz" pos="3816" userDrawn="1">
          <p15:clr>
            <a:srgbClr val="FBAE40"/>
          </p15:clr>
        </p15:guide>
        <p15:guide id="11" orient="horz" pos="386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Medien">
    <p:spTree>
      <p:nvGrpSpPr>
        <p:cNvPr id="1" name=""/>
        <p:cNvGrpSpPr/>
        <p:nvPr/>
      </p:nvGrpSpPr>
      <p:grpSpPr>
        <a:xfrm>
          <a:off x="0" y="0"/>
          <a:ext cx="0" cy="0"/>
          <a:chOff x="0" y="0"/>
          <a:chExt cx="0" cy="0"/>
        </a:xfrm>
      </p:grpSpPr>
      <p:sp>
        <p:nvSpPr>
          <p:cNvPr id="3" name="Inhaltsplatzhalter 4"/>
          <p:cNvSpPr>
            <a:spLocks noGrp="1"/>
          </p:cNvSpPr>
          <p:nvPr>
            <p:ph sz="quarter" idx="12" hasCustomPrompt="1"/>
          </p:nvPr>
        </p:nvSpPr>
        <p:spPr>
          <a:xfrm>
            <a:off x="0" y="0"/>
            <a:ext cx="12192000" cy="6858000"/>
          </a:xfrm>
        </p:spPr>
        <p:txBody>
          <a:bodyPr/>
          <a:lstStyle/>
          <a:p>
            <a:pPr lvl="0"/>
            <a:r>
              <a:rPr lang="de-DE" dirty="0"/>
              <a:t>Medium hinzufügen</a:t>
            </a:r>
          </a:p>
        </p:txBody>
      </p:sp>
    </p:spTree>
    <p:extLst>
      <p:ext uri="{BB962C8B-B14F-4D97-AF65-F5344CB8AC3E}">
        <p14:creationId xmlns:p14="http://schemas.microsoft.com/office/powerpoint/2010/main" val="3385797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Medien_Quelle">
    <p:bg>
      <p:bgPr>
        <a:solidFill>
          <a:schemeClr val="tx1"/>
        </a:solidFill>
        <a:effectLst/>
      </p:bgPr>
    </p:bg>
    <p:spTree>
      <p:nvGrpSpPr>
        <p:cNvPr id="1" name=""/>
        <p:cNvGrpSpPr/>
        <p:nvPr/>
      </p:nvGrpSpPr>
      <p:grpSpPr>
        <a:xfrm>
          <a:off x="0" y="0"/>
          <a:ext cx="0" cy="0"/>
          <a:chOff x="0" y="0"/>
          <a:chExt cx="0" cy="0"/>
        </a:xfrm>
      </p:grpSpPr>
      <p:sp>
        <p:nvSpPr>
          <p:cNvPr id="5" name="Inhaltsplatzhalter 4"/>
          <p:cNvSpPr>
            <a:spLocks noGrp="1"/>
          </p:cNvSpPr>
          <p:nvPr>
            <p:ph sz="quarter" idx="12" hasCustomPrompt="1"/>
          </p:nvPr>
        </p:nvSpPr>
        <p:spPr>
          <a:xfrm>
            <a:off x="0" y="0"/>
            <a:ext cx="12192000" cy="6858000"/>
          </a:xfrm>
        </p:spPr>
        <p:txBody>
          <a:bodyPr/>
          <a:lstStyle>
            <a:lvl1pPr>
              <a:defRPr>
                <a:solidFill>
                  <a:schemeClr val="bg1">
                    <a:lumMod val="95000"/>
                  </a:schemeClr>
                </a:solidFill>
              </a:defRPr>
            </a:lvl1pPr>
          </a:lstStyle>
          <a:p>
            <a:pPr lvl="0"/>
            <a:r>
              <a:rPr lang="de-DE" dirty="0"/>
              <a:t>Medium und Quellenverweis hinzufügen</a:t>
            </a:r>
          </a:p>
        </p:txBody>
      </p:sp>
      <p:sp>
        <p:nvSpPr>
          <p:cNvPr id="3" name="Textplatzhalter 2"/>
          <p:cNvSpPr>
            <a:spLocks noGrp="1"/>
          </p:cNvSpPr>
          <p:nvPr>
            <p:ph type="body" sz="quarter" idx="11" hasCustomPrompt="1"/>
          </p:nvPr>
        </p:nvSpPr>
        <p:spPr>
          <a:xfrm>
            <a:off x="94129" y="6629399"/>
            <a:ext cx="3240088" cy="141194"/>
          </a:xfrm>
        </p:spPr>
        <p:txBody>
          <a:bodyPr/>
          <a:lstStyle>
            <a:lvl1pPr>
              <a:defRPr sz="1000">
                <a:solidFill>
                  <a:schemeClr val="bg1">
                    <a:lumMod val="95000"/>
                  </a:schemeClr>
                </a:solidFill>
              </a:defRPr>
            </a:lvl1pPr>
          </a:lstStyle>
          <a:p>
            <a:pPr lvl="0"/>
            <a:r>
              <a:rPr lang="de-DE" dirty="0"/>
              <a:t>Quelle: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bwMode="auto">
          <a:xfrm>
            <a:off x="1311069" y="1340769"/>
            <a:ext cx="10438019"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err="1"/>
              <a:t>Mastertextformat</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15364" name="Text Box 4"/>
          <p:cNvSpPr txBox="1">
            <a:spLocks noChangeArrowheads="1"/>
          </p:cNvSpPr>
          <p:nvPr/>
        </p:nvSpPr>
        <p:spPr bwMode="auto">
          <a:xfrm>
            <a:off x="8793823" y="6427788"/>
            <a:ext cx="2976331" cy="145424"/>
          </a:xfrm>
          <a:prstGeom prst="rect">
            <a:avLst/>
          </a:prstGeom>
          <a:noFill/>
          <a:ln w="9525">
            <a:noFill/>
            <a:miter lim="800000"/>
            <a:headEnd/>
            <a:tailEnd/>
          </a:ln>
          <a:effectLst/>
        </p:spPr>
        <p:txBody>
          <a:bodyPr wrap="square" lIns="0" tIns="0" rIns="0" bIns="0">
            <a:spAutoFit/>
          </a:bodyPr>
          <a:lstStyle/>
          <a:p>
            <a:pPr algn="r" eaLnBrk="0" hangingPunct="0">
              <a:lnSpc>
                <a:spcPct val="105000"/>
              </a:lnSpc>
              <a:spcBef>
                <a:spcPct val="50000"/>
              </a:spcBef>
            </a:pPr>
            <a:fld id="{24C3DF02-6998-4304-A9C5-7AD4448CDCCB}" type="slidenum">
              <a:rPr lang="de-CH" sz="900"/>
              <a:pPr algn="r" eaLnBrk="0" hangingPunct="0">
                <a:lnSpc>
                  <a:spcPct val="105000"/>
                </a:lnSpc>
                <a:spcBef>
                  <a:spcPct val="50000"/>
                </a:spcBef>
              </a:pPr>
              <a:t>‹Nr.›</a:t>
            </a:fld>
            <a:r>
              <a:rPr lang="de-CH" sz="900" dirty="0"/>
              <a:t> </a:t>
            </a:r>
          </a:p>
        </p:txBody>
      </p:sp>
      <p:sp>
        <p:nvSpPr>
          <p:cNvPr id="15367" name="Line 7"/>
          <p:cNvSpPr>
            <a:spLocks noChangeShapeType="1"/>
          </p:cNvSpPr>
          <p:nvPr/>
        </p:nvSpPr>
        <p:spPr bwMode="auto">
          <a:xfrm flipH="1">
            <a:off x="1316038" y="6384925"/>
            <a:ext cx="10446280" cy="0"/>
          </a:xfrm>
          <a:prstGeom prst="line">
            <a:avLst/>
          </a:prstGeom>
          <a:noFill/>
          <a:ln w="9525">
            <a:solidFill>
              <a:schemeClr val="tx1"/>
            </a:solidFill>
            <a:round/>
            <a:headEnd/>
            <a:tailEnd/>
          </a:ln>
          <a:effectLst/>
        </p:spPr>
        <p:txBody>
          <a:bodyPr/>
          <a:lstStyle/>
          <a:p>
            <a:endParaRPr lang="de-CH" dirty="0"/>
          </a:p>
        </p:txBody>
      </p:sp>
      <p:sp>
        <p:nvSpPr>
          <p:cNvPr id="15370" name="Rectangle 10" descr="Mastertitelformat bearbeiten" title="Alternativtitel"/>
          <p:cNvSpPr>
            <a:spLocks noGrp="1" noChangeArrowheads="1"/>
          </p:cNvSpPr>
          <p:nvPr>
            <p:ph type="title"/>
          </p:nvPr>
        </p:nvSpPr>
        <p:spPr bwMode="auto">
          <a:xfrm>
            <a:off x="1308100" y="252390"/>
            <a:ext cx="10440988" cy="1044000"/>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dirty="0"/>
              <a:t>Titel einfügen</a:t>
            </a:r>
            <a:br>
              <a:rPr lang="de-DE" dirty="0"/>
            </a:br>
            <a:endParaRPr lang="de-DE" dirty="0"/>
          </a:p>
        </p:txBody>
      </p:sp>
      <p:sp>
        <p:nvSpPr>
          <p:cNvPr id="4" name="Textfeld 3"/>
          <p:cNvSpPr txBox="1"/>
          <p:nvPr userDrawn="1"/>
        </p:nvSpPr>
        <p:spPr>
          <a:xfrm>
            <a:off x="1219592" y="6383338"/>
            <a:ext cx="5212323" cy="230832"/>
          </a:xfrm>
          <a:prstGeom prst="rect">
            <a:avLst/>
          </a:prstGeom>
          <a:noFill/>
        </p:spPr>
        <p:txBody>
          <a:bodyPr wrap="square" rtlCol="0">
            <a:spAutoFit/>
          </a:bodyPr>
          <a:lstStyle/>
          <a:p>
            <a:r>
              <a:rPr lang="de-DE" sz="900" b="1" dirty="0" err="1"/>
              <a:t>Jugend+Sport</a:t>
            </a:r>
            <a:endParaRPr lang="de-DE" sz="900" b="1" dirty="0"/>
          </a:p>
        </p:txBody>
      </p:sp>
      <p:pic>
        <p:nvPicPr>
          <p:cNvPr id="8" name="Grafik 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80484" y="296989"/>
            <a:ext cx="370546" cy="377741"/>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68" r:id="rId2"/>
    <p:sldLayoutId id="2147483660" r:id="rId3"/>
    <p:sldLayoutId id="2147483664" r:id="rId4"/>
    <p:sldLayoutId id="2147483662" r:id="rId5"/>
    <p:sldLayoutId id="2147483653" r:id="rId6"/>
    <p:sldLayoutId id="2147483665" r:id="rId7"/>
    <p:sldLayoutId id="2147483657" r:id="rId8"/>
    <p:sldLayoutId id="2147483666" r:id="rId9"/>
  </p:sldLayoutIdLst>
  <p:hf sldNum="0" hdr="0" dt="0"/>
  <p:txStyles>
    <p:titleStyle>
      <a:lvl1pPr algn="l" rtl="0" eaLnBrk="1" fontAlgn="base" hangingPunct="1">
        <a:lnSpc>
          <a:spcPct val="100000"/>
        </a:lnSpc>
        <a:spcBef>
          <a:spcPct val="0"/>
        </a:spcBef>
        <a:spcAft>
          <a:spcPct val="0"/>
        </a:spcAft>
        <a:defRPr sz="3200" b="1">
          <a:solidFill>
            <a:schemeClr val="bg1">
              <a:lumMod val="50000"/>
            </a:schemeClr>
          </a:solidFill>
          <a:latin typeface="+mj-lt"/>
          <a:ea typeface="+mj-ea"/>
          <a:cs typeface="+mj-cs"/>
        </a:defRPr>
      </a:lvl1pPr>
      <a:lvl2pPr algn="l" rtl="0" eaLnBrk="1" fontAlgn="base" hangingPunct="1">
        <a:spcBef>
          <a:spcPct val="0"/>
        </a:spcBef>
        <a:spcAft>
          <a:spcPct val="0"/>
        </a:spcAft>
        <a:defRPr sz="3200" b="1">
          <a:solidFill>
            <a:schemeClr val="tx1"/>
          </a:solidFill>
          <a:latin typeface="Arial" charset="0"/>
        </a:defRPr>
      </a:lvl2pPr>
      <a:lvl3pPr algn="l" rtl="0" eaLnBrk="1" fontAlgn="base" hangingPunct="1">
        <a:spcBef>
          <a:spcPct val="0"/>
        </a:spcBef>
        <a:spcAft>
          <a:spcPct val="0"/>
        </a:spcAft>
        <a:defRPr sz="3200" b="1">
          <a:solidFill>
            <a:schemeClr val="tx1"/>
          </a:solidFill>
          <a:latin typeface="Arial" charset="0"/>
        </a:defRPr>
      </a:lvl3pPr>
      <a:lvl4pPr algn="l" rtl="0" eaLnBrk="1" fontAlgn="base" hangingPunct="1">
        <a:spcBef>
          <a:spcPct val="0"/>
        </a:spcBef>
        <a:spcAft>
          <a:spcPct val="0"/>
        </a:spcAft>
        <a:defRPr sz="3200" b="1">
          <a:solidFill>
            <a:schemeClr val="tx1"/>
          </a:solidFill>
          <a:latin typeface="Arial" charset="0"/>
        </a:defRPr>
      </a:lvl4pPr>
      <a:lvl5pPr algn="l"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p:titleStyle>
    <p:bodyStyle>
      <a:lvl1pPr marL="0" indent="0" algn="l" rtl="0" eaLnBrk="1" fontAlgn="base" hangingPunct="1">
        <a:spcBef>
          <a:spcPct val="20000"/>
        </a:spcBef>
        <a:spcAft>
          <a:spcPct val="0"/>
        </a:spcAft>
        <a:buClr>
          <a:schemeClr val="tx1">
            <a:lumMod val="65000"/>
            <a:lumOff val="35000"/>
          </a:schemeClr>
        </a:buClr>
        <a:buSzPct val="120000"/>
        <a:buNone/>
        <a:defRPr sz="2400" b="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200">
          <a:solidFill>
            <a:schemeClr val="tx1"/>
          </a:solidFill>
          <a:latin typeface="+mn-lt"/>
        </a:defRPr>
      </a:lvl2pPr>
      <a:lvl3pPr marL="1143000" indent="-228600" algn="l" rtl="0" eaLnBrk="1" fontAlgn="base" hangingPunct="1">
        <a:spcBef>
          <a:spcPct val="20000"/>
        </a:spcBef>
        <a:spcAft>
          <a:spcPct val="0"/>
        </a:spcAft>
        <a:buClr>
          <a:srgbClr val="B2B2B2"/>
        </a:buClr>
        <a:buFont typeface="Symbol" panose="05050102010706020507" pitchFamily="18" charset="2"/>
        <a:buChar char="-"/>
        <a:defRPr sz="1800">
          <a:solidFill>
            <a:schemeClr val="tx1"/>
          </a:solidFill>
          <a:latin typeface="+mn-lt"/>
        </a:defRPr>
      </a:lvl3pPr>
      <a:lvl4pPr marL="1600200" indent="-228600" algn="l" rtl="0" eaLnBrk="1" fontAlgn="base" hangingPunct="1">
        <a:spcBef>
          <a:spcPct val="20000"/>
        </a:spcBef>
        <a:spcAft>
          <a:spcPct val="0"/>
        </a:spcAft>
        <a:buClr>
          <a:schemeClr val="tx1">
            <a:lumMod val="50000"/>
            <a:lumOff val="50000"/>
          </a:schemeClr>
        </a:buClr>
        <a:buSzPct val="120000"/>
        <a:buFont typeface="Symbol" panose="05050102010706020507" pitchFamily="18" charset="2"/>
        <a:buChar char="-"/>
        <a:defRPr sz="1800">
          <a:solidFill>
            <a:schemeClr val="tx1"/>
          </a:solidFill>
          <a:latin typeface="+mn-lt"/>
        </a:defRPr>
      </a:lvl4pPr>
      <a:lvl5pPr marL="2057400" indent="-228600" algn="l" rtl="0" eaLnBrk="1" fontAlgn="base" hangingPunct="1">
        <a:spcBef>
          <a:spcPct val="20000"/>
        </a:spcBef>
        <a:spcAft>
          <a:spcPct val="0"/>
        </a:spcAft>
        <a:buClr>
          <a:srgbClr val="DDDDDD"/>
        </a:buClr>
        <a:buFont typeface="Symbol" panose="05050102010706020507" pitchFamily="18" charset="2"/>
        <a:buChar char="-"/>
        <a:defRPr sz="16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www.jugendundsport.ch/de/themen/sicherheit/merkblaetter.html" TargetMode="External"/><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0.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0.png"/><Relationship Id="rId3" Type="http://schemas.openxmlformats.org/officeDocument/2006/relationships/image" Target="../media/image32.png"/><Relationship Id="rId7" Type="http://schemas.openxmlformats.org/officeDocument/2006/relationships/image" Target="../media/image35.png"/><Relationship Id="rId12" Type="http://schemas.microsoft.com/office/2007/relationships/hdphoto" Target="../media/hdphoto3.wdp"/><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microsoft.com/office/2007/relationships/hdphoto" Target="../media/hdphoto2.wdp"/><Relationship Id="rId11" Type="http://schemas.openxmlformats.org/officeDocument/2006/relationships/image" Target="../media/image39.png"/><Relationship Id="rId5" Type="http://schemas.openxmlformats.org/officeDocument/2006/relationships/image" Target="../media/image34.png"/><Relationship Id="rId10" Type="http://schemas.openxmlformats.org/officeDocument/2006/relationships/image" Target="../media/image38.png"/><Relationship Id="rId4" Type="http://schemas.openxmlformats.org/officeDocument/2006/relationships/image" Target="../media/image33.png"/><Relationship Id="rId9" Type="http://schemas.openxmlformats.org/officeDocument/2006/relationships/image" Target="../media/image37.png"/><Relationship Id="rId1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hyperlink" Target="https://www.jugendundsport.ch/de/ueber-j-s/j-s-leitbild.html"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8JM_w3r4Etc"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www.swissolympic.ch/dam/jcr:5dab6dca-d7f6-4ae2-b55a-d4618087d591/SO_FTEM_BROSCHURE_140622_WEB_DE.pdf"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s://www.swissolympic.ch/verbaende/werte-ethik/ethik-charta.html"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dirty="0"/>
              <a:t>Jugend und Sport (J+S)</a:t>
            </a:r>
          </a:p>
        </p:txBody>
      </p:sp>
      <p:sp>
        <p:nvSpPr>
          <p:cNvPr id="3" name="Textplatzhalter 2"/>
          <p:cNvSpPr>
            <a:spLocks noGrp="1"/>
          </p:cNvSpPr>
          <p:nvPr>
            <p:ph type="body" sz="quarter" idx="11"/>
          </p:nvPr>
        </p:nvSpPr>
        <p:spPr/>
        <p:txBody>
          <a:bodyPr/>
          <a:lstStyle/>
          <a:p>
            <a:endParaRPr lang="de-CH"/>
          </a:p>
        </p:txBody>
      </p:sp>
      <p:pic>
        <p:nvPicPr>
          <p:cNvPr id="6" name="Grafik 5"/>
          <p:cNvPicPr>
            <a:picLocks noChangeAspect="1"/>
          </p:cNvPicPr>
          <p:nvPr/>
        </p:nvPicPr>
        <p:blipFill rotWithShape="1">
          <a:blip r:embed="rId3" cstate="print">
            <a:extLst>
              <a:ext uri="{28A0092B-C50C-407E-A947-70E740481C1C}">
                <a14:useLocalDpi xmlns:a14="http://schemas.microsoft.com/office/drawing/2010/main" val="0"/>
              </a:ext>
            </a:extLst>
          </a:blip>
          <a:srcRect t="3232" b="4081"/>
          <a:stretch/>
        </p:blipFill>
        <p:spPr>
          <a:xfrm>
            <a:off x="5803394" y="426720"/>
            <a:ext cx="5240340" cy="6356466"/>
          </a:xfrm>
          <a:prstGeom prst="rect">
            <a:avLst/>
          </a:prstGeom>
        </p:spPr>
      </p:pic>
    </p:spTree>
    <p:extLst>
      <p:ext uri="{BB962C8B-B14F-4D97-AF65-F5344CB8AC3E}">
        <p14:creationId xmlns:p14="http://schemas.microsoft.com/office/powerpoint/2010/main" val="3244824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haltsplatzhalter 8">
            <a:extLst>
              <a:ext uri="{FF2B5EF4-FFF2-40B4-BE49-F238E27FC236}">
                <a16:creationId xmlns:a16="http://schemas.microsoft.com/office/drawing/2014/main" id="{18FA113E-E449-486E-8D98-B41F0C6E1212}"/>
              </a:ext>
            </a:extLst>
          </p:cNvPr>
          <p:cNvPicPr>
            <a:picLocks noGrp="1" noChangeAspect="1"/>
          </p:cNvPicPr>
          <p:nvPr>
            <p:ph sz="quarter" idx="12"/>
          </p:nvPr>
        </p:nvPicPr>
        <p:blipFill>
          <a:blip r:embed="rId3" cstate="print">
            <a:extLst>
              <a:ext uri="{28A0092B-C50C-407E-A947-70E740481C1C}">
                <a14:useLocalDpi xmlns:a14="http://schemas.microsoft.com/office/drawing/2010/main" val="0"/>
              </a:ext>
            </a:extLst>
          </a:blip>
          <a:stretch>
            <a:fillRect/>
          </a:stretch>
        </p:blipFill>
        <p:spPr>
          <a:xfrm>
            <a:off x="-20096" y="-9861"/>
            <a:ext cx="12309230" cy="6872558"/>
          </a:xfrm>
        </p:spPr>
      </p:pic>
      <p:grpSp>
        <p:nvGrpSpPr>
          <p:cNvPr id="6" name="Gruppieren 5"/>
          <p:cNvGrpSpPr/>
          <p:nvPr/>
        </p:nvGrpSpPr>
        <p:grpSpPr>
          <a:xfrm>
            <a:off x="-49328" y="165216"/>
            <a:ext cx="3519815" cy="965200"/>
            <a:chOff x="0" y="5476240"/>
            <a:chExt cx="2868257" cy="965200"/>
          </a:xfrm>
        </p:grpSpPr>
        <p:sp>
          <p:nvSpPr>
            <p:cNvPr id="7" name="Rechteck 6"/>
            <p:cNvSpPr/>
            <p:nvPr/>
          </p:nvSpPr>
          <p:spPr>
            <a:xfrm>
              <a:off x="0" y="5476240"/>
              <a:ext cx="2868257" cy="965200"/>
            </a:xfrm>
            <a:prstGeom prst="rect">
              <a:avLst/>
            </a:prstGeom>
            <a:solidFill>
              <a:schemeClr val="bg1">
                <a:lumMod val="50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Textfeld 7"/>
            <p:cNvSpPr txBox="1"/>
            <p:nvPr/>
          </p:nvSpPr>
          <p:spPr>
            <a:xfrm>
              <a:off x="314960" y="5547360"/>
              <a:ext cx="2328102" cy="769441"/>
            </a:xfrm>
            <a:prstGeom prst="rect">
              <a:avLst/>
            </a:prstGeom>
            <a:noFill/>
          </p:spPr>
          <p:txBody>
            <a:bodyPr wrap="square" rtlCol="0">
              <a:spAutoFit/>
            </a:bodyPr>
            <a:lstStyle/>
            <a:p>
              <a:r>
                <a:rPr lang="de-CH" sz="4400" b="1" dirty="0">
                  <a:solidFill>
                    <a:schemeClr val="bg1"/>
                  </a:solidFill>
                  <a:latin typeface="Arial Narrow" panose="020B0606020202030204" pitchFamily="34" charset="0"/>
                </a:rPr>
                <a:t>J+S-Lager</a:t>
              </a:r>
            </a:p>
          </p:txBody>
        </p:sp>
      </p:grpSp>
    </p:spTree>
    <p:extLst>
      <p:ext uri="{BB962C8B-B14F-4D97-AF65-F5344CB8AC3E}">
        <p14:creationId xmlns:p14="http://schemas.microsoft.com/office/powerpoint/2010/main" val="2944805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nhaltsplatzhalter 4"/>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0" y="12603"/>
            <a:ext cx="12192000" cy="6832793"/>
          </a:xfr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57105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p:cNvPicPr>
            <a:picLocks noGrp="1" noChangeAspect="1"/>
          </p:cNvPicPr>
          <p:nvPr>
            <p:ph sz="quarter" idx="12"/>
          </p:nvPr>
        </p:nvPicPr>
        <p:blipFill rotWithShape="1">
          <a:blip r:embed="rId3" cstate="print">
            <a:extLst>
              <a:ext uri="{28A0092B-C50C-407E-A947-70E740481C1C}">
                <a14:useLocalDpi xmlns:a14="http://schemas.microsoft.com/office/drawing/2010/main" val="0"/>
              </a:ext>
            </a:extLst>
          </a:blip>
          <a:srcRect l="5274" r="5729" b="10061"/>
          <a:stretch/>
        </p:blipFill>
        <p:spPr>
          <a:xfrm>
            <a:off x="3097876" y="1212788"/>
            <a:ext cx="9094124" cy="5747734"/>
          </a:xfrm>
        </p:spPr>
      </p:pic>
      <p:grpSp>
        <p:nvGrpSpPr>
          <p:cNvPr id="3" name="Gruppieren 2"/>
          <p:cNvGrpSpPr/>
          <p:nvPr/>
        </p:nvGrpSpPr>
        <p:grpSpPr>
          <a:xfrm>
            <a:off x="0" y="549563"/>
            <a:ext cx="6151419" cy="965200"/>
            <a:chOff x="0" y="5476240"/>
            <a:chExt cx="5354320" cy="965200"/>
          </a:xfrm>
        </p:grpSpPr>
        <p:sp>
          <p:nvSpPr>
            <p:cNvPr id="4" name="Rechteck 3"/>
            <p:cNvSpPr/>
            <p:nvPr/>
          </p:nvSpPr>
          <p:spPr>
            <a:xfrm>
              <a:off x="0" y="5476240"/>
              <a:ext cx="5354320" cy="965200"/>
            </a:xfrm>
            <a:prstGeom prst="rect">
              <a:avLst/>
            </a:prstGeom>
            <a:solidFill>
              <a:schemeClr val="bg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extfeld 4"/>
            <p:cNvSpPr txBox="1"/>
            <p:nvPr/>
          </p:nvSpPr>
          <p:spPr>
            <a:xfrm>
              <a:off x="314959" y="5547360"/>
              <a:ext cx="4961460" cy="769441"/>
            </a:xfrm>
            <a:prstGeom prst="rect">
              <a:avLst/>
            </a:prstGeom>
            <a:noFill/>
          </p:spPr>
          <p:txBody>
            <a:bodyPr wrap="square" rtlCol="0">
              <a:spAutoFit/>
            </a:bodyPr>
            <a:lstStyle/>
            <a:p>
              <a:r>
                <a:rPr lang="de-CH" sz="4400" b="1" dirty="0">
                  <a:solidFill>
                    <a:schemeClr val="bg2">
                      <a:lumMod val="50000"/>
                    </a:schemeClr>
                  </a:solidFill>
                  <a:latin typeface="Arial Narrow" panose="020B0606020202030204" pitchFamily="34" charset="0"/>
                </a:rPr>
                <a:t>Freiwillige Zusatzfolien</a:t>
              </a:r>
            </a:p>
          </p:txBody>
        </p:sp>
      </p:grpSp>
    </p:spTree>
    <p:extLst>
      <p:ext uri="{BB962C8B-B14F-4D97-AF65-F5344CB8AC3E}">
        <p14:creationId xmlns:p14="http://schemas.microsoft.com/office/powerpoint/2010/main" val="4061878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en 8"/>
          <p:cNvGrpSpPr/>
          <p:nvPr/>
        </p:nvGrpSpPr>
        <p:grpSpPr>
          <a:xfrm>
            <a:off x="0" y="5476240"/>
            <a:ext cx="5354320" cy="965200"/>
            <a:chOff x="0" y="5476240"/>
            <a:chExt cx="5354320" cy="965200"/>
          </a:xfrm>
        </p:grpSpPr>
        <p:sp>
          <p:nvSpPr>
            <p:cNvPr id="10" name="Rechteck 9"/>
            <p:cNvSpPr/>
            <p:nvPr/>
          </p:nvSpPr>
          <p:spPr>
            <a:xfrm>
              <a:off x="0" y="5476240"/>
              <a:ext cx="5354320" cy="965200"/>
            </a:xfrm>
            <a:prstGeom prst="rect">
              <a:avLst/>
            </a:prstGeom>
            <a:solidFill>
              <a:schemeClr val="bg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Textfeld 10"/>
            <p:cNvSpPr txBox="1"/>
            <p:nvPr/>
          </p:nvSpPr>
          <p:spPr>
            <a:xfrm>
              <a:off x="314960" y="5547360"/>
              <a:ext cx="4419600" cy="769441"/>
            </a:xfrm>
            <a:prstGeom prst="rect">
              <a:avLst/>
            </a:prstGeom>
            <a:noFill/>
          </p:spPr>
          <p:txBody>
            <a:bodyPr wrap="square" rtlCol="0">
              <a:spAutoFit/>
            </a:bodyPr>
            <a:lstStyle/>
            <a:p>
              <a:r>
                <a:rPr lang="de-CH" sz="4400" b="1" dirty="0">
                  <a:solidFill>
                    <a:schemeClr val="bg2">
                      <a:lumMod val="50000"/>
                    </a:schemeClr>
                  </a:solidFill>
                  <a:latin typeface="Arial Narrow" panose="020B0606020202030204" pitchFamily="34" charset="0"/>
                </a:rPr>
                <a:t>J+S-Aktivitäten</a:t>
              </a:r>
            </a:p>
          </p:txBody>
        </p:sp>
      </p:grpSp>
      <p:pic>
        <p:nvPicPr>
          <p:cNvPr id="2" name="Grafik 1"/>
          <p:cNvPicPr>
            <a:picLocks noChangeAspect="1"/>
          </p:cNvPicPr>
          <p:nvPr/>
        </p:nvPicPr>
        <p:blipFill rotWithShape="1">
          <a:blip r:embed="rId3"/>
          <a:srcRect b="8930"/>
          <a:stretch/>
        </p:blipFill>
        <p:spPr>
          <a:xfrm>
            <a:off x="6044119" y="71336"/>
            <a:ext cx="6070059" cy="6701915"/>
          </a:xfrm>
          <a:prstGeom prst="rect">
            <a:avLst/>
          </a:prstGeom>
        </p:spPr>
      </p:pic>
    </p:spTree>
    <p:extLst>
      <p:ext uri="{BB962C8B-B14F-4D97-AF65-F5344CB8AC3E}">
        <p14:creationId xmlns:p14="http://schemas.microsoft.com/office/powerpoint/2010/main" val="41858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hlinkClick r:id="rId3"/>
          </p:cNvPr>
          <p:cNvPicPr>
            <a:picLocks noChangeAspect="1"/>
          </p:cNvPicPr>
          <p:nvPr/>
        </p:nvPicPr>
        <p:blipFill>
          <a:blip r:embed="rId4"/>
          <a:stretch>
            <a:fillRect/>
          </a:stretch>
        </p:blipFill>
        <p:spPr>
          <a:xfrm>
            <a:off x="7528142" y="138552"/>
            <a:ext cx="4551437" cy="4937345"/>
          </a:xfrm>
          <a:prstGeom prst="rect">
            <a:avLst/>
          </a:prstGeom>
        </p:spPr>
      </p:pic>
      <p:pic>
        <p:nvPicPr>
          <p:cNvPr id="13" name="Grafik 12">
            <a:hlinkClick r:id="rId3"/>
          </p:cNvPr>
          <p:cNvPicPr>
            <a:picLocks noChangeAspect="1"/>
          </p:cNvPicPr>
          <p:nvPr/>
        </p:nvPicPr>
        <p:blipFill>
          <a:blip r:embed="rId5"/>
          <a:stretch>
            <a:fillRect/>
          </a:stretch>
        </p:blipFill>
        <p:spPr>
          <a:xfrm rot="563786">
            <a:off x="4506529" y="1089844"/>
            <a:ext cx="2600192" cy="3659315"/>
          </a:xfrm>
          <a:prstGeom prst="rect">
            <a:avLst/>
          </a:prstGeom>
          <a:ln>
            <a:solidFill>
              <a:schemeClr val="bg1">
                <a:lumMod val="85000"/>
              </a:schemeClr>
            </a:solidFill>
          </a:ln>
        </p:spPr>
      </p:pic>
      <p:pic>
        <p:nvPicPr>
          <p:cNvPr id="12" name="Inhaltsplatzhalter 11">
            <a:hlinkClick r:id="rId3"/>
          </p:cNvPr>
          <p:cNvPicPr>
            <a:picLocks noGrp="1" noChangeAspect="1"/>
          </p:cNvPicPr>
          <p:nvPr>
            <p:ph sz="quarter" idx="12"/>
          </p:nvPr>
        </p:nvPicPr>
        <p:blipFill>
          <a:blip r:embed="rId6"/>
          <a:stretch>
            <a:fillRect/>
          </a:stretch>
        </p:blipFill>
        <p:spPr>
          <a:xfrm rot="21249177">
            <a:off x="2542493" y="493739"/>
            <a:ext cx="2522246" cy="3538966"/>
          </a:xfrm>
          <a:prstGeom prst="rect">
            <a:avLst/>
          </a:prstGeom>
          <a:ln>
            <a:solidFill>
              <a:schemeClr val="bg1">
                <a:lumMod val="85000"/>
              </a:schemeClr>
            </a:solidFill>
          </a:ln>
        </p:spPr>
      </p:pic>
      <p:pic>
        <p:nvPicPr>
          <p:cNvPr id="11" name="Grafik 10">
            <a:hlinkClick r:id="rId3"/>
          </p:cNvPr>
          <p:cNvPicPr>
            <a:picLocks noChangeAspect="1"/>
          </p:cNvPicPr>
          <p:nvPr/>
        </p:nvPicPr>
        <p:blipFill>
          <a:blip r:embed="rId7"/>
          <a:stretch>
            <a:fillRect/>
          </a:stretch>
        </p:blipFill>
        <p:spPr>
          <a:xfrm rot="20671581">
            <a:off x="548386" y="1396251"/>
            <a:ext cx="2422928" cy="3407661"/>
          </a:xfrm>
          <a:prstGeom prst="rect">
            <a:avLst/>
          </a:prstGeom>
          <a:ln>
            <a:solidFill>
              <a:schemeClr val="bg1">
                <a:lumMod val="85000"/>
              </a:schemeClr>
            </a:solidFill>
          </a:ln>
        </p:spPr>
      </p:pic>
      <p:grpSp>
        <p:nvGrpSpPr>
          <p:cNvPr id="7" name="Gruppieren 6"/>
          <p:cNvGrpSpPr/>
          <p:nvPr/>
        </p:nvGrpSpPr>
        <p:grpSpPr>
          <a:xfrm>
            <a:off x="-1" y="5065367"/>
            <a:ext cx="10470629" cy="1765477"/>
            <a:chOff x="386242" y="6486563"/>
            <a:chExt cx="6730320" cy="2641656"/>
          </a:xfrm>
        </p:grpSpPr>
        <p:sp>
          <p:nvSpPr>
            <p:cNvPr id="8" name="Rechteck 7"/>
            <p:cNvSpPr/>
            <p:nvPr/>
          </p:nvSpPr>
          <p:spPr>
            <a:xfrm>
              <a:off x="386242" y="6486563"/>
              <a:ext cx="6730320" cy="2386836"/>
            </a:xfrm>
            <a:prstGeom prst="rect">
              <a:avLst/>
            </a:prstGeom>
            <a:solidFill>
              <a:schemeClr val="bg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Textfeld 8"/>
            <p:cNvSpPr txBox="1"/>
            <p:nvPr/>
          </p:nvSpPr>
          <p:spPr>
            <a:xfrm>
              <a:off x="500009" y="6597930"/>
              <a:ext cx="5819636" cy="2530289"/>
            </a:xfrm>
            <a:prstGeom prst="rect">
              <a:avLst/>
            </a:prstGeom>
            <a:noFill/>
          </p:spPr>
          <p:txBody>
            <a:bodyPr wrap="square" rtlCol="0">
              <a:spAutoFit/>
            </a:bodyPr>
            <a:lstStyle/>
            <a:p>
              <a:r>
                <a:rPr lang="de-CH" sz="4400" b="1" dirty="0">
                  <a:solidFill>
                    <a:schemeClr val="bg2">
                      <a:lumMod val="50000"/>
                    </a:schemeClr>
                  </a:solidFill>
                  <a:latin typeface="Arial Narrow" panose="020B0606020202030204" pitchFamily="34" charset="0"/>
                </a:rPr>
                <a:t>Merkblätter zur Unfallprävention als Minimalstandard für die J+S-Aktivität</a:t>
              </a:r>
            </a:p>
          </p:txBody>
        </p:sp>
      </p:grpSp>
      <p:pic>
        <p:nvPicPr>
          <p:cNvPr id="2" name="Grafik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57928" y="5063197"/>
            <a:ext cx="1648352" cy="1648352"/>
          </a:xfrm>
          <a:prstGeom prst="rect">
            <a:avLst/>
          </a:prstGeom>
        </p:spPr>
      </p:pic>
    </p:spTree>
    <p:extLst>
      <p:ext uri="{BB962C8B-B14F-4D97-AF65-F5344CB8AC3E}">
        <p14:creationId xmlns:p14="http://schemas.microsoft.com/office/powerpoint/2010/main" val="4202218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cstate="print">
            <a:extLst>
              <a:ext uri="{28A0092B-C50C-407E-A947-70E740481C1C}">
                <a14:useLocalDpi xmlns:a14="http://schemas.microsoft.com/office/drawing/2010/main" val="0"/>
              </a:ext>
            </a:extLst>
          </a:blip>
          <a:srcRect l="22169" t="7253" r="25240" b="9231"/>
          <a:stretch/>
        </p:blipFill>
        <p:spPr>
          <a:xfrm>
            <a:off x="187510" y="628677"/>
            <a:ext cx="1712910" cy="4918684"/>
          </a:xfrm>
          <a:prstGeom prst="rect">
            <a:avLst/>
          </a:prstGeom>
        </p:spPr>
      </p:pic>
      <p:grpSp>
        <p:nvGrpSpPr>
          <p:cNvPr id="10" name="Gruppieren 9"/>
          <p:cNvGrpSpPr/>
          <p:nvPr/>
        </p:nvGrpSpPr>
        <p:grpSpPr>
          <a:xfrm>
            <a:off x="-1" y="5476239"/>
            <a:ext cx="5521669" cy="1253059"/>
            <a:chOff x="0" y="5476240"/>
            <a:chExt cx="5354320" cy="965200"/>
          </a:xfrm>
        </p:grpSpPr>
        <p:sp>
          <p:nvSpPr>
            <p:cNvPr id="14" name="Rechteck 13"/>
            <p:cNvSpPr/>
            <p:nvPr/>
          </p:nvSpPr>
          <p:spPr>
            <a:xfrm>
              <a:off x="0" y="5476240"/>
              <a:ext cx="5354320" cy="965200"/>
            </a:xfrm>
            <a:prstGeom prst="rect">
              <a:avLst/>
            </a:prstGeom>
            <a:solidFill>
              <a:schemeClr val="bg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5" name="Textfeld 14"/>
            <p:cNvSpPr txBox="1"/>
            <p:nvPr/>
          </p:nvSpPr>
          <p:spPr>
            <a:xfrm>
              <a:off x="314959" y="5668597"/>
              <a:ext cx="4922059" cy="769441"/>
            </a:xfrm>
            <a:prstGeom prst="rect">
              <a:avLst/>
            </a:prstGeom>
            <a:noFill/>
          </p:spPr>
          <p:txBody>
            <a:bodyPr wrap="square" rtlCol="0">
              <a:spAutoFit/>
            </a:bodyPr>
            <a:lstStyle/>
            <a:p>
              <a:r>
                <a:rPr lang="de-CH" sz="4400" b="1" dirty="0">
                  <a:solidFill>
                    <a:schemeClr val="bg2">
                      <a:lumMod val="50000"/>
                    </a:schemeClr>
                  </a:solidFill>
                  <a:latin typeface="Arial Narrow" panose="020B0606020202030204" pitchFamily="34" charset="0"/>
                </a:rPr>
                <a:t>Vielfalt leben bei J+S</a:t>
              </a:r>
            </a:p>
          </p:txBody>
        </p:sp>
      </p:grpSp>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7308" y="2145098"/>
            <a:ext cx="2045212" cy="3206503"/>
          </a:xfrm>
          <a:prstGeom prst="rect">
            <a:avLst/>
          </a:prstGeom>
        </p:spPr>
      </p:pic>
      <p:pic>
        <p:nvPicPr>
          <p:cNvPr id="5" name="Grafi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6356" y="358152"/>
            <a:ext cx="2727307" cy="5084505"/>
          </a:xfrm>
          <a:prstGeom prst="rect">
            <a:avLst/>
          </a:prstGeom>
        </p:spPr>
      </p:pic>
      <p:pic>
        <p:nvPicPr>
          <p:cNvPr id="6" name="Grafik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8298" y="3748349"/>
            <a:ext cx="2045212" cy="3206503"/>
          </a:xfrm>
          <a:prstGeom prst="rect">
            <a:avLst/>
          </a:prstGeom>
        </p:spPr>
      </p:pic>
      <p:pic>
        <p:nvPicPr>
          <p:cNvPr id="19" name="Grafik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99410" y="250097"/>
            <a:ext cx="2161036" cy="4584201"/>
          </a:xfrm>
          <a:prstGeom prst="rect">
            <a:avLst/>
          </a:prstGeom>
        </p:spPr>
      </p:pic>
      <p:pic>
        <p:nvPicPr>
          <p:cNvPr id="20" name="Grafik 19"/>
          <p:cNvPicPr>
            <a:picLocks noChangeAspect="1"/>
          </p:cNvPicPr>
          <p:nvPr/>
        </p:nvPicPr>
        <p:blipFill rotWithShape="1">
          <a:blip r:embed="rId8" cstate="print">
            <a:extLst>
              <a:ext uri="{28A0092B-C50C-407E-A947-70E740481C1C}">
                <a14:useLocalDpi xmlns:a14="http://schemas.microsoft.com/office/drawing/2010/main" val="0"/>
              </a:ext>
            </a:extLst>
          </a:blip>
          <a:srcRect l="20595" t="12015" r="22310" b="10257"/>
          <a:stretch/>
        </p:blipFill>
        <p:spPr>
          <a:xfrm>
            <a:off x="9965428" y="1731364"/>
            <a:ext cx="2082545" cy="5126636"/>
          </a:xfrm>
          <a:prstGeom prst="rect">
            <a:avLst/>
          </a:prstGeom>
        </p:spPr>
      </p:pic>
      <p:pic>
        <p:nvPicPr>
          <p:cNvPr id="3" name="Grafik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21669" y="5427094"/>
            <a:ext cx="1351347" cy="1351347"/>
          </a:xfrm>
          <a:prstGeom prst="rect">
            <a:avLst/>
          </a:prstGeom>
        </p:spPr>
      </p:pic>
    </p:spTree>
    <p:extLst>
      <p:ext uri="{BB962C8B-B14F-4D97-AF65-F5344CB8AC3E}">
        <p14:creationId xmlns:p14="http://schemas.microsoft.com/office/powerpoint/2010/main" val="4002630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p:cNvPicPr>
            <a:picLocks noGrp="1" noChangeAspect="1"/>
          </p:cNvPicPr>
          <p:nvPr>
            <p:ph sz="quarter" idx="12"/>
          </p:nvPr>
        </p:nvPicPr>
        <p:blipFill rotWithShape="1">
          <a:blip r:embed="rId3">
            <a:extLst>
              <a:ext uri="{BEBA8EAE-BF5A-486C-A8C5-ECC9F3942E4B}">
                <a14:imgProps xmlns:a14="http://schemas.microsoft.com/office/drawing/2010/main">
                  <a14:imgLayer r:embed="rId4">
                    <a14:imgEffect>
                      <a14:backgroundRemoval t="0" b="100000" l="0" r="99861">
                        <a14:foregroundMark x1="1671" y1="80135" x2="90761" y2="73138"/>
                        <a14:foregroundMark x1="90715" y1="31377" x2="19731" y2="30023"/>
                        <a14:foregroundMark x1="3853" y1="15124" x2="17502" y2="47404"/>
                        <a14:foregroundMark x1="17224" y1="11738" x2="62535" y2="52370"/>
                        <a14:foregroundMark x1="51300" y1="81716" x2="61746" y2="80813"/>
                        <a14:foregroundMark x1="76834" y1="81264" x2="88951" y2="79458"/>
                        <a14:foregroundMark x1="89554" y1="83747" x2="77205" y2="82167"/>
                        <a14:foregroundMark x1="80501" y1="83747" x2="74141" y2="83070"/>
                        <a14:foregroundMark x1="61096" y1="83070" x2="54457" y2="83747"/>
                        <a14:foregroundMark x1="19359" y1="81264" x2="2368" y2="83747"/>
                        <a14:foregroundMark x1="696" y1="81490" x2="1996" y2="83747"/>
                        <a14:foregroundMark x1="17177" y1="82844" x2="20288" y2="84424"/>
                        <a14:foregroundMark x1="15924" y1="83521" x2="15924" y2="83521"/>
                        <a14:backgroundMark x1="1161" y1="97291" x2="21773" y2="97968"/>
                        <a14:backgroundMark x1="22191" y1="98871" x2="22191" y2="98871"/>
                        <a14:backgroundMark x1="51996" y1="98194" x2="71820" y2="98420"/>
                        <a14:backgroundMark x1="76880" y1="99097" x2="98097" y2="97968"/>
                        <a14:backgroundMark x1="51393" y1="96388" x2="51393" y2="96388"/>
                        <a14:backgroundMark x1="63231" y1="95485" x2="73909" y2="96163"/>
                        <a14:backgroundMark x1="21170" y1="95485" x2="19220" y2="97291"/>
                        <a14:backgroundMark x1="55060" y1="97291" x2="55850" y2="95711"/>
                        <a14:backgroundMark x1="61606" y1="96388" x2="62535" y2="96840"/>
                        <a14:backgroundMark x1="76230" y1="96840" x2="77530" y2="96614"/>
                        <a14:backgroundMark x1="87604" y1="97743" x2="89508" y2="95937"/>
                        <a14:backgroundMark x1="81616" y1="97517" x2="85005" y2="97291"/>
                        <a14:backgroundMark x1="57939" y1="96388" x2="60724" y2="96840"/>
                      </a14:backgroundRemoval>
                    </a14:imgEffect>
                  </a14:imgLayer>
                </a14:imgProps>
              </a:ext>
            </a:extLst>
          </a:blip>
          <a:srcRect b="29515"/>
          <a:stretch/>
        </p:blipFill>
        <p:spPr>
          <a:xfrm>
            <a:off x="-1" y="1959234"/>
            <a:ext cx="12192000" cy="1767377"/>
          </a:xfrm>
          <a:prstGeom prst="rect">
            <a:avLst/>
          </a:prstGeom>
        </p:spPr>
      </p:pic>
      <p:grpSp>
        <p:nvGrpSpPr>
          <p:cNvPr id="3" name="Gruppieren 2"/>
          <p:cNvGrpSpPr/>
          <p:nvPr/>
        </p:nvGrpSpPr>
        <p:grpSpPr>
          <a:xfrm>
            <a:off x="-2" y="5113014"/>
            <a:ext cx="10583057" cy="1531724"/>
            <a:chOff x="0" y="5476240"/>
            <a:chExt cx="6618437" cy="1278984"/>
          </a:xfrm>
        </p:grpSpPr>
        <p:sp>
          <p:nvSpPr>
            <p:cNvPr id="4" name="Rechteck 3"/>
            <p:cNvSpPr/>
            <p:nvPr/>
          </p:nvSpPr>
          <p:spPr>
            <a:xfrm>
              <a:off x="0" y="5476240"/>
              <a:ext cx="6618437" cy="1276186"/>
            </a:xfrm>
            <a:prstGeom prst="rect">
              <a:avLst/>
            </a:prstGeom>
            <a:solidFill>
              <a:schemeClr val="bg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extfeld 4"/>
            <p:cNvSpPr txBox="1"/>
            <p:nvPr/>
          </p:nvSpPr>
          <p:spPr>
            <a:xfrm>
              <a:off x="314960" y="5547360"/>
              <a:ext cx="5819636" cy="1207864"/>
            </a:xfrm>
            <a:prstGeom prst="rect">
              <a:avLst/>
            </a:prstGeom>
            <a:noFill/>
          </p:spPr>
          <p:txBody>
            <a:bodyPr wrap="square" rtlCol="0">
              <a:spAutoFit/>
            </a:bodyPr>
            <a:lstStyle/>
            <a:p>
              <a:r>
                <a:rPr lang="de-CH" sz="4400" b="1" dirty="0">
                  <a:solidFill>
                    <a:schemeClr val="bg2">
                      <a:lumMod val="50000"/>
                    </a:schemeClr>
                  </a:solidFill>
                  <a:latin typeface="Arial Narrow" panose="020B0606020202030204" pitchFamily="34" charset="0"/>
                </a:rPr>
                <a:t>J+S setzt sich für sicheren, fairen, sauberen und werteorientierten Sport ein</a:t>
              </a:r>
            </a:p>
          </p:txBody>
        </p:sp>
      </p:grpSp>
      <p:pic>
        <p:nvPicPr>
          <p:cNvPr id="7" name="Grafik 6"/>
          <p:cNvPicPr>
            <a:picLocks noChangeAspect="1"/>
          </p:cNvPicPr>
          <p:nvPr/>
        </p:nvPicPr>
        <p:blipFill>
          <a:blip r:embed="rId5"/>
          <a:stretch>
            <a:fillRect/>
          </a:stretch>
        </p:blipFill>
        <p:spPr>
          <a:xfrm>
            <a:off x="9334919" y="287262"/>
            <a:ext cx="2777886" cy="1561976"/>
          </a:xfrm>
          <a:prstGeom prst="rect">
            <a:avLst/>
          </a:prstGeom>
        </p:spPr>
      </p:pic>
      <p:pic>
        <p:nvPicPr>
          <p:cNvPr id="2" name="Grafik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86927" y="5050367"/>
            <a:ext cx="1625877" cy="1625877"/>
          </a:xfrm>
          <a:prstGeom prst="rect">
            <a:avLst/>
          </a:prstGeom>
        </p:spPr>
      </p:pic>
    </p:spTree>
    <p:extLst>
      <p:ext uri="{BB962C8B-B14F-4D97-AF65-F5344CB8AC3E}">
        <p14:creationId xmlns:p14="http://schemas.microsoft.com/office/powerpoint/2010/main" val="943343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p:cNvPicPr>
            <a:picLocks noChangeAspect="1"/>
          </p:cNvPicPr>
          <p:nvPr/>
        </p:nvPicPr>
        <p:blipFill>
          <a:blip r:embed="rId3"/>
          <a:stretch>
            <a:fillRect/>
          </a:stretch>
        </p:blipFill>
        <p:spPr>
          <a:xfrm flipH="1">
            <a:off x="8825891" y="2466594"/>
            <a:ext cx="3366109" cy="2710920"/>
          </a:xfrm>
          <a:prstGeom prst="rect">
            <a:avLst/>
          </a:prstGeom>
        </p:spPr>
      </p:pic>
      <p:pic>
        <p:nvPicPr>
          <p:cNvPr id="5" name="Grafik 4"/>
          <p:cNvPicPr>
            <a:picLocks noChangeAspect="1"/>
          </p:cNvPicPr>
          <p:nvPr/>
        </p:nvPicPr>
        <p:blipFill rotWithShape="1">
          <a:blip r:embed="rId4" cstate="print">
            <a:extLst>
              <a:ext uri="{28A0092B-C50C-407E-A947-70E740481C1C}">
                <a14:useLocalDpi xmlns:a14="http://schemas.microsoft.com/office/drawing/2010/main" val="0"/>
              </a:ext>
            </a:extLst>
          </a:blip>
          <a:srcRect l="20166" t="4626" r="17973" b="5233"/>
          <a:stretch/>
        </p:blipFill>
        <p:spPr>
          <a:xfrm>
            <a:off x="206027" y="163471"/>
            <a:ext cx="1584226" cy="3324438"/>
          </a:xfrm>
          <a:prstGeom prst="rect">
            <a:avLst/>
          </a:prstGeom>
        </p:spPr>
      </p:pic>
      <p:pic>
        <p:nvPicPr>
          <p:cNvPr id="9" name="Grafik 8"/>
          <p:cNvPicPr>
            <a:picLocks noChangeAspect="1"/>
          </p:cNvPicPr>
          <p:nvPr/>
        </p:nvPicPr>
        <p:blipFill>
          <a:blip r:embed="rId5">
            <a:extLst>
              <a:ext uri="{BEBA8EAE-BF5A-486C-A8C5-ECC9F3942E4B}">
                <a14:imgProps xmlns:a14="http://schemas.microsoft.com/office/drawing/2010/main">
                  <a14:imgLayer r:embed="rId6">
                    <a14:imgEffect>
                      <a14:backgroundRemoval t="3399" b="100000" l="701" r="99766"/>
                    </a14:imgEffect>
                  </a14:imgLayer>
                </a14:imgProps>
              </a:ext>
            </a:extLst>
          </a:blip>
          <a:stretch>
            <a:fillRect/>
          </a:stretch>
        </p:blipFill>
        <p:spPr>
          <a:xfrm>
            <a:off x="-37458" y="2624379"/>
            <a:ext cx="3870140" cy="2305808"/>
          </a:xfrm>
          <a:prstGeom prst="rect">
            <a:avLst/>
          </a:prstGeom>
        </p:spPr>
      </p:pic>
      <p:pic>
        <p:nvPicPr>
          <p:cNvPr id="11" name="Grafik 10"/>
          <p:cNvPicPr>
            <a:picLocks noChangeAspect="1"/>
          </p:cNvPicPr>
          <p:nvPr/>
        </p:nvPicPr>
        <p:blipFill>
          <a:blip r:embed="rId7"/>
          <a:stretch>
            <a:fillRect/>
          </a:stretch>
        </p:blipFill>
        <p:spPr>
          <a:xfrm>
            <a:off x="9183265" y="5384800"/>
            <a:ext cx="2989563" cy="1470023"/>
          </a:xfrm>
          <a:prstGeom prst="rect">
            <a:avLst/>
          </a:prstGeom>
        </p:spPr>
      </p:pic>
      <p:pic>
        <p:nvPicPr>
          <p:cNvPr id="8" name="Grafik 7"/>
          <p:cNvPicPr>
            <a:picLocks noChangeAspect="1"/>
          </p:cNvPicPr>
          <p:nvPr/>
        </p:nvPicPr>
        <p:blipFill>
          <a:blip r:embed="rId8"/>
          <a:stretch>
            <a:fillRect/>
          </a:stretch>
        </p:blipFill>
        <p:spPr>
          <a:xfrm>
            <a:off x="2327802" y="122935"/>
            <a:ext cx="2174348" cy="2454478"/>
          </a:xfrm>
          <a:prstGeom prst="rect">
            <a:avLst/>
          </a:prstGeom>
        </p:spPr>
      </p:pic>
      <p:pic>
        <p:nvPicPr>
          <p:cNvPr id="12" name="Grafik 11"/>
          <p:cNvPicPr>
            <a:picLocks noChangeAspect="1"/>
          </p:cNvPicPr>
          <p:nvPr/>
        </p:nvPicPr>
        <p:blipFill>
          <a:blip r:embed="rId9"/>
          <a:stretch>
            <a:fillRect/>
          </a:stretch>
        </p:blipFill>
        <p:spPr>
          <a:xfrm>
            <a:off x="8332261" y="168683"/>
            <a:ext cx="3859739" cy="1723206"/>
          </a:xfrm>
          <a:prstGeom prst="rect">
            <a:avLst/>
          </a:prstGeom>
        </p:spPr>
      </p:pic>
      <p:pic>
        <p:nvPicPr>
          <p:cNvPr id="13" name="Grafik 12"/>
          <p:cNvPicPr>
            <a:picLocks noChangeAspect="1"/>
          </p:cNvPicPr>
          <p:nvPr/>
        </p:nvPicPr>
        <p:blipFill rotWithShape="1">
          <a:blip r:embed="rId10"/>
          <a:srcRect r="4064"/>
          <a:stretch/>
        </p:blipFill>
        <p:spPr>
          <a:xfrm>
            <a:off x="6270916" y="220819"/>
            <a:ext cx="1992331" cy="2543157"/>
          </a:xfrm>
          <a:prstGeom prst="rect">
            <a:avLst/>
          </a:prstGeom>
        </p:spPr>
      </p:pic>
      <p:grpSp>
        <p:nvGrpSpPr>
          <p:cNvPr id="15" name="Gruppieren 14"/>
          <p:cNvGrpSpPr/>
          <p:nvPr/>
        </p:nvGrpSpPr>
        <p:grpSpPr>
          <a:xfrm>
            <a:off x="-1" y="5113015"/>
            <a:ext cx="7576458" cy="1741808"/>
            <a:chOff x="0" y="5476240"/>
            <a:chExt cx="6389779" cy="1457056"/>
          </a:xfrm>
        </p:grpSpPr>
        <p:sp>
          <p:nvSpPr>
            <p:cNvPr id="16" name="Rechteck 15"/>
            <p:cNvSpPr/>
            <p:nvPr/>
          </p:nvSpPr>
          <p:spPr>
            <a:xfrm>
              <a:off x="0" y="5476240"/>
              <a:ext cx="6389779" cy="1276186"/>
            </a:xfrm>
            <a:prstGeom prst="rect">
              <a:avLst/>
            </a:prstGeom>
            <a:solidFill>
              <a:schemeClr val="bg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7" name="Textfeld 16"/>
            <p:cNvSpPr txBox="1"/>
            <p:nvPr/>
          </p:nvSpPr>
          <p:spPr>
            <a:xfrm>
              <a:off x="314960" y="5547360"/>
              <a:ext cx="5819636" cy="1385936"/>
            </a:xfrm>
            <a:prstGeom prst="rect">
              <a:avLst/>
            </a:prstGeom>
            <a:noFill/>
          </p:spPr>
          <p:txBody>
            <a:bodyPr wrap="square" rtlCol="0">
              <a:spAutoFit/>
            </a:bodyPr>
            <a:lstStyle/>
            <a:p>
              <a:r>
                <a:rPr lang="de-CH" sz="4400" b="1" dirty="0">
                  <a:solidFill>
                    <a:schemeClr val="bg2">
                      <a:lumMod val="50000"/>
                    </a:schemeClr>
                  </a:solidFill>
                  <a:latin typeface="Arial Narrow" panose="020B0606020202030204" pitchFamily="34" charset="0"/>
                </a:rPr>
                <a:t>Mit J+S Mädchen und junge Frauen im Sport fördern</a:t>
              </a:r>
            </a:p>
          </p:txBody>
        </p:sp>
      </p:grpSp>
      <p:pic>
        <p:nvPicPr>
          <p:cNvPr id="18" name="Grafik 17"/>
          <p:cNvPicPr>
            <a:picLocks noChangeAspect="1"/>
          </p:cNvPicPr>
          <p:nvPr/>
        </p:nvPicPr>
        <p:blipFill>
          <a:blip r:embed="rId11">
            <a:extLst>
              <a:ext uri="{BEBA8EAE-BF5A-486C-A8C5-ECC9F3942E4B}">
                <a14:imgProps xmlns:a14="http://schemas.microsoft.com/office/drawing/2010/main">
                  <a14:imgLayer r:embed="rId12">
                    <a14:imgEffect>
                      <a14:backgroundRemoval t="1788" b="96425" l="613" r="99020">
                        <a14:foregroundMark x1="4657" y1="6625" x2="43015" y2="42692"/>
                        <a14:foregroundMark x1="50980" y1="48055" x2="53309" y2="56362"/>
                        <a14:foregroundMark x1="45098" y1="57624" x2="57843" y2="45741"/>
                        <a14:foregroundMark x1="57843" y1="45741" x2="57843" y2="45741"/>
                        <a14:foregroundMark x1="43015" y1="50368" x2="43015" y2="50368"/>
                      </a14:backgroundRemoval>
                    </a14:imgEffect>
                  </a14:imgLayer>
                </a14:imgProps>
              </a:ext>
            </a:extLst>
          </a:blip>
          <a:stretch>
            <a:fillRect/>
          </a:stretch>
        </p:blipFill>
        <p:spPr>
          <a:xfrm>
            <a:off x="4432099" y="2504693"/>
            <a:ext cx="2423453" cy="2824393"/>
          </a:xfrm>
          <a:prstGeom prst="rect">
            <a:avLst/>
          </a:prstGeom>
        </p:spPr>
      </p:pic>
      <p:pic>
        <p:nvPicPr>
          <p:cNvPr id="2" name="Grafik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454970" y="5055339"/>
            <a:ext cx="1639548" cy="1639548"/>
          </a:xfrm>
          <a:prstGeom prst="rect">
            <a:avLst/>
          </a:prstGeom>
        </p:spPr>
      </p:pic>
      <p:pic>
        <p:nvPicPr>
          <p:cNvPr id="3" name="Inhaltsplatzhalter 2"/>
          <p:cNvPicPr>
            <a:picLocks noGrp="1" noChangeAspect="1"/>
          </p:cNvPicPr>
          <p:nvPr>
            <p:ph sz="quarter" idx="12"/>
          </p:nvPr>
        </p:nvPicPr>
        <p:blipFill>
          <a:blip r:embed="rId14" cstate="print">
            <a:extLst>
              <a:ext uri="{28A0092B-C50C-407E-A947-70E740481C1C}">
                <a14:useLocalDpi xmlns:a14="http://schemas.microsoft.com/office/drawing/2010/main" val="0"/>
              </a:ext>
            </a:extLst>
          </a:blip>
          <a:stretch>
            <a:fillRect/>
          </a:stretch>
        </p:blipFill>
        <p:spPr>
          <a:xfrm flipH="1">
            <a:off x="6802244" y="2770073"/>
            <a:ext cx="1958550" cy="2749336"/>
          </a:xfrm>
        </p:spPr>
      </p:pic>
    </p:spTree>
    <p:extLst>
      <p:ext uri="{BB962C8B-B14F-4D97-AF65-F5344CB8AC3E}">
        <p14:creationId xmlns:p14="http://schemas.microsoft.com/office/powerpoint/2010/main" val="3746449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EC6882A-81AD-4CE4-A3BA-B51749A48D83}"/>
              </a:ext>
            </a:extLst>
          </p:cNvPr>
          <p:cNvSpPr>
            <a:spLocks noGrp="1"/>
          </p:cNvSpPr>
          <p:nvPr>
            <p:ph sz="quarter" idx="12"/>
          </p:nvPr>
        </p:nvSpPr>
        <p:spPr/>
        <p:txBody>
          <a:bodyPr/>
          <a:lstStyle/>
          <a:p>
            <a:endParaRPr lang="de-CH"/>
          </a:p>
        </p:txBody>
      </p:sp>
      <p:pic>
        <p:nvPicPr>
          <p:cNvPr id="4" name="Grafik 3">
            <a:hlinkClick r:id="rId3"/>
            <a:extLst>
              <a:ext uri="{FF2B5EF4-FFF2-40B4-BE49-F238E27FC236}">
                <a16:creationId xmlns:a16="http://schemas.microsoft.com/office/drawing/2014/main" id="{D5C6F7CB-F800-45E5-9381-548B95CBA335}"/>
              </a:ext>
            </a:extLst>
          </p:cNvPr>
          <p:cNvPicPr>
            <a:picLocks noChangeAspect="1"/>
          </p:cNvPicPr>
          <p:nvPr/>
        </p:nvPicPr>
        <p:blipFill>
          <a:blip r:embed="rId4"/>
          <a:stretch>
            <a:fillRect/>
          </a:stretch>
        </p:blipFill>
        <p:spPr>
          <a:xfrm>
            <a:off x="0" y="5071"/>
            <a:ext cx="12192000" cy="6847858"/>
          </a:xfrm>
          <a:prstGeom prst="rect">
            <a:avLst/>
          </a:prstGeom>
        </p:spPr>
      </p:pic>
    </p:spTree>
    <p:extLst>
      <p:ext uri="{BB962C8B-B14F-4D97-AF65-F5344CB8AC3E}">
        <p14:creationId xmlns:p14="http://schemas.microsoft.com/office/powerpoint/2010/main" val="1321153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0407" y="0"/>
            <a:ext cx="4851185" cy="6858000"/>
          </a:xfrm>
          <a:prstGeom prst="rect">
            <a:avLst/>
          </a:prstGeom>
          <a:ln>
            <a:solidFill>
              <a:schemeClr val="bg1">
                <a:lumMod val="85000"/>
              </a:schemeClr>
            </a:solidFill>
          </a:ln>
        </p:spPr>
      </p:pic>
    </p:spTree>
    <p:extLst>
      <p:ext uri="{BB962C8B-B14F-4D97-AF65-F5344CB8AC3E}">
        <p14:creationId xmlns:p14="http://schemas.microsoft.com/office/powerpoint/2010/main" val="1396268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2"/>
          </p:nvPr>
        </p:nvSpPr>
        <p:spPr/>
        <p:txBody>
          <a:bodyPr/>
          <a:lstStyle/>
          <a:p>
            <a:endParaRPr lang="de-CH"/>
          </a:p>
        </p:txBody>
      </p:sp>
      <p:pic>
        <p:nvPicPr>
          <p:cNvPr id="3" name="Inhaltsplatzhalter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0" y="0"/>
            <a:ext cx="12192000" cy="6851632"/>
          </a:xfrm>
          <a:prstGeom prst="rect">
            <a:avLst/>
          </a:prstGeom>
          <a:noFill/>
          <a:ln w="9525">
            <a:noFill/>
            <a:miter lim="800000"/>
            <a:headEnd/>
            <a:tailEnd/>
          </a:ln>
          <a:effectLst/>
        </p:spPr>
      </p:pic>
      <p:grpSp>
        <p:nvGrpSpPr>
          <p:cNvPr id="6" name="Gruppieren 5"/>
          <p:cNvGrpSpPr/>
          <p:nvPr/>
        </p:nvGrpSpPr>
        <p:grpSpPr>
          <a:xfrm>
            <a:off x="0" y="5476240"/>
            <a:ext cx="5354320" cy="965200"/>
            <a:chOff x="0" y="5476240"/>
            <a:chExt cx="5354320" cy="965200"/>
          </a:xfrm>
        </p:grpSpPr>
        <p:sp>
          <p:nvSpPr>
            <p:cNvPr id="5" name="Rechteck 4"/>
            <p:cNvSpPr/>
            <p:nvPr/>
          </p:nvSpPr>
          <p:spPr>
            <a:xfrm>
              <a:off x="0" y="5476240"/>
              <a:ext cx="5354320" cy="965200"/>
            </a:xfrm>
            <a:prstGeom prst="rect">
              <a:avLst/>
            </a:prstGeom>
            <a:solidFill>
              <a:schemeClr val="bg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 name="Textfeld 3"/>
            <p:cNvSpPr txBox="1"/>
            <p:nvPr/>
          </p:nvSpPr>
          <p:spPr>
            <a:xfrm>
              <a:off x="314960" y="5547360"/>
              <a:ext cx="4419600" cy="769441"/>
            </a:xfrm>
            <a:prstGeom prst="rect">
              <a:avLst/>
            </a:prstGeom>
            <a:noFill/>
          </p:spPr>
          <p:txBody>
            <a:bodyPr wrap="square" rtlCol="0">
              <a:spAutoFit/>
            </a:bodyPr>
            <a:lstStyle/>
            <a:p>
              <a:r>
                <a:rPr lang="de-CH" sz="4400" b="1" dirty="0">
                  <a:solidFill>
                    <a:schemeClr val="bg2">
                      <a:lumMod val="50000"/>
                    </a:schemeClr>
                  </a:solidFill>
                  <a:latin typeface="Arial Narrow" panose="020B0606020202030204" pitchFamily="34" charset="0"/>
                </a:rPr>
                <a:t>So funktioniert J+S</a:t>
              </a:r>
            </a:p>
          </p:txBody>
        </p:sp>
      </p:grpSp>
    </p:spTree>
    <p:extLst>
      <p:ext uri="{BB962C8B-B14F-4D97-AF65-F5344CB8AC3E}">
        <p14:creationId xmlns:p14="http://schemas.microsoft.com/office/powerpoint/2010/main" val="958516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nhaltsplatzhalter 3"/>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bwMode="auto">
          <a:xfrm>
            <a:off x="0" y="9293"/>
            <a:ext cx="12192000" cy="6839414"/>
          </a:xfrm>
          <a:prstGeom prst="rect">
            <a:avLst/>
          </a:prstGeom>
          <a:noFill/>
          <a:ln w="9525">
            <a:noFill/>
            <a:miter lim="800000"/>
            <a:headEnd/>
            <a:tailEnd/>
          </a:ln>
          <a:effectLst/>
        </p:spPr>
      </p:pic>
      <p:grpSp>
        <p:nvGrpSpPr>
          <p:cNvPr id="4" name="Gruppieren 3"/>
          <p:cNvGrpSpPr/>
          <p:nvPr/>
        </p:nvGrpSpPr>
        <p:grpSpPr>
          <a:xfrm>
            <a:off x="-1" y="5476240"/>
            <a:ext cx="6570617" cy="1517670"/>
            <a:chOff x="0" y="5476240"/>
            <a:chExt cx="5354320" cy="1517670"/>
          </a:xfrm>
        </p:grpSpPr>
        <p:sp>
          <p:nvSpPr>
            <p:cNvPr id="5" name="Rechteck 4"/>
            <p:cNvSpPr/>
            <p:nvPr/>
          </p:nvSpPr>
          <p:spPr>
            <a:xfrm>
              <a:off x="0" y="5476240"/>
              <a:ext cx="5354320" cy="965200"/>
            </a:xfrm>
            <a:prstGeom prst="rect">
              <a:avLst/>
            </a:prstGeom>
            <a:solidFill>
              <a:schemeClr val="bg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Textfeld 5"/>
            <p:cNvSpPr txBox="1"/>
            <p:nvPr/>
          </p:nvSpPr>
          <p:spPr>
            <a:xfrm>
              <a:off x="314960" y="5547360"/>
              <a:ext cx="4419600" cy="1446550"/>
            </a:xfrm>
            <a:prstGeom prst="rect">
              <a:avLst/>
            </a:prstGeom>
            <a:noFill/>
          </p:spPr>
          <p:txBody>
            <a:bodyPr wrap="square" rtlCol="0">
              <a:spAutoFit/>
            </a:bodyPr>
            <a:lstStyle/>
            <a:p>
              <a:r>
                <a:rPr lang="de-CH" sz="4400" b="1" dirty="0">
                  <a:solidFill>
                    <a:schemeClr val="bg2">
                      <a:lumMod val="50000"/>
                    </a:schemeClr>
                  </a:solidFill>
                  <a:latin typeface="Arial Narrow" panose="020B0606020202030204" pitchFamily="34" charset="0"/>
                </a:rPr>
                <a:t>Wirkungsziele von J+S</a:t>
              </a:r>
            </a:p>
          </p:txBody>
        </p:sp>
      </p:grpSp>
    </p:spTree>
    <p:extLst>
      <p:ext uri="{BB962C8B-B14F-4D97-AF65-F5344CB8AC3E}">
        <p14:creationId xmlns:p14="http://schemas.microsoft.com/office/powerpoint/2010/main" val="479422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ieren 4"/>
          <p:cNvGrpSpPr/>
          <p:nvPr/>
        </p:nvGrpSpPr>
        <p:grpSpPr>
          <a:xfrm>
            <a:off x="0" y="5476240"/>
            <a:ext cx="5354320" cy="965200"/>
            <a:chOff x="0" y="5476240"/>
            <a:chExt cx="5354320" cy="965200"/>
          </a:xfrm>
        </p:grpSpPr>
        <p:sp>
          <p:nvSpPr>
            <p:cNvPr id="6" name="Rechteck 5"/>
            <p:cNvSpPr/>
            <p:nvPr/>
          </p:nvSpPr>
          <p:spPr>
            <a:xfrm>
              <a:off x="0" y="5476240"/>
              <a:ext cx="5354320" cy="965200"/>
            </a:xfrm>
            <a:prstGeom prst="rect">
              <a:avLst/>
            </a:prstGeom>
            <a:solidFill>
              <a:schemeClr val="bg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Textfeld 6"/>
            <p:cNvSpPr txBox="1"/>
            <p:nvPr/>
          </p:nvSpPr>
          <p:spPr>
            <a:xfrm>
              <a:off x="314960" y="5547360"/>
              <a:ext cx="4419600" cy="769441"/>
            </a:xfrm>
            <a:prstGeom prst="rect">
              <a:avLst/>
            </a:prstGeom>
            <a:noFill/>
          </p:spPr>
          <p:txBody>
            <a:bodyPr wrap="square" rtlCol="0">
              <a:spAutoFit/>
            </a:bodyPr>
            <a:lstStyle/>
            <a:p>
              <a:r>
                <a:rPr lang="de-CH" sz="4400" b="1" dirty="0">
                  <a:solidFill>
                    <a:schemeClr val="bg2">
                      <a:lumMod val="50000"/>
                    </a:schemeClr>
                  </a:solidFill>
                  <a:latin typeface="Arial Narrow" panose="020B0606020202030204" pitchFamily="34" charset="0"/>
                </a:rPr>
                <a:t>FTEM Schweiz</a:t>
              </a:r>
            </a:p>
          </p:txBody>
        </p:sp>
      </p:grpSp>
      <p:pic>
        <p:nvPicPr>
          <p:cNvPr id="3" name="Grafik 2">
            <a:hlinkClick r:id="rId3"/>
            <a:extLst>
              <a:ext uri="{FF2B5EF4-FFF2-40B4-BE49-F238E27FC236}">
                <a16:creationId xmlns:a16="http://schemas.microsoft.com/office/drawing/2014/main" id="{FAE3143F-B2E3-4F59-83F8-42DD5B18A52D}"/>
              </a:ext>
            </a:extLst>
          </p:cNvPr>
          <p:cNvPicPr>
            <a:picLocks noChangeAspect="1"/>
          </p:cNvPicPr>
          <p:nvPr/>
        </p:nvPicPr>
        <p:blipFill>
          <a:blip r:embed="rId4"/>
          <a:stretch>
            <a:fillRect/>
          </a:stretch>
        </p:blipFill>
        <p:spPr>
          <a:xfrm>
            <a:off x="5582162" y="0"/>
            <a:ext cx="6627091" cy="6858000"/>
          </a:xfrm>
          <a:prstGeom prst="rect">
            <a:avLst/>
          </a:prstGeom>
        </p:spPr>
      </p:pic>
    </p:spTree>
    <p:extLst>
      <p:ext uri="{BB962C8B-B14F-4D97-AF65-F5344CB8AC3E}">
        <p14:creationId xmlns:p14="http://schemas.microsoft.com/office/powerpoint/2010/main" val="2340651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A9953902-7F54-4FA5-A974-AD457CF131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067" y="16880"/>
            <a:ext cx="9045997" cy="5572144"/>
          </a:xfrm>
          <a:prstGeom prst="rect">
            <a:avLst/>
          </a:prstGeom>
        </p:spPr>
      </p:pic>
      <p:grpSp>
        <p:nvGrpSpPr>
          <p:cNvPr id="7" name="Gruppieren 6"/>
          <p:cNvGrpSpPr/>
          <p:nvPr/>
        </p:nvGrpSpPr>
        <p:grpSpPr>
          <a:xfrm>
            <a:off x="-2" y="5476239"/>
            <a:ext cx="11011991" cy="1626371"/>
            <a:chOff x="-1" y="5476239"/>
            <a:chExt cx="6600596" cy="1626371"/>
          </a:xfrm>
        </p:grpSpPr>
        <p:sp>
          <p:nvSpPr>
            <p:cNvPr id="8" name="Rechteck 7"/>
            <p:cNvSpPr/>
            <p:nvPr/>
          </p:nvSpPr>
          <p:spPr>
            <a:xfrm>
              <a:off x="-1" y="5476239"/>
              <a:ext cx="6600596" cy="1177117"/>
            </a:xfrm>
            <a:prstGeom prst="rect">
              <a:avLst/>
            </a:prstGeom>
            <a:solidFill>
              <a:schemeClr val="bg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Textfeld 8"/>
            <p:cNvSpPr txBox="1"/>
            <p:nvPr/>
          </p:nvSpPr>
          <p:spPr>
            <a:xfrm>
              <a:off x="308905" y="5656060"/>
              <a:ext cx="5908138" cy="1446550"/>
            </a:xfrm>
            <a:prstGeom prst="rect">
              <a:avLst/>
            </a:prstGeom>
            <a:noFill/>
          </p:spPr>
          <p:txBody>
            <a:bodyPr wrap="square" rtlCol="0">
              <a:spAutoFit/>
            </a:bodyPr>
            <a:lstStyle/>
            <a:p>
              <a:r>
                <a:rPr lang="de-CH" sz="4400" b="1" dirty="0">
                  <a:solidFill>
                    <a:schemeClr val="bg2">
                      <a:lumMod val="50000"/>
                    </a:schemeClr>
                  </a:solidFill>
                  <a:latin typeface="Arial Narrow" panose="020B0606020202030204" pitchFamily="34" charset="0"/>
                </a:rPr>
                <a:t>Lernbaustein J+S-Ausbildungsverständnis</a:t>
              </a:r>
            </a:p>
          </p:txBody>
        </p:sp>
      </p:grpSp>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8470" y="5432425"/>
            <a:ext cx="1261149" cy="1261149"/>
          </a:xfrm>
          <a:prstGeom prst="rect">
            <a:avLst/>
          </a:prstGeom>
        </p:spPr>
      </p:pic>
    </p:spTree>
    <p:extLst>
      <p:ext uri="{BB962C8B-B14F-4D97-AF65-F5344CB8AC3E}">
        <p14:creationId xmlns:p14="http://schemas.microsoft.com/office/powerpoint/2010/main" val="3386944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ieren 7">
            <a:extLst>
              <a:ext uri="{FF2B5EF4-FFF2-40B4-BE49-F238E27FC236}">
                <a16:creationId xmlns:a16="http://schemas.microsoft.com/office/drawing/2014/main" id="{A37087E4-AF46-4BDB-ABB5-D6A8E9767053}"/>
              </a:ext>
            </a:extLst>
          </p:cNvPr>
          <p:cNvGrpSpPr/>
          <p:nvPr/>
        </p:nvGrpSpPr>
        <p:grpSpPr>
          <a:xfrm>
            <a:off x="185684" y="683214"/>
            <a:ext cx="11820631" cy="5491571"/>
            <a:chOff x="0" y="546919"/>
            <a:chExt cx="12192000" cy="5764161"/>
          </a:xfrm>
        </p:grpSpPr>
        <p:pic>
          <p:nvPicPr>
            <p:cNvPr id="4" name="Grafik 3">
              <a:hlinkClick r:id="rId3"/>
              <a:extLst>
                <a:ext uri="{FF2B5EF4-FFF2-40B4-BE49-F238E27FC236}">
                  <a16:creationId xmlns:a16="http://schemas.microsoft.com/office/drawing/2014/main" id="{09D67F23-1414-46D4-9D68-5413EE2A088A}"/>
                </a:ext>
              </a:extLst>
            </p:cNvPr>
            <p:cNvPicPr>
              <a:picLocks noChangeAspect="1"/>
            </p:cNvPicPr>
            <p:nvPr/>
          </p:nvPicPr>
          <p:blipFill>
            <a:blip r:embed="rId4"/>
            <a:stretch>
              <a:fillRect/>
            </a:stretch>
          </p:blipFill>
          <p:spPr>
            <a:xfrm>
              <a:off x="0" y="546919"/>
              <a:ext cx="12192000" cy="5764161"/>
            </a:xfrm>
            <a:prstGeom prst="rect">
              <a:avLst/>
            </a:prstGeom>
          </p:spPr>
        </p:pic>
        <p:sp>
          <p:nvSpPr>
            <p:cNvPr id="7" name="Rechteck 6">
              <a:extLst>
                <a:ext uri="{FF2B5EF4-FFF2-40B4-BE49-F238E27FC236}">
                  <a16:creationId xmlns:a16="http://schemas.microsoft.com/office/drawing/2014/main" id="{3B836E97-22FE-4E9D-9365-C8F6882A2D04}"/>
                </a:ext>
              </a:extLst>
            </p:cNvPr>
            <p:cNvSpPr/>
            <p:nvPr/>
          </p:nvSpPr>
          <p:spPr>
            <a:xfrm>
              <a:off x="7004649" y="4813540"/>
              <a:ext cx="4968815" cy="1293962"/>
            </a:xfrm>
            <a:prstGeom prst="rect">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u="sng"/>
            </a:p>
          </p:txBody>
        </p:sp>
      </p:grpSp>
    </p:spTree>
    <p:extLst>
      <p:ext uri="{BB962C8B-B14F-4D97-AF65-F5344CB8AC3E}">
        <p14:creationId xmlns:p14="http://schemas.microsoft.com/office/powerpoint/2010/main" val="1872262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3"/>
          <p:cNvGrpSpPr/>
          <p:nvPr/>
        </p:nvGrpSpPr>
        <p:grpSpPr>
          <a:xfrm>
            <a:off x="0" y="4367223"/>
            <a:ext cx="6087291" cy="1849492"/>
            <a:chOff x="0" y="5476240"/>
            <a:chExt cx="4734560" cy="1457056"/>
          </a:xfrm>
        </p:grpSpPr>
        <p:sp>
          <p:nvSpPr>
            <p:cNvPr id="5" name="Rechteck 4"/>
            <p:cNvSpPr/>
            <p:nvPr/>
          </p:nvSpPr>
          <p:spPr>
            <a:xfrm>
              <a:off x="0" y="5476240"/>
              <a:ext cx="4734560" cy="1276186"/>
            </a:xfrm>
            <a:prstGeom prst="rect">
              <a:avLst/>
            </a:prstGeom>
            <a:solidFill>
              <a:schemeClr val="bg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Textfeld 5"/>
            <p:cNvSpPr txBox="1"/>
            <p:nvPr/>
          </p:nvSpPr>
          <p:spPr>
            <a:xfrm>
              <a:off x="314960" y="5547360"/>
              <a:ext cx="4419600" cy="1385936"/>
            </a:xfrm>
            <a:prstGeom prst="rect">
              <a:avLst/>
            </a:prstGeom>
            <a:noFill/>
          </p:spPr>
          <p:txBody>
            <a:bodyPr wrap="square" rtlCol="0">
              <a:spAutoFit/>
            </a:bodyPr>
            <a:lstStyle/>
            <a:p>
              <a:r>
                <a:rPr lang="de-CH" sz="4400" b="1" dirty="0">
                  <a:solidFill>
                    <a:schemeClr val="bg2">
                      <a:lumMod val="50000"/>
                    </a:schemeClr>
                  </a:solidFill>
                  <a:latin typeface="Arial Narrow" panose="020B0606020202030204" pitchFamily="34" charset="0"/>
                </a:rPr>
                <a:t>Pflichten der J+S-Leiter-innen und J+S-Leiter</a:t>
              </a:r>
            </a:p>
          </p:txBody>
        </p:sp>
      </p:grpSp>
      <p:sp>
        <p:nvSpPr>
          <p:cNvPr id="2" name="Inhaltsplatzhalter 1"/>
          <p:cNvSpPr>
            <a:spLocks noGrp="1"/>
          </p:cNvSpPr>
          <p:nvPr>
            <p:ph sz="quarter" idx="12"/>
          </p:nvPr>
        </p:nvSpPr>
        <p:spPr/>
        <p:txBody>
          <a:bodyPr/>
          <a:lstStyle/>
          <a:p>
            <a:r>
              <a:rPr lang="de-CH" dirty="0"/>
              <a:t>		</a:t>
            </a:r>
          </a:p>
        </p:txBody>
      </p:sp>
      <p:pic>
        <p:nvPicPr>
          <p:cNvPr id="3" name="Grafik 2"/>
          <p:cNvPicPr>
            <a:picLocks noChangeAspect="1"/>
          </p:cNvPicPr>
          <p:nvPr/>
        </p:nvPicPr>
        <p:blipFill>
          <a:blip r:embed="rId3"/>
          <a:stretch>
            <a:fillRect/>
          </a:stretch>
        </p:blipFill>
        <p:spPr>
          <a:xfrm>
            <a:off x="6753102" y="104693"/>
            <a:ext cx="5341621" cy="6648613"/>
          </a:xfrm>
          <a:prstGeom prst="rect">
            <a:avLst/>
          </a:prstGeom>
        </p:spPr>
      </p:pic>
    </p:spTree>
    <p:extLst>
      <p:ext uri="{BB962C8B-B14F-4D97-AF65-F5344CB8AC3E}">
        <p14:creationId xmlns:p14="http://schemas.microsoft.com/office/powerpoint/2010/main" val="1007857489"/>
      </p:ext>
    </p:extLst>
  </p:cSld>
  <p:clrMapOvr>
    <a:masterClrMapping/>
  </p:clrMapOvr>
</p:sld>
</file>

<file path=ppt/theme/theme1.xml><?xml version="1.0" encoding="utf-8"?>
<a:theme xmlns:a="http://schemas.openxmlformats.org/drawingml/2006/main" name="BASPO_Basis_d_16:9">
  <a:themeElements>
    <a:clrScheme name="Masterfolien fr VBS mit Beispiel_April-06 BASP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folien fr VBS mit Beispiel_April-06 BASPO">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folien fr VBS mit Beispiel_April-06 BASP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folien fr VBS mit Beispiel_April-06 BASP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folien fr VBS mit Beispiel_April-06 BASP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folien fr VBS mit Beispiel_April-06 BASP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folien fr VBS mit Beispiel_April-06 BASP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folien fr VBS mit Beispiel_April-06 BASP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folien fr VBS mit Beispiel_April-06 BASP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folien fr VBS mit Beispiel_April-06 BASP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folien fr VBS mit Beispiel_April-06 BASP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folien fr VBS mit Beispiel_April-06 BASP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folien fr VBS mit Beispiel_April-06 BASP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folien fr VBS mit Beispiel_April-06 BASP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ASPO_J+S_16_9_d_Vorlage" id="{EC5ED369-4E3C-4813-8CEF-1C7B59003A8E}" vid="{30D6BC69-1D95-4F0E-ABEB-7CC63A3B8925}"/>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16_9_BASPO_J+S_d_Vorlage</Template>
  <TotalTime>0</TotalTime>
  <Words>1842</Words>
  <Application>Microsoft Office PowerPoint</Application>
  <PresentationFormat>Breitbild</PresentationFormat>
  <Paragraphs>133</Paragraphs>
  <Slides>17</Slides>
  <Notes>17</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17</vt:i4>
      </vt:variant>
    </vt:vector>
  </HeadingPairs>
  <TitlesOfParts>
    <vt:vector size="21" baseType="lpstr">
      <vt:lpstr>Arial</vt:lpstr>
      <vt:lpstr>Arial Narrow</vt:lpstr>
      <vt:lpstr>Symbol</vt:lpstr>
      <vt:lpstr>BASPO_Basis_d_16:9</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Bundesverwaltung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J+S einfach erklärt</dc:title>
  <dc:creator>Jugend+Sport</dc:creator>
  <cp:lastModifiedBy>Buser Sarina BASPO</cp:lastModifiedBy>
  <cp:revision>66</cp:revision>
  <dcterms:created xsi:type="dcterms:W3CDTF">2022-06-02T06:23:36Z</dcterms:created>
  <dcterms:modified xsi:type="dcterms:W3CDTF">2023-01-09T10:42:22Z</dcterms:modified>
</cp:coreProperties>
</file>