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14"/>
  </p:notesMasterIdLst>
  <p:sldIdLst>
    <p:sldId id="262" r:id="rId3"/>
    <p:sldId id="332" r:id="rId4"/>
    <p:sldId id="337" r:id="rId5"/>
    <p:sldId id="346" r:id="rId6"/>
    <p:sldId id="342" r:id="rId7"/>
    <p:sldId id="320" r:id="rId8"/>
    <p:sldId id="319" r:id="rId9"/>
    <p:sldId id="326" r:id="rId10"/>
    <p:sldId id="334" r:id="rId11"/>
    <p:sldId id="345" r:id="rId12"/>
    <p:sldId id="325" r:id="rId13"/>
  </p:sldIdLst>
  <p:sldSz cx="9144000" cy="6858000" type="screen4x3"/>
  <p:notesSz cx="6797675" cy="9926638"/>
  <p:custDataLst>
    <p:tags r:id="rId15"/>
  </p:custDataLst>
  <p:defaultTextStyle>
    <a:defPPr>
      <a:defRPr lang="de-DE"/>
    </a:defPPr>
    <a:lvl1pPr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1pPr>
    <a:lvl2pPr marL="4572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2pPr>
    <a:lvl3pPr marL="9144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3pPr>
    <a:lvl4pPr marL="13716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4pPr>
    <a:lvl5pPr marL="18288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5pPr>
    <a:lvl6pPr marL="2286000" algn="l" defTabSz="914400" rtl="0" eaLnBrk="1" latinLnBrk="0" hangingPunct="1">
      <a:defRPr sz="2000" kern="1200">
        <a:solidFill>
          <a:schemeClr val="tx1"/>
        </a:solidFill>
        <a:latin typeface="Arial" charset="0"/>
        <a:ea typeface="ＭＳ Ｐゴシック" pitchFamily="-112" charset="-128"/>
        <a:cs typeface="+mn-cs"/>
      </a:defRPr>
    </a:lvl6pPr>
    <a:lvl7pPr marL="2743200" algn="l" defTabSz="914400" rtl="0" eaLnBrk="1" latinLnBrk="0" hangingPunct="1">
      <a:defRPr sz="2000" kern="1200">
        <a:solidFill>
          <a:schemeClr val="tx1"/>
        </a:solidFill>
        <a:latin typeface="Arial" charset="0"/>
        <a:ea typeface="ＭＳ Ｐゴシック" pitchFamily="-112" charset="-128"/>
        <a:cs typeface="+mn-cs"/>
      </a:defRPr>
    </a:lvl7pPr>
    <a:lvl8pPr marL="3200400" algn="l" defTabSz="914400" rtl="0" eaLnBrk="1" latinLnBrk="0" hangingPunct="1">
      <a:defRPr sz="2000" kern="1200">
        <a:solidFill>
          <a:schemeClr val="tx1"/>
        </a:solidFill>
        <a:latin typeface="Arial" charset="0"/>
        <a:ea typeface="ＭＳ Ｐゴシック" pitchFamily="-112" charset="-128"/>
        <a:cs typeface="+mn-cs"/>
      </a:defRPr>
    </a:lvl8pPr>
    <a:lvl9pPr marL="3657600" algn="l" defTabSz="914400" rtl="0" eaLnBrk="1" latinLnBrk="0" hangingPunct="1">
      <a:defRPr sz="20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4110">
          <p15:clr>
            <a:srgbClr val="A4A3A4"/>
          </p15:clr>
        </p15:guide>
        <p15:guide id="2" orient="horz" pos="442">
          <p15:clr>
            <a:srgbClr val="A4A3A4"/>
          </p15:clr>
        </p15:guide>
        <p15:guide id="3" orient="horz" pos="1026">
          <p15:clr>
            <a:srgbClr val="A4A3A4"/>
          </p15:clr>
        </p15:guide>
        <p15:guide id="4" orient="horz">
          <p15:clr>
            <a:srgbClr val="A4A3A4"/>
          </p15:clr>
        </p15:guide>
        <p15:guide id="5" orient="horz" pos="197">
          <p15:clr>
            <a:srgbClr val="A4A3A4"/>
          </p15:clr>
        </p15:guide>
        <p15:guide id="6" orient="horz" pos="3786">
          <p15:clr>
            <a:srgbClr val="A4A3A4"/>
          </p15:clr>
        </p15:guide>
        <p15:guide id="7" pos="5489">
          <p15:clr>
            <a:srgbClr val="A4A3A4"/>
          </p15:clr>
        </p15:guide>
        <p15:guide id="8" pos="295">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C796C4-BB8F-EF5C-C8ED-C71F4CB20500}" name="Racine Sandra" initials="SR" userId="S::Sandra.Racine@fr.ch::4f954b89-a8a6-46b3-b8c7-f84a717da2ef"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7F7F7F"/>
    <a:srgbClr val="05AA1E"/>
    <a:srgbClr val="08C81E"/>
    <a:srgbClr val="EBA7B7"/>
    <a:srgbClr val="97233F"/>
    <a:srgbClr val="002C77"/>
    <a:srgbClr val="333333"/>
    <a:srgbClr val="00A0DB"/>
    <a:srgbClr val="BFD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96" autoAdjust="0"/>
    <p:restoredTop sz="82158" autoAdjust="0"/>
  </p:normalViewPr>
  <p:slideViewPr>
    <p:cSldViewPr snapToObjects="1" showGuides="1">
      <p:cViewPr varScale="1">
        <p:scale>
          <a:sx n="87" d="100"/>
          <a:sy n="87" d="100"/>
        </p:scale>
        <p:origin x="1902" y="84"/>
      </p:cViewPr>
      <p:guideLst>
        <p:guide orient="horz" pos="4110"/>
        <p:guide orient="horz" pos="442"/>
        <p:guide orient="horz" pos="1026"/>
        <p:guide orient="horz"/>
        <p:guide orient="horz" pos="197"/>
        <p:guide orient="horz" pos="3786"/>
        <p:guide pos="5489"/>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lgn="l">
              <a:defRPr sz="1200">
                <a:latin typeface="Calibri" pitchFamily="34" charset="0"/>
              </a:defRPr>
            </a:lvl1pPr>
          </a:lstStyle>
          <a:p>
            <a:endParaRPr lang="fr-CH" dirty="0"/>
          </a:p>
        </p:txBody>
      </p:sp>
      <p:sp>
        <p:nvSpPr>
          <p:cNvPr id="3" name="Datumsplatzhalt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032694F-FD2E-45AC-9D43-536C462D8729}" type="datetime1">
              <a:rPr lang="fr-CH" smtClean="0"/>
              <a:pPr/>
              <a:t>07.02.2024</a:t>
            </a:fld>
            <a:endParaRPr lang="fr-CH"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fr-CH"/>
              <a:t>Textmasterformate durch Klicken bearbeiten</a:t>
            </a:r>
          </a:p>
          <a:p>
            <a:pPr lvl="1"/>
            <a:r>
              <a:rPr lang="fr-CH"/>
              <a:t>Zweite Ebene</a:t>
            </a:r>
          </a:p>
          <a:p>
            <a:pPr lvl="2"/>
            <a:r>
              <a:rPr lang="fr-CH"/>
              <a:t>Dritte Ebene</a:t>
            </a:r>
          </a:p>
          <a:p>
            <a:pPr lvl="3"/>
            <a:r>
              <a:rPr lang="fr-CH"/>
              <a:t>Vierte Ebene</a:t>
            </a:r>
          </a:p>
          <a:p>
            <a:pPr lvl="4"/>
            <a:r>
              <a:rPr lang="fr-CH"/>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pitchFamily="34" charset="0"/>
              </a:defRPr>
            </a:lvl1pPr>
          </a:lstStyle>
          <a:p>
            <a:endParaRPr lang="fr-CH"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1870A02-3A71-4083-BCC0-4D14A98E74AD}" type="slidenum">
              <a:rPr lang="fr-CH" smtClean="0"/>
              <a:pPr/>
              <a:t>‹Nr.›</a:t>
            </a:fld>
            <a:endParaRPr lang="fr-CH" dirty="0"/>
          </a:p>
        </p:txBody>
      </p:sp>
    </p:spTree>
    <p:extLst>
      <p:ext uri="{BB962C8B-B14F-4D97-AF65-F5344CB8AC3E}">
        <p14:creationId xmlns:p14="http://schemas.microsoft.com/office/powerpoint/2010/main" val="3949457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p:cNvSpPr>
          <p:nvPr>
            <p:ph type="sldImg"/>
          </p:nvPr>
        </p:nvSpPr>
        <p:spPr bwMode="auto">
          <a:noFill/>
          <a:ln>
            <a:solidFill>
              <a:srgbClr val="000000"/>
            </a:solidFill>
            <a:miter lim="800000"/>
            <a:headEnd/>
            <a:tailEnd/>
          </a:ln>
        </p:spPr>
      </p:sp>
      <p:sp>
        <p:nvSpPr>
          <p:cNvPr id="10243" name="Notizenplatzhalter 2"/>
          <p:cNvSpPr>
            <a:spLocks noGrp="1"/>
          </p:cNvSpPr>
          <p:nvPr>
            <p:ph type="body" idx="1"/>
          </p:nvPr>
        </p:nvSpPr>
        <p:spPr bwMode="auto">
          <a:noFill/>
        </p:spPr>
        <p:txBody>
          <a:bodyPr/>
          <a:lstStyle/>
          <a:p>
            <a:pPr eaLnBrk="1" hangingPunct="1">
              <a:spcBef>
                <a:spcPct val="0"/>
              </a:spcBef>
            </a:pPr>
            <a:endParaRPr lang="fr-CH" dirty="0"/>
          </a:p>
        </p:txBody>
      </p:sp>
      <p:sp>
        <p:nvSpPr>
          <p:cNvPr id="10244" name="Foliennummernplatzhalter 3"/>
          <p:cNvSpPr>
            <a:spLocks noGrp="1"/>
          </p:cNvSpPr>
          <p:nvPr>
            <p:ph type="sldNum" sz="quarter" idx="5"/>
          </p:nvPr>
        </p:nvSpPr>
        <p:spPr bwMode="auto">
          <a:noFill/>
          <a:ln>
            <a:miter lim="800000"/>
            <a:headEnd/>
            <a:tailEnd/>
          </a:ln>
        </p:spPr>
        <p:txBody>
          <a:bodyPr/>
          <a:lstStyle/>
          <a:p>
            <a:fld id="{B0049294-DB17-4029-A513-C1869F63CAA3}" type="slidenum">
              <a:rPr lang="fr-CH" smtClean="0"/>
              <a:pPr/>
              <a:t>1</a:t>
            </a:fld>
            <a:endParaRPr lang="fr-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Grasland, Wiese/Weide: Nematoden  , Gemüse: Gäbe auch Möglichkeit, Nematoden in Gemüse einzusetzen </a:t>
            </a:r>
            <a:r>
              <a:rPr lang="de-CH" dirty="0">
                <a:sym typeface="Wingdings" panose="05000000000000000000" pitchFamily="2" charset="2"/>
              </a:rPr>
              <a:t> aber gegen andere Schädlinge (Maulwurfsgrille). </a:t>
            </a:r>
            <a:r>
              <a:rPr lang="de-CH" sz="1200" dirty="0">
                <a:sym typeface="Wingdings" panose="05000000000000000000" pitchFamily="2" charset="2"/>
              </a:rPr>
              <a:t>Nasse Bedingungen: Force wirkt nicht lange (Gas).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sz="1200" dirty="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dirty="0" err="1">
                <a:sym typeface="Wingdings" panose="05000000000000000000" pitchFamily="2" charset="2"/>
              </a:rPr>
              <a:t>Abott</a:t>
            </a:r>
            <a:r>
              <a:rPr lang="de-CH" sz="1200" dirty="0">
                <a:sym typeface="Wingdings" panose="05000000000000000000" pitchFamily="2" charset="2"/>
              </a:rPr>
              <a:t>-Index </a:t>
            </a:r>
            <a:r>
              <a:rPr lang="de-CH" sz="1200" dirty="0" err="1">
                <a:sym typeface="Wingdings" panose="05000000000000000000" pitchFamily="2" charset="2"/>
              </a:rPr>
              <a:t>Perlka</a:t>
            </a:r>
            <a:r>
              <a:rPr lang="de-CH" sz="1200" dirty="0">
                <a:sym typeface="Wingdings" panose="05000000000000000000" pitchFamily="2" charset="2"/>
              </a:rPr>
              <a:t> sei schlecht nach JHE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sz="1200" dirty="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dirty="0">
                <a:sym typeface="Wingdings" panose="05000000000000000000" pitchFamily="2" charset="2"/>
              </a:rPr>
              <a:t>Luzi Schneider: Wichtig, dass </a:t>
            </a:r>
            <a:r>
              <a:rPr lang="de-CH" sz="1200" dirty="0" err="1">
                <a:sym typeface="Wingdings" panose="05000000000000000000" pitchFamily="2" charset="2"/>
              </a:rPr>
              <a:t>Perlka</a:t>
            </a:r>
            <a:r>
              <a:rPr lang="de-CH" sz="1200" dirty="0">
                <a:sym typeface="Wingdings" panose="05000000000000000000" pitchFamily="2" charset="2"/>
              </a:rPr>
              <a:t> 10-14 Tage vor der Saat ausgebracht wird, sonst Risiko, dass Rübenwürzelchen verbraten werden. Sie raten aber nicht davon ab ,könne schon etwas bringen. Wenn Rübensaat im März, </a:t>
            </a:r>
            <a:r>
              <a:rPr lang="de-CH" sz="1200" dirty="0" err="1">
                <a:sym typeface="Wingdings" panose="05000000000000000000" pitchFamily="2" charset="2"/>
              </a:rPr>
              <a:t>Perlka</a:t>
            </a:r>
            <a:r>
              <a:rPr lang="de-CH" sz="1200" dirty="0">
                <a:sym typeface="Wingdings" panose="05000000000000000000" pitchFamily="2" charset="2"/>
              </a:rPr>
              <a:t> im März aktiv, wenn dann genügend warm &amp; feucht wird </a:t>
            </a:r>
            <a:r>
              <a:rPr lang="de-CH" sz="1200" dirty="0" err="1">
                <a:sym typeface="Wingdings" panose="05000000000000000000" pitchFamily="2" charset="2"/>
              </a:rPr>
              <a:t>Cyanamid</a:t>
            </a:r>
            <a:r>
              <a:rPr lang="de-CH" sz="1200" dirty="0">
                <a:sym typeface="Wingdings" panose="05000000000000000000" pitchFamily="2" charset="2"/>
              </a:rPr>
              <a:t> gebildet. Effekt ist schon verpufft, wenn dann die Schnaken aktiv werden später in Saison (April &amp; Mai). Effekt sicher limitiert, dauert sicher nicht lange an. Schadet sicher nicht. Passt aber nicht unbedingt in jede Düngungsstrategie  nach Luzi mit ein Grund, weshalb nicht empfohlen gegen Schnaken auf Website der SFZ. Bei org. Hofdünger passt dann besser Ammonsalpeter dazu statt Kalkstickstoff. Viele haben einen wichtigen Teil der Düngung auch schon im Herbst gemacht etc.</a:t>
            </a:r>
          </a:p>
          <a:p>
            <a:endParaRPr lang="fr-CH" dirty="0"/>
          </a:p>
        </p:txBody>
      </p:sp>
      <p:sp>
        <p:nvSpPr>
          <p:cNvPr id="4" name="Espace réservé du numéro de diapositive 3"/>
          <p:cNvSpPr>
            <a:spLocks noGrp="1"/>
          </p:cNvSpPr>
          <p:nvPr>
            <p:ph type="sldNum" sz="quarter" idx="5"/>
          </p:nvPr>
        </p:nvSpPr>
        <p:spPr/>
        <p:txBody>
          <a:bodyPr/>
          <a:lstStyle/>
          <a:p>
            <a:fld id="{C1870A02-3A71-4083-BCC0-4D14A98E74AD}" type="slidenum">
              <a:rPr lang="fr-CH" smtClean="0"/>
              <a:pPr/>
              <a:t>10</a:t>
            </a:fld>
            <a:endParaRPr lang="fr-CH" dirty="0"/>
          </a:p>
        </p:txBody>
      </p:sp>
    </p:spTree>
    <p:extLst>
      <p:ext uri="{BB962C8B-B14F-4D97-AF65-F5344CB8AC3E}">
        <p14:creationId xmlns:p14="http://schemas.microsoft.com/office/powerpoint/2010/main" val="118630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 Originaire </a:t>
            </a:r>
            <a:r>
              <a:rPr lang="fr-CH" dirty="0" err="1"/>
              <a:t>d’europe</a:t>
            </a:r>
            <a:r>
              <a:rPr lang="fr-CH" dirty="0"/>
              <a:t> </a:t>
            </a:r>
          </a:p>
          <a:p>
            <a:r>
              <a:rPr lang="fr-CH" dirty="0"/>
              <a:t>- </a:t>
            </a:r>
            <a:r>
              <a:rPr lang="fr-CH" dirty="0" err="1"/>
              <a:t>schon</a:t>
            </a:r>
            <a:r>
              <a:rPr lang="fr-CH" dirty="0"/>
              <a:t> </a:t>
            </a:r>
            <a:r>
              <a:rPr lang="fr-CH" dirty="0" err="1"/>
              <a:t>seit</a:t>
            </a:r>
            <a:r>
              <a:rPr lang="fr-CH" dirty="0"/>
              <a:t> </a:t>
            </a:r>
            <a:r>
              <a:rPr lang="fr-CH" dirty="0" err="1"/>
              <a:t>längerem</a:t>
            </a:r>
            <a:r>
              <a:rPr lang="fr-CH" dirty="0"/>
              <a:t> in Italien. In </a:t>
            </a:r>
            <a:r>
              <a:rPr lang="fr-CH" dirty="0" err="1"/>
              <a:t>Marokko</a:t>
            </a:r>
            <a:r>
              <a:rPr lang="fr-CH" dirty="0"/>
              <a:t> </a:t>
            </a:r>
            <a:r>
              <a:rPr lang="fr-CH" dirty="0" err="1"/>
              <a:t>macht</a:t>
            </a:r>
            <a:r>
              <a:rPr lang="fr-CH" dirty="0"/>
              <a:t> er 2 </a:t>
            </a:r>
            <a:r>
              <a:rPr lang="fr-CH" dirty="0" err="1"/>
              <a:t>Generationen</a:t>
            </a:r>
            <a:r>
              <a:rPr lang="fr-CH"/>
              <a:t>.</a:t>
            </a:r>
            <a:endParaRPr lang="fr-CH" dirty="0"/>
          </a:p>
          <a:p>
            <a:endParaRPr lang="fr-CH" dirty="0"/>
          </a:p>
        </p:txBody>
      </p:sp>
      <p:sp>
        <p:nvSpPr>
          <p:cNvPr id="4" name="Espace réservé du numéro de diapositive 3"/>
          <p:cNvSpPr>
            <a:spLocks noGrp="1"/>
          </p:cNvSpPr>
          <p:nvPr>
            <p:ph type="sldNum" sz="quarter" idx="5"/>
          </p:nvPr>
        </p:nvSpPr>
        <p:spPr/>
        <p:txBody>
          <a:bodyPr/>
          <a:lstStyle/>
          <a:p>
            <a:fld id="{C1870A02-3A71-4083-BCC0-4D14A98E74AD}" type="slidenum">
              <a:rPr lang="fr-CH" smtClean="0"/>
              <a:pPr/>
              <a:t>2</a:t>
            </a:fld>
            <a:endParaRPr lang="fr-CH" dirty="0"/>
          </a:p>
        </p:txBody>
      </p:sp>
    </p:spTree>
    <p:extLst>
      <p:ext uri="{BB962C8B-B14F-4D97-AF65-F5344CB8AC3E}">
        <p14:creationId xmlns:p14="http://schemas.microsoft.com/office/powerpoint/2010/main" val="98630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C1870A02-3A71-4083-BCC0-4D14A98E74AD}" type="slidenum">
              <a:rPr lang="fr-CH" smtClean="0"/>
              <a:pPr/>
              <a:t>3</a:t>
            </a:fld>
            <a:endParaRPr lang="fr-CH" dirty="0"/>
          </a:p>
        </p:txBody>
      </p:sp>
    </p:spTree>
    <p:extLst>
      <p:ext uri="{BB962C8B-B14F-4D97-AF65-F5344CB8AC3E}">
        <p14:creationId xmlns:p14="http://schemas.microsoft.com/office/powerpoint/2010/main" val="346313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Knapp </a:t>
            </a:r>
            <a:r>
              <a:rPr lang="fr-CH" dirty="0" err="1"/>
              <a:t>auf</a:t>
            </a:r>
            <a:r>
              <a:rPr lang="fr-CH" dirty="0"/>
              <a:t> ¼ der ZR-</a:t>
            </a:r>
            <a:r>
              <a:rPr lang="fr-CH" dirty="0" err="1"/>
              <a:t>Parzellen</a:t>
            </a:r>
            <a:r>
              <a:rPr lang="fr-CH" dirty="0"/>
              <a:t> </a:t>
            </a:r>
            <a:r>
              <a:rPr lang="fr-CH" dirty="0" err="1"/>
              <a:t>Lixus</a:t>
            </a:r>
            <a:r>
              <a:rPr lang="fr-CH" dirty="0"/>
              <a:t> </a:t>
            </a:r>
            <a:r>
              <a:rPr lang="fr-CH" dirty="0" err="1"/>
              <a:t>juncii</a:t>
            </a:r>
            <a:endParaRPr lang="fr-CH" dirty="0"/>
          </a:p>
          <a:p>
            <a:endParaRPr lang="fr-CH" dirty="0"/>
          </a:p>
          <a:p>
            <a:r>
              <a:rPr lang="fr-CH" dirty="0" err="1"/>
              <a:t>Aeschi</a:t>
            </a:r>
            <a:r>
              <a:rPr lang="fr-CH" dirty="0"/>
              <a:t> &amp; </a:t>
            </a:r>
            <a:r>
              <a:rPr lang="fr-CH" dirty="0" err="1"/>
              <a:t>Fulenbach</a:t>
            </a:r>
            <a:r>
              <a:rPr lang="fr-CH" dirty="0"/>
              <a:t> (</a:t>
            </a:r>
            <a:r>
              <a:rPr lang="fr-CH" dirty="0" err="1"/>
              <a:t>beides</a:t>
            </a:r>
            <a:r>
              <a:rPr lang="fr-CH" dirty="0"/>
              <a:t> in SO)</a:t>
            </a:r>
          </a:p>
          <a:p>
            <a:endParaRPr lang="fr-CH" dirty="0"/>
          </a:p>
          <a:p>
            <a:pPr marL="171450" indent="-171450">
              <a:buFont typeface="Wingdings" panose="05000000000000000000" pitchFamily="2" charset="2"/>
              <a:buChar char="à"/>
            </a:pPr>
            <a:r>
              <a:rPr lang="fr-CH" dirty="0">
                <a:sym typeface="Wingdings" panose="05000000000000000000" pitchFamily="2" charset="2"/>
              </a:rPr>
              <a:t>Aperçu pour la première fois en suisse en 2019 dans une parcelle de betterave sur la côte</a:t>
            </a:r>
          </a:p>
          <a:p>
            <a:pPr marL="0" indent="0">
              <a:buFont typeface="Wingdings" panose="05000000000000000000" pitchFamily="2" charset="2"/>
              <a:buNone/>
            </a:pPr>
            <a:endParaRPr lang="fr-CH" dirty="0">
              <a:sym typeface="Wingdings" panose="05000000000000000000" pitchFamily="2" charset="2"/>
            </a:endParaRPr>
          </a:p>
          <a:p>
            <a:pPr marL="0" indent="0">
              <a:buFont typeface="Wingdings" panose="05000000000000000000" pitchFamily="2" charset="2"/>
              <a:buNone/>
            </a:pPr>
            <a:endParaRPr lang="fr-CH" dirty="0"/>
          </a:p>
          <a:p>
            <a:endParaRPr lang="fr-CH" dirty="0"/>
          </a:p>
        </p:txBody>
      </p:sp>
      <p:sp>
        <p:nvSpPr>
          <p:cNvPr id="4" name="Espace réservé du numéro de diapositive 3"/>
          <p:cNvSpPr>
            <a:spLocks noGrp="1"/>
          </p:cNvSpPr>
          <p:nvPr>
            <p:ph type="sldNum" sz="quarter" idx="5"/>
          </p:nvPr>
        </p:nvSpPr>
        <p:spPr/>
        <p:txBody>
          <a:bodyPr/>
          <a:lstStyle/>
          <a:p>
            <a:fld id="{C1870A02-3A71-4083-BCC0-4D14A98E74AD}" type="slidenum">
              <a:rPr lang="fr-CH" smtClean="0"/>
              <a:pPr/>
              <a:t>4</a:t>
            </a:fld>
            <a:endParaRPr lang="fr-CH" dirty="0"/>
          </a:p>
        </p:txBody>
      </p:sp>
    </p:spTree>
    <p:extLst>
      <p:ext uri="{BB962C8B-B14F-4D97-AF65-F5344CB8AC3E}">
        <p14:creationId xmlns:p14="http://schemas.microsoft.com/office/powerpoint/2010/main" val="57850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En France, dérogation spéciale pour application d’</a:t>
            </a:r>
            <a:r>
              <a:rPr lang="fr-CH" dirty="0" err="1"/>
              <a:t>inscecticide</a:t>
            </a:r>
            <a:r>
              <a:rPr lang="fr-CH" dirty="0"/>
              <a:t> sur porte graines</a:t>
            </a:r>
          </a:p>
          <a:p>
            <a:endParaRPr lang="fr-CH" dirty="0"/>
          </a:p>
          <a:p>
            <a:pPr algn="l">
              <a:lnSpc>
                <a:spcPts val="1900"/>
              </a:lnSpc>
              <a:spcAft>
                <a:spcPts val="600"/>
              </a:spcAft>
              <a:buClr>
                <a:srgbClr val="074EA1"/>
              </a:buClr>
            </a:pPr>
            <a:r>
              <a:rPr lang="fr-CH" sz="1200" b="1" u="sng" dirty="0">
                <a:sym typeface="Wingdings" panose="05000000000000000000" pitchFamily="2" charset="2"/>
              </a:rPr>
              <a:t>Projets : </a:t>
            </a:r>
          </a:p>
          <a:p>
            <a:pPr marL="285750" indent="-285750" algn="l">
              <a:lnSpc>
                <a:spcPts val="1900"/>
              </a:lnSpc>
              <a:spcAft>
                <a:spcPts val="600"/>
              </a:spcAft>
              <a:buClr>
                <a:srgbClr val="074EA1"/>
              </a:buClr>
              <a:buFont typeface="Arial" panose="020B0604020202020204" pitchFamily="34" charset="0"/>
              <a:buChar char="•"/>
            </a:pPr>
            <a:r>
              <a:rPr lang="fr-CH" sz="1200" dirty="0">
                <a:sym typeface="Wingdings" panose="05000000000000000000" pitchFamily="2" charset="2"/>
              </a:rPr>
              <a:t>Projet </a:t>
            </a:r>
            <a:r>
              <a:rPr lang="fr-CH" sz="1200" dirty="0" err="1">
                <a:sym typeface="Wingdings" panose="05000000000000000000" pitchFamily="2" charset="2"/>
              </a:rPr>
              <a:t>Ubelix</a:t>
            </a:r>
            <a:r>
              <a:rPr lang="fr-CH" sz="1200" dirty="0">
                <a:sym typeface="Wingdings" panose="05000000000000000000" pitchFamily="2" charset="2"/>
              </a:rPr>
              <a:t> (plrs </a:t>
            </a:r>
            <a:r>
              <a:rPr lang="fr-CH" sz="1200" dirty="0" err="1">
                <a:sym typeface="Wingdings" panose="05000000000000000000" pitchFamily="2" charset="2"/>
              </a:rPr>
              <a:t>insituts</a:t>
            </a:r>
            <a:r>
              <a:rPr lang="fr-CH" sz="1200" dirty="0">
                <a:sym typeface="Wingdings" panose="05000000000000000000" pitchFamily="2" charset="2"/>
              </a:rPr>
              <a:t>), essais variétaux, plantes compagnes (push-pull) et détermination lieu hivernage</a:t>
            </a:r>
          </a:p>
          <a:p>
            <a:pPr marL="285750" indent="-285750" algn="l">
              <a:lnSpc>
                <a:spcPts val="1900"/>
              </a:lnSpc>
              <a:spcAft>
                <a:spcPts val="600"/>
              </a:spcAft>
              <a:buClr>
                <a:srgbClr val="074EA1"/>
              </a:buClr>
              <a:buFont typeface="Arial" panose="020B0604020202020204" pitchFamily="34" charset="0"/>
              <a:buChar char="•"/>
            </a:pPr>
            <a:r>
              <a:rPr lang="fr-CH" sz="1200" dirty="0">
                <a:sym typeface="Wingdings" panose="05000000000000000000" pitchFamily="2" charset="2"/>
              </a:rPr>
              <a:t>France, carte interactive pour savoir quand arrivent les adultes</a:t>
            </a:r>
          </a:p>
          <a:p>
            <a:pPr marL="285750" indent="-285750" algn="l">
              <a:lnSpc>
                <a:spcPts val="1900"/>
              </a:lnSpc>
              <a:spcAft>
                <a:spcPts val="600"/>
              </a:spcAft>
              <a:buClr>
                <a:srgbClr val="074EA1"/>
              </a:buClr>
              <a:buFont typeface="Arial" panose="020B0604020202020204" pitchFamily="34" charset="0"/>
              <a:buChar char="•"/>
            </a:pPr>
            <a:r>
              <a:rPr lang="fr-CH" sz="1200" dirty="0">
                <a:sym typeface="Wingdings" panose="05000000000000000000" pitchFamily="2" charset="2"/>
              </a:rPr>
              <a:t>Essais variétaux prévus en CH dès 2024 par le CBS</a:t>
            </a:r>
          </a:p>
          <a:p>
            <a:pPr marL="0" indent="0" algn="l">
              <a:lnSpc>
                <a:spcPts val="1900"/>
              </a:lnSpc>
              <a:spcAft>
                <a:spcPts val="600"/>
              </a:spcAft>
              <a:buClr>
                <a:srgbClr val="074EA1"/>
              </a:buClr>
              <a:buFont typeface="Arial" panose="020B0604020202020204" pitchFamily="34" charset="0"/>
              <a:buNone/>
            </a:pPr>
            <a:endParaRPr lang="fr-CH" sz="1200" dirty="0">
              <a:sym typeface="Wingdings" panose="05000000000000000000" pitchFamily="2" charset="2"/>
            </a:endParaRPr>
          </a:p>
          <a:p>
            <a:pPr marL="0" indent="0" algn="l">
              <a:lnSpc>
                <a:spcPts val="1900"/>
              </a:lnSpc>
              <a:spcAft>
                <a:spcPts val="600"/>
              </a:spcAft>
              <a:buClr>
                <a:srgbClr val="074EA1"/>
              </a:buClr>
              <a:buFont typeface="Arial" panose="020B0604020202020204" pitchFamily="34" charset="0"/>
              <a:buNone/>
            </a:pPr>
            <a:r>
              <a:rPr lang="fr-CH" sz="1200" dirty="0">
                <a:sym typeface="Wingdings" panose="05000000000000000000" pitchFamily="2" charset="2"/>
              </a:rPr>
              <a:t>ITB </a:t>
            </a:r>
            <a:r>
              <a:rPr lang="fr-CH" sz="1200" dirty="0" err="1">
                <a:sym typeface="Wingdings" panose="05000000000000000000" pitchFamily="2" charset="2"/>
              </a:rPr>
              <a:t>hat</a:t>
            </a:r>
            <a:r>
              <a:rPr lang="fr-CH" sz="1200" dirty="0">
                <a:sym typeface="Wingdings" panose="05000000000000000000" pitchFamily="2" charset="2"/>
              </a:rPr>
              <a:t> </a:t>
            </a:r>
            <a:r>
              <a:rPr lang="fr-CH" sz="1200" dirty="0" err="1">
                <a:sym typeface="Wingdings" panose="05000000000000000000" pitchFamily="2" charset="2"/>
              </a:rPr>
              <a:t>diese</a:t>
            </a:r>
            <a:r>
              <a:rPr lang="fr-CH" sz="1200" dirty="0">
                <a:sym typeface="Wingdings" panose="05000000000000000000" pitchFamily="2" charset="2"/>
              </a:rPr>
              <a:t> </a:t>
            </a:r>
            <a:r>
              <a:rPr lang="fr-CH" sz="1200" dirty="0" err="1">
                <a:sym typeface="Wingdings" panose="05000000000000000000" pitchFamily="2" charset="2"/>
              </a:rPr>
              <a:t>Parasitoide</a:t>
            </a:r>
            <a:r>
              <a:rPr lang="fr-CH" sz="1200" dirty="0">
                <a:sym typeface="Wingdings" panose="05000000000000000000" pitchFamily="2" charset="2"/>
              </a:rPr>
              <a:t> </a:t>
            </a:r>
            <a:r>
              <a:rPr lang="fr-CH" sz="1200" dirty="0" err="1">
                <a:sym typeface="Wingdings" panose="05000000000000000000" pitchFamily="2" charset="2"/>
              </a:rPr>
              <a:t>identifiziert</a:t>
            </a:r>
            <a:endParaRPr lang="fr-CH" sz="1200" dirty="0"/>
          </a:p>
          <a:p>
            <a:endParaRPr lang="fr-CH" dirty="0"/>
          </a:p>
        </p:txBody>
      </p:sp>
      <p:sp>
        <p:nvSpPr>
          <p:cNvPr id="4" name="Espace réservé du numéro de diapositive 3"/>
          <p:cNvSpPr>
            <a:spLocks noGrp="1"/>
          </p:cNvSpPr>
          <p:nvPr>
            <p:ph type="sldNum" sz="quarter" idx="5"/>
          </p:nvPr>
        </p:nvSpPr>
        <p:spPr/>
        <p:txBody>
          <a:bodyPr/>
          <a:lstStyle/>
          <a:p>
            <a:fld id="{C1870A02-3A71-4083-BCC0-4D14A98E74AD}" type="slidenum">
              <a:rPr lang="fr-CH" smtClean="0"/>
              <a:pPr/>
              <a:t>5</a:t>
            </a:fld>
            <a:endParaRPr lang="fr-CH" dirty="0"/>
          </a:p>
        </p:txBody>
      </p:sp>
    </p:spTree>
    <p:extLst>
      <p:ext uri="{BB962C8B-B14F-4D97-AF65-F5344CB8AC3E}">
        <p14:creationId xmlns:p14="http://schemas.microsoft.com/office/powerpoint/2010/main" val="92753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On ne comprend encore pas bien la dynamique de la maladie, </a:t>
            </a:r>
          </a:p>
          <a:p>
            <a:endParaRPr lang="fr-CH" dirty="0"/>
          </a:p>
          <a:p>
            <a:r>
              <a:rPr lang="fr-CH" dirty="0"/>
              <a:t>Es </a:t>
            </a:r>
            <a:r>
              <a:rPr lang="fr-CH" dirty="0" err="1"/>
              <a:t>kommt</a:t>
            </a:r>
            <a:r>
              <a:rPr lang="fr-CH" dirty="0"/>
              <a:t> </a:t>
            </a:r>
            <a:r>
              <a:rPr lang="fr-CH" dirty="0" err="1"/>
              <a:t>auf</a:t>
            </a:r>
            <a:r>
              <a:rPr lang="fr-CH" dirty="0"/>
              <a:t> den </a:t>
            </a:r>
            <a:r>
              <a:rPr lang="fr-CH" dirty="0" err="1"/>
              <a:t>Virenstamm</a:t>
            </a:r>
            <a:r>
              <a:rPr lang="fr-CH" dirty="0"/>
              <a:t> an. Virus, </a:t>
            </a:r>
            <a:r>
              <a:rPr lang="fr-CH" dirty="0" err="1"/>
              <a:t>das</a:t>
            </a:r>
            <a:r>
              <a:rPr lang="fr-CH" dirty="0"/>
              <a:t> die </a:t>
            </a:r>
            <a:r>
              <a:rPr lang="fr-CH" dirty="0" err="1"/>
              <a:t>verheerendsten</a:t>
            </a:r>
            <a:r>
              <a:rPr lang="fr-CH" dirty="0"/>
              <a:t> </a:t>
            </a:r>
            <a:r>
              <a:rPr lang="fr-CH" dirty="0" err="1"/>
              <a:t>Vergilbungen</a:t>
            </a:r>
            <a:r>
              <a:rPr lang="fr-CH" dirty="0"/>
              <a:t> </a:t>
            </a:r>
            <a:r>
              <a:rPr lang="fr-CH" dirty="0" err="1"/>
              <a:t>macht</a:t>
            </a:r>
            <a:r>
              <a:rPr lang="fr-CH" dirty="0"/>
              <a:t>, </a:t>
            </a:r>
            <a:r>
              <a:rPr lang="fr-CH" dirty="0" err="1"/>
              <a:t>überlebt</a:t>
            </a:r>
            <a:r>
              <a:rPr lang="fr-CH" dirty="0"/>
              <a:t> </a:t>
            </a:r>
            <a:r>
              <a:rPr lang="fr-CH" dirty="0" err="1"/>
              <a:t>gleichzeitig</a:t>
            </a:r>
            <a:r>
              <a:rPr lang="fr-CH" dirty="0"/>
              <a:t> </a:t>
            </a:r>
            <a:r>
              <a:rPr lang="fr-CH" dirty="0" err="1"/>
              <a:t>nicht</a:t>
            </a:r>
            <a:r>
              <a:rPr lang="fr-CH" dirty="0"/>
              <a:t> lange </a:t>
            </a:r>
            <a:r>
              <a:rPr lang="fr-CH" dirty="0">
                <a:sym typeface="Wingdings" panose="05000000000000000000" pitchFamily="2" charset="2"/>
              </a:rPr>
              <a:t> </a:t>
            </a:r>
            <a:r>
              <a:rPr lang="fr-CH" dirty="0" err="1">
                <a:sym typeface="Wingdings" panose="05000000000000000000" pitchFamily="2" charset="2"/>
              </a:rPr>
              <a:t>dieser</a:t>
            </a:r>
            <a:r>
              <a:rPr lang="fr-CH" dirty="0">
                <a:sym typeface="Wingdings" panose="05000000000000000000" pitchFamily="2" charset="2"/>
              </a:rPr>
              <a:t> Stamm </a:t>
            </a:r>
            <a:r>
              <a:rPr lang="fr-CH" dirty="0" err="1">
                <a:sym typeface="Wingdings" panose="05000000000000000000" pitchFamily="2" charset="2"/>
              </a:rPr>
              <a:t>braucht</a:t>
            </a:r>
            <a:r>
              <a:rPr lang="fr-CH" dirty="0">
                <a:sym typeface="Wingdings" panose="05000000000000000000" pitchFamily="2" charset="2"/>
              </a:rPr>
              <a:t> </a:t>
            </a:r>
            <a:r>
              <a:rPr lang="fr-CH" dirty="0" err="1">
                <a:sym typeface="Wingdings" panose="05000000000000000000" pitchFamily="2" charset="2"/>
              </a:rPr>
              <a:t>viele</a:t>
            </a:r>
            <a:r>
              <a:rPr lang="fr-CH" dirty="0">
                <a:sym typeface="Wingdings" panose="05000000000000000000" pitchFamily="2" charset="2"/>
              </a:rPr>
              <a:t> </a:t>
            </a:r>
            <a:r>
              <a:rPr lang="fr-CH" dirty="0" err="1">
                <a:sym typeface="Wingdings" panose="05000000000000000000" pitchFamily="2" charset="2"/>
              </a:rPr>
              <a:t>Blattläuse</a:t>
            </a:r>
            <a:r>
              <a:rPr lang="fr-CH" dirty="0">
                <a:sym typeface="Wingdings" panose="05000000000000000000" pitchFamily="2" charset="2"/>
              </a:rPr>
              <a:t>, um grosse </a:t>
            </a:r>
            <a:r>
              <a:rPr lang="fr-CH" dirty="0" err="1">
                <a:sym typeface="Wingdings" panose="05000000000000000000" pitchFamily="2" charset="2"/>
              </a:rPr>
              <a:t>Probleme</a:t>
            </a:r>
            <a:r>
              <a:rPr lang="fr-CH" dirty="0">
                <a:sym typeface="Wingdings" panose="05000000000000000000" pitchFamily="2" charset="2"/>
              </a:rPr>
              <a:t> </a:t>
            </a:r>
            <a:r>
              <a:rPr lang="fr-CH" dirty="0" err="1">
                <a:sym typeface="Wingdings" panose="05000000000000000000" pitchFamily="2" charset="2"/>
              </a:rPr>
              <a:t>zu</a:t>
            </a:r>
            <a:r>
              <a:rPr lang="fr-CH" dirty="0">
                <a:sym typeface="Wingdings" panose="05000000000000000000" pitchFamily="2" charset="2"/>
              </a:rPr>
              <a:t> </a:t>
            </a:r>
            <a:r>
              <a:rPr lang="fr-CH" dirty="0" err="1">
                <a:sym typeface="Wingdings" panose="05000000000000000000" pitchFamily="2" charset="2"/>
              </a:rPr>
              <a:t>machen</a:t>
            </a:r>
            <a:r>
              <a:rPr lang="fr-CH" dirty="0">
                <a:sym typeface="Wingdings" panose="05000000000000000000" pitchFamily="2" charset="2"/>
              </a:rPr>
              <a:t>. </a:t>
            </a:r>
            <a:endParaRPr lang="fr-CH" dirty="0"/>
          </a:p>
          <a:p>
            <a:endParaRPr lang="fr-CH" dirty="0"/>
          </a:p>
          <a:p>
            <a:endParaRPr lang="fr-CH" dirty="0"/>
          </a:p>
        </p:txBody>
      </p:sp>
      <p:sp>
        <p:nvSpPr>
          <p:cNvPr id="4" name="Espace réservé du numéro de diapositive 3"/>
          <p:cNvSpPr>
            <a:spLocks noGrp="1"/>
          </p:cNvSpPr>
          <p:nvPr>
            <p:ph type="sldNum" sz="quarter" idx="5"/>
          </p:nvPr>
        </p:nvSpPr>
        <p:spPr/>
        <p:txBody>
          <a:bodyPr/>
          <a:lstStyle/>
          <a:p>
            <a:fld id="{C1870A02-3A71-4083-BCC0-4D14A98E74AD}" type="slidenum">
              <a:rPr lang="fr-CH" smtClean="0"/>
              <a:pPr/>
              <a:t>6</a:t>
            </a:fld>
            <a:endParaRPr lang="fr-CH" dirty="0"/>
          </a:p>
        </p:txBody>
      </p:sp>
    </p:spTree>
    <p:extLst>
      <p:ext uri="{BB962C8B-B14F-4D97-AF65-F5344CB8AC3E}">
        <p14:creationId xmlns:p14="http://schemas.microsoft.com/office/powerpoint/2010/main" val="177941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Gazelle </a:t>
            </a:r>
            <a:r>
              <a:rPr lang="fr-CH" dirty="0" err="1"/>
              <a:t>könnte</a:t>
            </a:r>
            <a:r>
              <a:rPr lang="fr-CH" dirty="0"/>
              <a:t> </a:t>
            </a:r>
            <a:r>
              <a:rPr lang="fr-CH" dirty="0" err="1"/>
              <a:t>eventuell</a:t>
            </a:r>
            <a:r>
              <a:rPr lang="fr-CH" dirty="0"/>
              <a:t> </a:t>
            </a:r>
            <a:r>
              <a:rPr lang="fr-CH" dirty="0" err="1"/>
              <a:t>einen</a:t>
            </a:r>
            <a:r>
              <a:rPr lang="fr-CH" dirty="0"/>
              <a:t> </a:t>
            </a:r>
            <a:r>
              <a:rPr lang="fr-CH" dirty="0" err="1"/>
              <a:t>Effekt</a:t>
            </a:r>
            <a:r>
              <a:rPr lang="fr-CH" dirty="0"/>
              <a:t> </a:t>
            </a:r>
            <a:r>
              <a:rPr lang="fr-CH" dirty="0" err="1"/>
              <a:t>auf</a:t>
            </a:r>
            <a:r>
              <a:rPr lang="fr-CH" dirty="0"/>
              <a:t> den </a:t>
            </a:r>
            <a:r>
              <a:rPr lang="fr-CH" dirty="0" err="1"/>
              <a:t>Rüsselkäfer</a:t>
            </a:r>
            <a:r>
              <a:rPr lang="fr-CH" dirty="0"/>
              <a:t> </a:t>
            </a:r>
            <a:r>
              <a:rPr lang="fr-CH" dirty="0" err="1"/>
              <a:t>haben</a:t>
            </a:r>
            <a:r>
              <a:rPr lang="fr-CH" dirty="0"/>
              <a:t> </a:t>
            </a:r>
            <a:r>
              <a:rPr lang="fr-CH" dirty="0">
                <a:sym typeface="Wingdings" panose="05000000000000000000" pitchFamily="2" charset="2"/>
              </a:rPr>
              <a:t> </a:t>
            </a:r>
            <a:r>
              <a:rPr lang="fr-CH" dirty="0" err="1">
                <a:sym typeface="Wingdings" panose="05000000000000000000" pitchFamily="2" charset="2"/>
              </a:rPr>
              <a:t>deshalb</a:t>
            </a:r>
            <a:r>
              <a:rPr lang="fr-CH" dirty="0">
                <a:sym typeface="Wingdings" panose="05000000000000000000" pitchFamily="2" charset="2"/>
              </a:rPr>
              <a:t> </a:t>
            </a:r>
            <a:r>
              <a:rPr lang="fr-CH" dirty="0" err="1">
                <a:sym typeface="Wingdings" panose="05000000000000000000" pitchFamily="2" charset="2"/>
              </a:rPr>
              <a:t>Vorteile</a:t>
            </a:r>
            <a:r>
              <a:rPr lang="fr-CH" dirty="0">
                <a:sym typeface="Wingdings" panose="05000000000000000000" pitchFamily="2" charset="2"/>
              </a:rPr>
              <a:t>, Gazelle </a:t>
            </a:r>
            <a:r>
              <a:rPr lang="fr-CH" dirty="0" err="1">
                <a:sym typeface="Wingdings" panose="05000000000000000000" pitchFamily="2" charset="2"/>
              </a:rPr>
              <a:t>am</a:t>
            </a:r>
            <a:r>
              <a:rPr lang="fr-CH" dirty="0">
                <a:sym typeface="Wingdings" panose="05000000000000000000" pitchFamily="2" charset="2"/>
              </a:rPr>
              <a:t> Ende </a:t>
            </a:r>
            <a:r>
              <a:rPr lang="fr-CH" dirty="0" err="1">
                <a:sym typeface="Wingdings" panose="05000000000000000000" pitchFamily="2" charset="2"/>
              </a:rPr>
              <a:t>anzuwenden</a:t>
            </a:r>
            <a:r>
              <a:rPr lang="fr-CH" dirty="0">
                <a:sym typeface="Wingdings" panose="05000000000000000000" pitchFamily="2" charset="2"/>
              </a:rPr>
              <a:t>. Stand </a:t>
            </a:r>
            <a:r>
              <a:rPr lang="fr-CH" dirty="0" err="1">
                <a:sym typeface="Wingdings" panose="05000000000000000000" pitchFamily="2" charset="2"/>
              </a:rPr>
              <a:t>jetzt</a:t>
            </a:r>
            <a:r>
              <a:rPr lang="fr-CH" dirty="0">
                <a:sym typeface="Wingdings" panose="05000000000000000000" pitchFamily="2" charset="2"/>
              </a:rPr>
              <a:t>. </a:t>
            </a:r>
            <a:r>
              <a:rPr lang="fr-CH" dirty="0" err="1">
                <a:sym typeface="Wingdings" panose="05000000000000000000" pitchFamily="2" charset="2"/>
              </a:rPr>
              <a:t>Landwirte</a:t>
            </a:r>
            <a:r>
              <a:rPr lang="fr-CH" dirty="0">
                <a:sym typeface="Wingdings" panose="05000000000000000000" pitchFamily="2" charset="2"/>
              </a:rPr>
              <a:t> </a:t>
            </a:r>
            <a:r>
              <a:rPr lang="fr-CH" dirty="0" err="1">
                <a:sym typeface="Wingdings" panose="05000000000000000000" pitchFamily="2" charset="2"/>
              </a:rPr>
              <a:t>frei</a:t>
            </a:r>
            <a:r>
              <a:rPr lang="fr-CH" dirty="0">
                <a:sym typeface="Wingdings" panose="05000000000000000000" pitchFamily="2" charset="2"/>
              </a:rPr>
              <a:t>, </a:t>
            </a:r>
            <a:r>
              <a:rPr lang="fr-CH" dirty="0" err="1">
                <a:sym typeface="Wingdings" panose="05000000000000000000" pitchFamily="2" charset="2"/>
              </a:rPr>
              <a:t>wir</a:t>
            </a:r>
            <a:r>
              <a:rPr lang="fr-CH" dirty="0">
                <a:sym typeface="Wingdings" panose="05000000000000000000" pitchFamily="2" charset="2"/>
              </a:rPr>
              <a:t> </a:t>
            </a:r>
            <a:r>
              <a:rPr lang="fr-CH" dirty="0" err="1">
                <a:sym typeface="Wingdings" panose="05000000000000000000" pitchFamily="2" charset="2"/>
              </a:rPr>
              <a:t>empfehlen</a:t>
            </a:r>
            <a:r>
              <a:rPr lang="fr-CH" dirty="0">
                <a:sym typeface="Wingdings" panose="05000000000000000000" pitchFamily="2" charset="2"/>
              </a:rPr>
              <a:t> Gazelle </a:t>
            </a:r>
            <a:r>
              <a:rPr lang="fr-CH" dirty="0" err="1">
                <a:sym typeface="Wingdings" panose="05000000000000000000" pitchFamily="2" charset="2"/>
              </a:rPr>
              <a:t>am</a:t>
            </a:r>
            <a:r>
              <a:rPr lang="fr-CH" dirty="0">
                <a:sym typeface="Wingdings" panose="05000000000000000000" pitchFamily="2" charset="2"/>
              </a:rPr>
              <a:t> Ende </a:t>
            </a:r>
            <a:r>
              <a:rPr lang="fr-CH" dirty="0" err="1">
                <a:sym typeface="Wingdings" panose="05000000000000000000" pitchFamily="2" charset="2"/>
              </a:rPr>
              <a:t>anzuwenden</a:t>
            </a:r>
            <a:r>
              <a:rPr lang="fr-CH" dirty="0">
                <a:sym typeface="Wingdings" panose="05000000000000000000" pitchFamily="2" charset="2"/>
              </a:rPr>
              <a:t>.</a:t>
            </a:r>
            <a:endParaRPr lang="fr-CH" dirty="0"/>
          </a:p>
          <a:p>
            <a:endParaRPr lang="fr-CH" dirty="0"/>
          </a:p>
          <a:p>
            <a:endParaRPr lang="fr-CH" dirty="0"/>
          </a:p>
          <a:p>
            <a:r>
              <a:rPr lang="fr-CH" dirty="0"/>
              <a:t>Systémique !</a:t>
            </a:r>
          </a:p>
          <a:p>
            <a:endParaRPr lang="fr-CH" dirty="0"/>
          </a:p>
          <a:p>
            <a:r>
              <a:rPr lang="fr-CH" dirty="0"/>
              <a:t>- acétamipride, action rapide, tue les </a:t>
            </a:r>
            <a:r>
              <a:rPr lang="fr-CH" dirty="0" err="1"/>
              <a:t>envahissseur</a:t>
            </a:r>
            <a:endParaRPr lang="fr-CH" dirty="0"/>
          </a:p>
          <a:p>
            <a:pPr marL="171450" indent="-171450">
              <a:buFontTx/>
              <a:buChar char="-"/>
            </a:pPr>
            <a:r>
              <a:rPr lang="fr-CH" dirty="0"/>
              <a:t>Freiner la colonisation </a:t>
            </a:r>
          </a:p>
          <a:p>
            <a:pPr marL="171450" indent="-171450">
              <a:buFontTx/>
              <a:buChar char="-"/>
            </a:pPr>
            <a:endParaRPr lang="fr-CH" dirty="0"/>
          </a:p>
          <a:p>
            <a:pPr marL="171450" indent="-171450">
              <a:buFontTx/>
              <a:buChar char="-"/>
            </a:pPr>
            <a:endParaRPr lang="fr-CH" dirty="0"/>
          </a:p>
        </p:txBody>
      </p:sp>
      <p:sp>
        <p:nvSpPr>
          <p:cNvPr id="4" name="Espace réservé du numéro de diapositive 3"/>
          <p:cNvSpPr>
            <a:spLocks noGrp="1"/>
          </p:cNvSpPr>
          <p:nvPr>
            <p:ph type="sldNum" sz="quarter" idx="5"/>
          </p:nvPr>
        </p:nvSpPr>
        <p:spPr/>
        <p:txBody>
          <a:bodyPr/>
          <a:lstStyle/>
          <a:p>
            <a:fld id="{C1870A02-3A71-4083-BCC0-4D14A98E74AD}" type="slidenum">
              <a:rPr lang="fr-CH" smtClean="0"/>
              <a:pPr/>
              <a:t>7</a:t>
            </a:fld>
            <a:endParaRPr lang="fr-CH" dirty="0"/>
          </a:p>
        </p:txBody>
      </p:sp>
    </p:spTree>
    <p:extLst>
      <p:ext uri="{BB962C8B-B14F-4D97-AF65-F5344CB8AC3E}">
        <p14:creationId xmlns:p14="http://schemas.microsoft.com/office/powerpoint/2010/main" val="213421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CH" dirty="0"/>
              <a:t>Michelangelo von Strube</a:t>
            </a:r>
            <a:r>
              <a:rPr lang="fr-CH" dirty="0"/>
              <a:t>, </a:t>
            </a:r>
            <a:r>
              <a:rPr lang="fr-CH" dirty="0" err="1"/>
              <a:t>guter</a:t>
            </a:r>
            <a:r>
              <a:rPr lang="fr-CH" dirty="0"/>
              <a:t> </a:t>
            </a:r>
            <a:r>
              <a:rPr lang="fr-CH" dirty="0" err="1"/>
              <a:t>Rübenertrag</a:t>
            </a:r>
            <a:r>
              <a:rPr lang="fr-CH" dirty="0"/>
              <a:t>, </a:t>
            </a:r>
            <a:r>
              <a:rPr lang="fr-CH" dirty="0" err="1"/>
              <a:t>deutlich</a:t>
            </a:r>
            <a:r>
              <a:rPr lang="fr-CH" dirty="0"/>
              <a:t> </a:t>
            </a:r>
            <a:r>
              <a:rPr lang="fr-CH" dirty="0" err="1"/>
              <a:t>höher</a:t>
            </a:r>
            <a:r>
              <a:rPr lang="fr-CH" dirty="0"/>
              <a:t> </a:t>
            </a:r>
            <a:r>
              <a:rPr lang="fr-CH" dirty="0" err="1"/>
              <a:t>als</a:t>
            </a:r>
            <a:r>
              <a:rPr lang="fr-CH" dirty="0"/>
              <a:t> </a:t>
            </a:r>
            <a:r>
              <a:rPr lang="fr-CH" dirty="0" err="1"/>
              <a:t>andere</a:t>
            </a:r>
            <a:r>
              <a:rPr lang="fr-CH" dirty="0"/>
              <a:t> SBR-</a:t>
            </a:r>
            <a:r>
              <a:rPr lang="fr-CH" dirty="0" err="1"/>
              <a:t>tolerante</a:t>
            </a:r>
            <a:r>
              <a:rPr lang="fr-CH" dirty="0"/>
              <a:t> </a:t>
            </a:r>
            <a:r>
              <a:rPr lang="fr-CH" dirty="0" err="1"/>
              <a:t>Sorten</a:t>
            </a:r>
            <a:r>
              <a:rPr lang="fr-CH" dirty="0"/>
              <a:t> (111.8 </a:t>
            </a:r>
            <a:r>
              <a:rPr lang="fr-CH" dirty="0" err="1"/>
              <a:t>dt</a:t>
            </a:r>
            <a:r>
              <a:rPr lang="fr-CH" dirty="0"/>
              <a:t>). </a:t>
            </a:r>
            <a:r>
              <a:rPr lang="fr-CH" dirty="0" err="1"/>
              <a:t>Zuckergehalt</a:t>
            </a:r>
            <a:r>
              <a:rPr lang="fr-CH" dirty="0"/>
              <a:t>: </a:t>
            </a:r>
            <a:r>
              <a:rPr lang="fr-CH" dirty="0" err="1"/>
              <a:t>im</a:t>
            </a:r>
            <a:r>
              <a:rPr lang="fr-CH" dirty="0"/>
              <a:t> </a:t>
            </a:r>
            <a:r>
              <a:rPr lang="fr-CH" dirty="0" err="1"/>
              <a:t>Mittelfeld</a:t>
            </a:r>
            <a:r>
              <a:rPr lang="fr-CH" dirty="0"/>
              <a:t>. </a:t>
            </a:r>
            <a:r>
              <a:rPr lang="fr-CH" dirty="0" err="1"/>
              <a:t>Gelderlös</a:t>
            </a:r>
            <a:r>
              <a:rPr lang="fr-CH" dirty="0"/>
              <a:t> </a:t>
            </a:r>
            <a:r>
              <a:rPr lang="fr-CH" dirty="0" err="1"/>
              <a:t>sollte</a:t>
            </a:r>
            <a:r>
              <a:rPr lang="fr-CH" dirty="0"/>
              <a:t> </a:t>
            </a:r>
            <a:r>
              <a:rPr lang="fr-CH" dirty="0" err="1"/>
              <a:t>höher</a:t>
            </a:r>
            <a:r>
              <a:rPr lang="fr-CH" dirty="0"/>
              <a:t> sein. </a:t>
            </a:r>
          </a:p>
          <a:p>
            <a:r>
              <a:rPr lang="fr-CH" dirty="0"/>
              <a:t>Virologie Olivier </a:t>
            </a:r>
            <a:r>
              <a:rPr lang="fr-CH" dirty="0" err="1"/>
              <a:t>Schumpf</a:t>
            </a:r>
            <a:r>
              <a:rPr lang="fr-CH" dirty="0"/>
              <a:t>. Es </a:t>
            </a:r>
            <a:r>
              <a:rPr lang="fr-CH" dirty="0" err="1"/>
              <a:t>kommt</a:t>
            </a:r>
            <a:r>
              <a:rPr lang="fr-CH" dirty="0"/>
              <a:t> </a:t>
            </a:r>
            <a:r>
              <a:rPr lang="fr-CH" dirty="0" err="1"/>
              <a:t>bald</a:t>
            </a:r>
            <a:r>
              <a:rPr lang="fr-CH" dirty="0"/>
              <a:t> </a:t>
            </a:r>
            <a:r>
              <a:rPr lang="fr-CH" dirty="0" err="1"/>
              <a:t>eine</a:t>
            </a:r>
            <a:r>
              <a:rPr lang="fr-CH" dirty="0"/>
              <a:t> </a:t>
            </a:r>
            <a:r>
              <a:rPr lang="fr-CH" dirty="0" err="1"/>
              <a:t>Publikation</a:t>
            </a:r>
            <a:r>
              <a:rPr lang="fr-CH" dirty="0"/>
              <a:t> des </a:t>
            </a:r>
            <a:r>
              <a:rPr lang="fr-CH" dirty="0" err="1"/>
              <a:t>Agroscopes</a:t>
            </a:r>
            <a:r>
              <a:rPr lang="fr-CH" dirty="0"/>
              <a:t> </a:t>
            </a:r>
            <a:r>
              <a:rPr lang="fr-CH" dirty="0" err="1"/>
              <a:t>raus</a:t>
            </a:r>
            <a:r>
              <a:rPr lang="fr-CH" dirty="0"/>
              <a:t> </a:t>
            </a:r>
            <a:r>
              <a:rPr lang="fr-CH" dirty="0" err="1"/>
              <a:t>zur</a:t>
            </a:r>
            <a:r>
              <a:rPr lang="fr-CH" dirty="0"/>
              <a:t> </a:t>
            </a:r>
            <a:r>
              <a:rPr lang="fr-CH" dirty="0" err="1"/>
              <a:t>Verbreitung</a:t>
            </a:r>
            <a:r>
              <a:rPr lang="fr-CH" dirty="0"/>
              <a:t> der </a:t>
            </a:r>
            <a:r>
              <a:rPr lang="fr-CH" dirty="0" err="1"/>
              <a:t>Zikade</a:t>
            </a:r>
            <a:r>
              <a:rPr lang="fr-CH" dirty="0"/>
              <a:t> </a:t>
            </a:r>
            <a:r>
              <a:rPr lang="fr-CH" dirty="0" err="1"/>
              <a:t>und</a:t>
            </a:r>
            <a:r>
              <a:rPr lang="fr-CH" dirty="0"/>
              <a:t> von SBR</a:t>
            </a:r>
          </a:p>
        </p:txBody>
      </p:sp>
      <p:sp>
        <p:nvSpPr>
          <p:cNvPr id="4" name="Espace réservé du numéro de diapositive 3"/>
          <p:cNvSpPr>
            <a:spLocks noGrp="1"/>
          </p:cNvSpPr>
          <p:nvPr>
            <p:ph type="sldNum" sz="quarter" idx="5"/>
          </p:nvPr>
        </p:nvSpPr>
        <p:spPr/>
        <p:txBody>
          <a:bodyPr/>
          <a:lstStyle/>
          <a:p>
            <a:fld id="{C1870A02-3A71-4083-BCC0-4D14A98E74AD}" type="slidenum">
              <a:rPr lang="fr-CH" smtClean="0"/>
              <a:pPr/>
              <a:t>8</a:t>
            </a:fld>
            <a:endParaRPr lang="fr-CH" dirty="0"/>
          </a:p>
        </p:txBody>
      </p:sp>
    </p:spTree>
    <p:extLst>
      <p:ext uri="{BB962C8B-B14F-4D97-AF65-F5344CB8AC3E}">
        <p14:creationId xmlns:p14="http://schemas.microsoft.com/office/powerpoint/2010/main" val="289286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CH" dirty="0"/>
              <a:t>Nachts kommen sie an Oberfläche, fressen auch dort. Adulte = harmlose Blütenbesucher.</a:t>
            </a:r>
          </a:p>
          <a:p>
            <a:endParaRPr lang="de-CH" dirty="0"/>
          </a:p>
          <a:p>
            <a:endParaRPr lang="fr-CH" dirty="0"/>
          </a:p>
        </p:txBody>
      </p:sp>
      <p:sp>
        <p:nvSpPr>
          <p:cNvPr id="4" name="Espace réservé du numéro de diapositive 3"/>
          <p:cNvSpPr>
            <a:spLocks noGrp="1"/>
          </p:cNvSpPr>
          <p:nvPr>
            <p:ph type="sldNum" sz="quarter" idx="5"/>
          </p:nvPr>
        </p:nvSpPr>
        <p:spPr/>
        <p:txBody>
          <a:bodyPr/>
          <a:lstStyle/>
          <a:p>
            <a:fld id="{C1870A02-3A71-4083-BCC0-4D14A98E74AD}" type="slidenum">
              <a:rPr lang="fr-CH" smtClean="0"/>
              <a:pPr/>
              <a:t>9</a:t>
            </a:fld>
            <a:endParaRPr lang="fr-CH" dirty="0"/>
          </a:p>
        </p:txBody>
      </p:sp>
    </p:spTree>
    <p:extLst>
      <p:ext uri="{BB962C8B-B14F-4D97-AF65-F5344CB8AC3E}">
        <p14:creationId xmlns:p14="http://schemas.microsoft.com/office/powerpoint/2010/main" val="1942018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0" name="Rectangle 1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12" descr="logo_etat_FR_vers_compacte.jpg"/>
          <p:cNvPicPr>
            <a:picLocks noChangeAspect="1"/>
          </p:cNvPicPr>
          <p:nvPr userDrawn="1">
            <p:custDataLst>
              <p:tags r:id="rId1"/>
            </p:custDataLst>
          </p:nvPr>
        </p:nvPicPr>
        <p:blipFill>
          <a:blip r:embed="rId7"/>
          <a:stretch>
            <a:fillRect/>
          </a:stretch>
        </p:blipFill>
        <p:spPr>
          <a:xfrm>
            <a:off x="468000" y="417600"/>
            <a:ext cx="1584000" cy="607789"/>
          </a:xfrm>
          <a:prstGeom prst="rect">
            <a:avLst/>
          </a:prstGeom>
        </p:spPr>
      </p:pic>
      <p:sp>
        <p:nvSpPr>
          <p:cNvPr id="9" name="TextBox 8"/>
          <p:cNvSpPr txBox="1"/>
          <p:nvPr userDrawn="1">
            <p:custDataLst>
              <p:tags r:id="rId2"/>
            </p:custDataLst>
          </p:nvPr>
        </p:nvSpPr>
        <p:spPr>
          <a:xfrm>
            <a:off x="2514600" y="363600"/>
            <a:ext cx="5164138" cy="538609"/>
          </a:xfrm>
          <a:prstGeom prst="rect">
            <a:avLst/>
          </a:prstGeom>
        </p:spPr>
        <p:txBody>
          <a:bodyPr vert="horz" wrap="square" lIns="0" tIns="0" rIns="0" bIns="0" rtlCol="0">
            <a:spAutoFit/>
          </a:bodyPr>
          <a:lstStyle/>
          <a:p>
            <a:pPr algn="l">
              <a:lnSpc>
                <a:spcPts val="1350"/>
              </a:lnSpc>
              <a:spcAft>
                <a:spcPts val="0"/>
              </a:spcAft>
              <a:buClr>
                <a:srgbClr val="074EA1"/>
              </a:buClr>
            </a:pPr>
            <a:r>
              <a:rPr lang="fr-CH" sz="1000" b="1" dirty="0"/>
              <a:t>Grangeneuve</a:t>
            </a:r>
          </a:p>
          <a:p>
            <a:pPr algn="l">
              <a:lnSpc>
                <a:spcPts val="1350"/>
              </a:lnSpc>
              <a:spcAft>
                <a:spcPts val="0"/>
              </a:spcAft>
              <a:buClr>
                <a:srgbClr val="074EA1"/>
              </a:buClr>
            </a:pPr>
            <a:r>
              <a:rPr lang="fr-CH" sz="1000" b="0" baseline="0" dirty="0"/>
              <a:t>Institut agricole de l’Etat de Fribourg IAG</a:t>
            </a:r>
            <a:endParaRPr lang="fr-CH" sz="1000" b="0" i="0" dirty="0"/>
          </a:p>
          <a:p>
            <a:pPr algn="l">
              <a:lnSpc>
                <a:spcPts val="1350"/>
              </a:lnSpc>
              <a:spcAft>
                <a:spcPts val="0"/>
              </a:spcAft>
              <a:buClr>
                <a:srgbClr val="074EA1"/>
              </a:buClr>
            </a:pPr>
            <a:r>
              <a:rPr lang="fr-CH" sz="1000" b="0" i="0" dirty="0"/>
              <a:t>Landwirtschaftliches</a:t>
            </a:r>
            <a:r>
              <a:rPr lang="fr-CH" sz="1000" b="0" i="0" baseline="0" dirty="0"/>
              <a:t> Institut des Kantons Freiburg LIG</a:t>
            </a:r>
            <a:endParaRPr lang="fr-CH" sz="1000" b="0" i="0" dirty="0"/>
          </a:p>
        </p:txBody>
      </p:sp>
      <p:sp>
        <p:nvSpPr>
          <p:cNvPr id="10" name="TextBox 9"/>
          <p:cNvSpPr txBox="1"/>
          <p:nvPr userDrawn="1">
            <p:custDataLst>
              <p:tags r:id="rId3"/>
            </p:custDataLst>
          </p:nvPr>
        </p:nvSpPr>
        <p:spPr>
          <a:xfrm>
            <a:off x="468000" y="6147687"/>
            <a:ext cx="5354638" cy="498000"/>
          </a:xfrm>
          <a:prstGeom prst="rect">
            <a:avLst/>
          </a:prstGeom>
        </p:spPr>
        <p:txBody>
          <a:bodyPr vert="horz" wrap="square" lIns="0" tIns="0" rIns="0" bIns="0" rtlCol="0">
            <a:spAutoFit/>
          </a:bodyPr>
          <a:lstStyle/>
          <a:p>
            <a:pPr algn="l">
              <a:lnSpc>
                <a:spcPts val="1300"/>
              </a:lnSpc>
              <a:spcAft>
                <a:spcPts val="0"/>
              </a:spcAft>
              <a:buClr>
                <a:srgbClr val="074EA1"/>
              </a:buClr>
            </a:pPr>
            <a:r>
              <a:rPr lang="fr-CH" sz="1000" b="0" i="0" dirty="0"/>
              <a:t>—</a:t>
            </a:r>
          </a:p>
          <a:p>
            <a:pPr algn="l">
              <a:lnSpc>
                <a:spcPts val="1300"/>
              </a:lnSpc>
              <a:spcAft>
                <a:spcPts val="0"/>
              </a:spcAft>
              <a:buClr>
                <a:srgbClr val="074EA1"/>
              </a:buClr>
            </a:pPr>
            <a:r>
              <a:rPr lang="fr-CH" sz="1000" b="0" i="0" dirty="0"/>
              <a:t>Direction des institutions, de l’agriculture et des forêts </a:t>
            </a:r>
            <a:r>
              <a:rPr lang="fr-CH" sz="1000" b="1" dirty="0"/>
              <a:t>DIAF</a:t>
            </a:r>
          </a:p>
          <a:p>
            <a:pPr algn="l">
              <a:lnSpc>
                <a:spcPts val="1300"/>
              </a:lnSpc>
              <a:spcAft>
                <a:spcPts val="0"/>
              </a:spcAft>
              <a:buClr>
                <a:srgbClr val="074EA1"/>
              </a:buClr>
            </a:pPr>
            <a:r>
              <a:rPr lang="fr-CH" sz="1000" b="0" i="0" dirty="0"/>
              <a:t>Direktion der Institutionen und der Land- und Forstwirtschaft</a:t>
            </a:r>
            <a:r>
              <a:rPr lang="fr-CH" sz="1000" b="0" i="0" baseline="0" dirty="0"/>
              <a:t> </a:t>
            </a:r>
            <a:r>
              <a:rPr lang="fr-CH" sz="1000" b="1" i="0" dirty="0"/>
              <a:t>ILFD</a:t>
            </a:r>
            <a:endParaRPr lang="fr-CH" sz="1000" b="0" i="0" dirty="0"/>
          </a:p>
        </p:txBody>
      </p:sp>
      <p:cxnSp>
        <p:nvCxnSpPr>
          <p:cNvPr id="8" name="Straight Connector 7"/>
          <p:cNvCxnSpPr/>
          <p:nvPr userDrawn="1">
            <p:custDataLst>
              <p:tags r:id="rId4"/>
            </p:custDataLst>
          </p:nvPr>
        </p:nvCxnSpPr>
        <p:spPr>
          <a:xfrm>
            <a:off x="450000" y="1263600"/>
            <a:ext cx="8244000" cy="1588"/>
          </a:xfrm>
          <a:prstGeom prst="line">
            <a:avLst/>
          </a:prstGeom>
          <a:ln w="12700">
            <a:solidFill>
              <a:srgbClr val="97233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 imgW="0" imgH="0" progId="">
                  <p:embed/>
                </p:oleObj>
              </mc:Choice>
              <mc:Fallback>
                <p:oleObj name="think-cell Slide" r:id="rId2"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zwei Bilder">
    <p:spTree>
      <p:nvGrpSpPr>
        <p:cNvPr id="1" name=""/>
        <p:cNvGrpSpPr/>
        <p:nvPr/>
      </p:nvGrpSpPr>
      <p:grpSpPr>
        <a:xfrm>
          <a:off x="0" y="0"/>
          <a:ext cx="0" cy="0"/>
          <a:chOff x="0" y="0"/>
          <a:chExt cx="0" cy="0"/>
        </a:xfrm>
      </p:grpSpPr>
      <p:sp>
        <p:nvSpPr>
          <p:cNvPr id="5" name="Bildplatzhalter 3"/>
          <p:cNvSpPr>
            <a:spLocks noGrp="1"/>
          </p:cNvSpPr>
          <p:nvPr>
            <p:ph type="pic" sz="quarter" idx="11" hasCustomPrompt="1"/>
          </p:nvPr>
        </p:nvSpPr>
        <p:spPr>
          <a:xfrm>
            <a:off x="467544" y="1371600"/>
            <a:ext cx="8231956" cy="4644000"/>
          </a:xfrm>
          <a:prstGeom prst="rect">
            <a:avLst/>
          </a:prstGeom>
        </p:spPr>
        <p:txBody>
          <a:bodyPr/>
          <a:lstStyle>
            <a:lvl1pPr>
              <a:defRPr/>
            </a:lvl1pPr>
          </a:lstStyle>
          <a:p>
            <a:r>
              <a:rPr lang="fr-FR" dirty="0"/>
              <a:t>Cliquez sur l'icône pour ajouter une image</a:t>
            </a:r>
            <a:endParaRPr lang="en-US" dirty="0"/>
          </a:p>
        </p:txBody>
      </p:sp>
    </p:spTree>
    <p:extLst>
      <p:ext uri="{BB962C8B-B14F-4D97-AF65-F5344CB8AC3E}">
        <p14:creationId xmlns:p14="http://schemas.microsoft.com/office/powerpoint/2010/main" val="232630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zwei Bilder">
    <p:spTree>
      <p:nvGrpSpPr>
        <p:cNvPr id="1" name=""/>
        <p:cNvGrpSpPr/>
        <p:nvPr/>
      </p:nvGrpSpPr>
      <p:grpSpPr>
        <a:xfrm>
          <a:off x="0" y="0"/>
          <a:ext cx="0" cy="0"/>
          <a:chOff x="0" y="0"/>
          <a:chExt cx="0" cy="0"/>
        </a:xfrm>
      </p:grpSpPr>
      <p:sp>
        <p:nvSpPr>
          <p:cNvPr id="4" name="Bildplatzhalter 3"/>
          <p:cNvSpPr>
            <a:spLocks noGrp="1"/>
          </p:cNvSpPr>
          <p:nvPr>
            <p:ph type="pic" sz="quarter" idx="10" hasCustomPrompt="1"/>
          </p:nvPr>
        </p:nvSpPr>
        <p:spPr>
          <a:xfrm>
            <a:off x="457200" y="1371600"/>
            <a:ext cx="4032000" cy="4644000"/>
          </a:xfrm>
          <a:prstGeom prst="rect">
            <a:avLst/>
          </a:prstGeom>
        </p:spPr>
        <p:txBody>
          <a:bodyPr/>
          <a:lstStyle>
            <a:lvl1pPr>
              <a:defRPr/>
            </a:lvl1pPr>
          </a:lstStyle>
          <a:p>
            <a:r>
              <a:rPr lang="fr-FR" dirty="0"/>
              <a:t>Cliquez sur l'icône pour ajouter une image</a:t>
            </a:r>
            <a:endParaRPr lang="en-US" dirty="0"/>
          </a:p>
        </p:txBody>
      </p:sp>
      <p:sp>
        <p:nvSpPr>
          <p:cNvPr id="5" name="Bildplatzhalter 3"/>
          <p:cNvSpPr>
            <a:spLocks noGrp="1"/>
          </p:cNvSpPr>
          <p:nvPr>
            <p:ph type="pic" sz="quarter" idx="11" hasCustomPrompt="1"/>
          </p:nvPr>
        </p:nvSpPr>
        <p:spPr>
          <a:xfrm>
            <a:off x="4667500" y="1371600"/>
            <a:ext cx="4032000" cy="4644000"/>
          </a:xfrm>
          <a:prstGeom prst="rect">
            <a:avLst/>
          </a:prstGeom>
        </p:spPr>
        <p:txBody>
          <a:bodyPr/>
          <a:lstStyle>
            <a:lvl1pPr>
              <a:defRPr/>
            </a:lvl1pPr>
          </a:lstStyle>
          <a:p>
            <a:r>
              <a:rPr lang="fr-FR" dirty="0"/>
              <a:t>Cliquez sur l'icône pour ajouter une image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r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11" name="Objekt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userDrawn="1">
            <p:custDataLst>
              <p:tags r:id="rId1"/>
            </p:custDataLst>
          </p:nvPr>
        </p:nvSpPr>
        <p:spPr>
          <a:xfrm>
            <a:off x="468000" y="6147687"/>
            <a:ext cx="5354638" cy="498000"/>
          </a:xfrm>
          <a:prstGeom prst="rect">
            <a:avLst/>
          </a:prstGeom>
        </p:spPr>
        <p:txBody>
          <a:bodyPr vert="horz" wrap="square" lIns="0" tIns="0" rIns="0" bIns="0" rtlCol="0">
            <a:spAutoFit/>
          </a:bodyPr>
          <a:lstStyle/>
          <a:p>
            <a:pPr algn="l">
              <a:lnSpc>
                <a:spcPts val="1300"/>
              </a:lnSpc>
              <a:spcAft>
                <a:spcPts val="0"/>
              </a:spcAft>
              <a:buClr>
                <a:srgbClr val="074EA1"/>
              </a:buClr>
            </a:pPr>
            <a:r>
              <a:rPr lang="fr-CH" sz="1000" b="0" i="0" dirty="0"/>
              <a:t>—</a:t>
            </a:r>
          </a:p>
          <a:p>
            <a:pPr algn="l">
              <a:lnSpc>
                <a:spcPts val="1300"/>
              </a:lnSpc>
              <a:spcAft>
                <a:spcPts val="0"/>
              </a:spcAft>
              <a:buClr>
                <a:srgbClr val="074EA1"/>
              </a:buClr>
            </a:pPr>
            <a:r>
              <a:rPr lang="fr-CH" sz="1000" b="0" i="0" dirty="0"/>
              <a:t>Direction des institutions, de l’agriculture et des forêts </a:t>
            </a:r>
            <a:r>
              <a:rPr lang="fr-CH" sz="1000" b="1" dirty="0"/>
              <a:t>DIAF</a:t>
            </a:r>
          </a:p>
          <a:p>
            <a:pPr algn="l">
              <a:lnSpc>
                <a:spcPts val="1300"/>
              </a:lnSpc>
              <a:spcAft>
                <a:spcPts val="0"/>
              </a:spcAft>
              <a:buClr>
                <a:srgbClr val="074EA1"/>
              </a:buClr>
            </a:pPr>
            <a:r>
              <a:rPr lang="fr-CH" sz="1000" b="0" i="0" dirty="0"/>
              <a:t>Direktion der Institutionen und der Land- und Forstwirtschaft</a:t>
            </a:r>
            <a:r>
              <a:rPr lang="fr-CH" sz="1000" b="0" i="0" baseline="0" dirty="0"/>
              <a:t> </a:t>
            </a:r>
            <a:r>
              <a:rPr lang="fr-CH" sz="1000" b="1" i="0" dirty="0"/>
              <a:t>ILFD</a:t>
            </a:r>
            <a:endParaRPr lang="fr-CH" sz="1000" b="0" i="0" dirty="0"/>
          </a:p>
        </p:txBody>
      </p:sp>
      <p:cxnSp>
        <p:nvCxnSpPr>
          <p:cNvPr id="8" name="Straight Connector 7"/>
          <p:cNvCxnSpPr/>
          <p:nvPr userDrawn="1">
            <p:custDataLst>
              <p:tags r:id="rId2"/>
            </p:custDataLst>
          </p:nvPr>
        </p:nvCxnSpPr>
        <p:spPr>
          <a:xfrm>
            <a:off x="450000" y="1263600"/>
            <a:ext cx="8244000" cy="1588"/>
          </a:xfrm>
          <a:prstGeom prst="line">
            <a:avLst/>
          </a:prstGeom>
          <a:ln w="12700">
            <a:solidFill>
              <a:srgbClr val="97233F"/>
            </a:solidFill>
          </a:ln>
          <a:effectLst/>
        </p:spPr>
        <p:style>
          <a:lnRef idx="2">
            <a:schemeClr val="accent1"/>
          </a:lnRef>
          <a:fillRef idx="0">
            <a:schemeClr val="accent1"/>
          </a:fillRef>
          <a:effectRef idx="1">
            <a:schemeClr val="accent1"/>
          </a:effectRef>
          <a:fontRef idx="minor">
            <a:schemeClr val="tx1"/>
          </a:fontRef>
        </p:style>
      </p:cxnSp>
      <p:pic>
        <p:nvPicPr>
          <p:cNvPr id="18" name="Image 17" descr="Une image contenant texte, signe, ciel nocturne&#10;&#10;Description générée automatiquement">
            <a:extLst>
              <a:ext uri="{FF2B5EF4-FFF2-40B4-BE49-F238E27FC236}">
                <a16:creationId xmlns:a16="http://schemas.microsoft.com/office/drawing/2014/main" id="{9DD814A4-D28A-4BEA-A75E-D903AA5AB72C}"/>
              </a:ext>
            </a:extLst>
          </p:cNvPr>
          <p:cNvPicPr>
            <a:picLocks noChangeAspect="1"/>
          </p:cNvPicPr>
          <p:nvPr userDrawn="1"/>
        </p:nvPicPr>
        <p:blipFill>
          <a:blip r:embed="rId5"/>
          <a:stretch>
            <a:fillRect/>
          </a:stretch>
        </p:blipFill>
        <p:spPr>
          <a:xfrm>
            <a:off x="395536" y="438943"/>
            <a:ext cx="1524003" cy="685801"/>
          </a:xfrm>
          <a:prstGeom prst="rect">
            <a:avLst/>
          </a:prstGeom>
        </p:spPr>
      </p:pic>
    </p:spTree>
    <p:extLst>
      <p:ext uri="{BB962C8B-B14F-4D97-AF65-F5344CB8AC3E}">
        <p14:creationId xmlns:p14="http://schemas.microsoft.com/office/powerpoint/2010/main" val="59810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9B3E9-DC49-4F32-84D9-FF6A4A2C8668}"/>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8241270E-1965-4617-8597-D1C3C0C0D7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E7286E1A-9AB3-4AEE-8CE3-46DFE110E620}"/>
              </a:ext>
            </a:extLst>
          </p:cNvPr>
          <p:cNvSpPr>
            <a:spLocks noGrp="1"/>
          </p:cNvSpPr>
          <p:nvPr>
            <p:ph type="dt" sz="half" idx="10"/>
          </p:nvPr>
        </p:nvSpPr>
        <p:spPr/>
        <p:txBody>
          <a:bodyPr/>
          <a:lstStyle/>
          <a:p>
            <a:fld id="{6429B5F9-67D4-46AE-8A98-91B946EB5B02}" type="datetimeFigureOut">
              <a:rPr lang="fr-CH" smtClean="0"/>
              <a:t>07.02.2024</a:t>
            </a:fld>
            <a:endParaRPr lang="fr-CH"/>
          </a:p>
        </p:txBody>
      </p:sp>
      <p:sp>
        <p:nvSpPr>
          <p:cNvPr id="5" name="Espace réservé du pied de page 4">
            <a:extLst>
              <a:ext uri="{FF2B5EF4-FFF2-40B4-BE49-F238E27FC236}">
                <a16:creationId xmlns:a16="http://schemas.microsoft.com/office/drawing/2014/main" id="{EF2FF9E6-A72B-4ACD-8494-71A0F7B86F69}"/>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116FF21-394C-4232-9A32-922BFC0BC459}"/>
              </a:ext>
            </a:extLst>
          </p:cNvPr>
          <p:cNvSpPr>
            <a:spLocks noGrp="1"/>
          </p:cNvSpPr>
          <p:nvPr>
            <p:ph type="sldNum" sz="quarter" idx="12"/>
          </p:nvPr>
        </p:nvSpPr>
        <p:spPr/>
        <p:txBody>
          <a:bodyPr/>
          <a:lstStyle/>
          <a:p>
            <a:fld id="{F63B44F9-8FF5-4DAD-8013-5C67F3A5F5A4}" type="slidenum">
              <a:rPr lang="fr-CH" smtClean="0"/>
              <a:t>‹Nr.›</a:t>
            </a:fld>
            <a:endParaRPr lang="fr-CH"/>
          </a:p>
        </p:txBody>
      </p:sp>
    </p:spTree>
    <p:extLst>
      <p:ext uri="{BB962C8B-B14F-4D97-AF65-F5344CB8AC3E}">
        <p14:creationId xmlns:p14="http://schemas.microsoft.com/office/powerpoint/2010/main" val="296141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FB1AA-6949-4AE7-95BE-FA5FBE21A0FD}"/>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CC4B9C80-698A-4F47-8D18-C2EB6E955B7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93D1B94B-BA60-46A1-90F3-EB3568BE728C}"/>
              </a:ext>
            </a:extLst>
          </p:cNvPr>
          <p:cNvSpPr>
            <a:spLocks noGrp="1"/>
          </p:cNvSpPr>
          <p:nvPr>
            <p:ph type="dt" sz="half" idx="10"/>
          </p:nvPr>
        </p:nvSpPr>
        <p:spPr/>
        <p:txBody>
          <a:bodyPr/>
          <a:lstStyle/>
          <a:p>
            <a:fld id="{6429B5F9-67D4-46AE-8A98-91B946EB5B02}" type="datetimeFigureOut">
              <a:rPr lang="fr-CH" smtClean="0"/>
              <a:t>07.02.2024</a:t>
            </a:fld>
            <a:endParaRPr lang="fr-CH"/>
          </a:p>
        </p:txBody>
      </p:sp>
      <p:sp>
        <p:nvSpPr>
          <p:cNvPr id="5" name="Espace réservé du pied de page 4">
            <a:extLst>
              <a:ext uri="{FF2B5EF4-FFF2-40B4-BE49-F238E27FC236}">
                <a16:creationId xmlns:a16="http://schemas.microsoft.com/office/drawing/2014/main" id="{860B63A7-AB0A-40FE-8050-A2D0BB71F5B4}"/>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DC133C46-09AD-424E-B593-6E66DC613023}"/>
              </a:ext>
            </a:extLst>
          </p:cNvPr>
          <p:cNvSpPr>
            <a:spLocks noGrp="1"/>
          </p:cNvSpPr>
          <p:nvPr>
            <p:ph type="sldNum" sz="quarter" idx="12"/>
          </p:nvPr>
        </p:nvSpPr>
        <p:spPr/>
        <p:txBody>
          <a:bodyPr/>
          <a:lstStyle/>
          <a:p>
            <a:fld id="{F63B44F9-8FF5-4DAD-8013-5C67F3A5F5A4}" type="slidenum">
              <a:rPr lang="fr-CH" smtClean="0"/>
              <a:t>‹Nr.›</a:t>
            </a:fld>
            <a:endParaRPr lang="fr-CH"/>
          </a:p>
        </p:txBody>
      </p:sp>
    </p:spTree>
    <p:extLst>
      <p:ext uri="{BB962C8B-B14F-4D97-AF65-F5344CB8AC3E}">
        <p14:creationId xmlns:p14="http://schemas.microsoft.com/office/powerpoint/2010/main" val="31254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F116682-C96A-44CF-AB5E-E5AFE66919D4}"/>
              </a:ext>
            </a:extLst>
          </p:cNvPr>
          <p:cNvSpPr>
            <a:spLocks noGrp="1"/>
          </p:cNvSpPr>
          <p:nvPr>
            <p:ph type="title" orient="vert"/>
          </p:nvPr>
        </p:nvSpPr>
        <p:spPr>
          <a:xfrm>
            <a:off x="6543675" y="365125"/>
            <a:ext cx="1971675"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27E189B0-086D-4FFB-B1AC-847912979B38}"/>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E300B991-7012-4965-9C2C-0AB517111C7C}"/>
              </a:ext>
            </a:extLst>
          </p:cNvPr>
          <p:cNvSpPr>
            <a:spLocks noGrp="1"/>
          </p:cNvSpPr>
          <p:nvPr>
            <p:ph type="dt" sz="half" idx="10"/>
          </p:nvPr>
        </p:nvSpPr>
        <p:spPr/>
        <p:txBody>
          <a:bodyPr/>
          <a:lstStyle/>
          <a:p>
            <a:fld id="{6429B5F9-67D4-46AE-8A98-91B946EB5B02}" type="datetimeFigureOut">
              <a:rPr lang="fr-CH" smtClean="0"/>
              <a:t>07.02.2024</a:t>
            </a:fld>
            <a:endParaRPr lang="fr-CH"/>
          </a:p>
        </p:txBody>
      </p:sp>
      <p:sp>
        <p:nvSpPr>
          <p:cNvPr id="5" name="Espace réservé du pied de page 4">
            <a:extLst>
              <a:ext uri="{FF2B5EF4-FFF2-40B4-BE49-F238E27FC236}">
                <a16:creationId xmlns:a16="http://schemas.microsoft.com/office/drawing/2014/main" id="{15F0E25C-97B9-4BE5-B6E1-8A42112C78C7}"/>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98C63795-7F27-4FB7-AC85-1743236CBE9B}"/>
              </a:ext>
            </a:extLst>
          </p:cNvPr>
          <p:cNvSpPr>
            <a:spLocks noGrp="1"/>
          </p:cNvSpPr>
          <p:nvPr>
            <p:ph type="sldNum" sz="quarter" idx="12"/>
          </p:nvPr>
        </p:nvSpPr>
        <p:spPr/>
        <p:txBody>
          <a:bodyPr/>
          <a:lstStyle/>
          <a:p>
            <a:fld id="{F63B44F9-8FF5-4DAD-8013-5C67F3A5F5A4}" type="slidenum">
              <a:rPr lang="fr-CH" smtClean="0"/>
              <a:t>‹Nr.›</a:t>
            </a:fld>
            <a:endParaRPr lang="fr-CH"/>
          </a:p>
        </p:txBody>
      </p:sp>
    </p:spTree>
    <p:extLst>
      <p:ext uri="{BB962C8B-B14F-4D97-AF65-F5344CB8AC3E}">
        <p14:creationId xmlns:p14="http://schemas.microsoft.com/office/powerpoint/2010/main" val="302496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4" name="Rectangle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0" imgW="0" imgH="0" progId="">
                  <p:embed/>
                </p:oleObj>
              </mc:Choice>
              <mc:Fallback>
                <p:oleObj name="think-cell Slide" r:id="rId10" imgW="0" imgH="0" progId="">
                  <p:embed/>
                  <p:pic>
                    <p:nvPicPr>
                      <p:cNvPr id="0"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descr="logo_etat_FR_vers_compacte.jpg"/>
          <p:cNvPicPr>
            <a:picLocks noChangeAspect="1"/>
          </p:cNvPicPr>
          <p:nvPr>
            <p:custDataLst>
              <p:tags r:id="rId7"/>
            </p:custDataLst>
          </p:nvPr>
        </p:nvPicPr>
        <p:blipFill>
          <a:blip r:embed="rId11"/>
          <a:stretch>
            <a:fillRect/>
          </a:stretch>
        </p:blipFill>
        <p:spPr>
          <a:xfrm>
            <a:off x="457200" y="6297310"/>
            <a:ext cx="1032150" cy="396040"/>
          </a:xfrm>
          <a:prstGeom prst="rect">
            <a:avLst/>
          </a:prstGeom>
        </p:spPr>
      </p:pic>
      <p:sp>
        <p:nvSpPr>
          <p:cNvPr id="11" name="TextBox 10"/>
          <p:cNvSpPr txBox="1"/>
          <p:nvPr>
            <p:custDataLst>
              <p:tags r:id="rId8"/>
            </p:custDataLst>
          </p:nvPr>
        </p:nvSpPr>
        <p:spPr>
          <a:xfrm>
            <a:off x="1835696" y="6245250"/>
            <a:ext cx="3966943" cy="487634"/>
          </a:xfrm>
          <a:prstGeom prst="rect">
            <a:avLst/>
          </a:prstGeom>
        </p:spPr>
        <p:txBody>
          <a:bodyPr vert="horz" wrap="square" lIns="0" tIns="0" rIns="0" bIns="0" rtlCol="0">
            <a:spAutoFit/>
          </a:bodyPr>
          <a:lstStyle/>
          <a:p>
            <a:pPr algn="l">
              <a:lnSpc>
                <a:spcPts val="1345"/>
              </a:lnSpc>
              <a:spcAft>
                <a:spcPts val="0"/>
              </a:spcAft>
              <a:buClr>
                <a:srgbClr val="074EA1"/>
              </a:buClr>
            </a:pPr>
            <a:r>
              <a:rPr lang="fr-CH" sz="1000" b="1" dirty="0"/>
              <a:t>Grangeneuve</a:t>
            </a:r>
            <a:br>
              <a:rPr lang="fr-CH" sz="1000" b="1" dirty="0"/>
            </a:br>
            <a:r>
              <a:rPr lang="fr-CH" sz="1000" b="0" dirty="0" err="1"/>
              <a:t>Pflanzenschutzfachtagungen</a:t>
            </a:r>
            <a:r>
              <a:rPr lang="fr-CH" sz="1000" b="0" dirty="0"/>
              <a:t> </a:t>
            </a:r>
            <a:r>
              <a:rPr lang="fr-CH" sz="1000" b="0" i="0" dirty="0"/>
              <a:t>2024</a:t>
            </a:r>
          </a:p>
          <a:p>
            <a:pPr algn="l">
              <a:lnSpc>
                <a:spcPts val="1345"/>
              </a:lnSpc>
              <a:spcAft>
                <a:spcPts val="0"/>
              </a:spcAft>
              <a:buClr>
                <a:srgbClr val="074EA1"/>
              </a:buClr>
            </a:pPr>
            <a:endParaRPr lang="fr-CH" sz="1000" b="0" i="0" dirty="0"/>
          </a:p>
        </p:txBody>
      </p:sp>
      <p:cxnSp>
        <p:nvCxnSpPr>
          <p:cNvPr id="14" name="Straight Connector 13"/>
          <p:cNvCxnSpPr/>
          <p:nvPr>
            <p:custDataLst>
              <p:tags r:id="rId9"/>
            </p:custDataLst>
          </p:nvPr>
        </p:nvCxnSpPr>
        <p:spPr>
          <a:xfrm>
            <a:off x="468000" y="6165304"/>
            <a:ext cx="8244000" cy="1588"/>
          </a:xfrm>
          <a:prstGeom prst="line">
            <a:avLst/>
          </a:prstGeom>
          <a:ln w="31750">
            <a:solidFill>
              <a:srgbClr val="97233F"/>
            </a:solidFill>
          </a:ln>
          <a:effectLst/>
        </p:spPr>
        <p:style>
          <a:lnRef idx="2">
            <a:schemeClr val="accent1"/>
          </a:lnRef>
          <a:fillRef idx="0">
            <a:schemeClr val="accent1"/>
          </a:fillRef>
          <a:effectRef idx="1">
            <a:schemeClr val="accent1"/>
          </a:effectRef>
          <a:fontRef idx="minor">
            <a:schemeClr val="tx1"/>
          </a:fontRef>
        </p:style>
      </p:cxnSp>
      <p:sp>
        <p:nvSpPr>
          <p:cNvPr id="6" name="ZoneTexte 5"/>
          <p:cNvSpPr txBox="1"/>
          <p:nvPr userDrawn="1"/>
        </p:nvSpPr>
        <p:spPr>
          <a:xfrm>
            <a:off x="8221111" y="6495318"/>
            <a:ext cx="504056"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1000" b="0" dirty="0"/>
              <a:t>- </a:t>
            </a:r>
            <a:fld id="{49040C04-1C4D-4C91-96AB-B5500FA6EFF9}" type="slidenum">
              <a:rPr lang="fr-CH" sz="1000" b="0" smtClean="0"/>
              <a:t>‹Nr.›</a:t>
            </a:fld>
            <a:r>
              <a:rPr lang="fr-CH" sz="1000" b="0" dirty="0"/>
              <a:t> -</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7" r:id="rId4"/>
    <p:sldLayoutId id="2147483681" r:id="rId5"/>
  </p:sldLayoutIdLst>
  <p:hf sldNum="0" hdr="0" dt="0"/>
  <p:txStyles>
    <p:title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A7D4431-ED16-4B4A-B393-D472414321C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8EA10A70-DEB8-4C79-8BDE-0FE5A344BA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F947603E-FADD-4814-A391-D5B158F6C18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9B5F9-67D4-46AE-8A98-91B946EB5B02}" type="datetimeFigureOut">
              <a:rPr lang="fr-CH" smtClean="0"/>
              <a:t>07.02.2024</a:t>
            </a:fld>
            <a:endParaRPr lang="fr-CH"/>
          </a:p>
        </p:txBody>
      </p:sp>
      <p:sp>
        <p:nvSpPr>
          <p:cNvPr id="5" name="Espace réservé du pied de page 4">
            <a:extLst>
              <a:ext uri="{FF2B5EF4-FFF2-40B4-BE49-F238E27FC236}">
                <a16:creationId xmlns:a16="http://schemas.microsoft.com/office/drawing/2014/main" id="{1968D245-B65E-4044-9330-4F9DA88C1AE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D5C0A879-A28B-494F-92D0-8CA3AA39852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B44F9-8FF5-4DAD-8013-5C67F3A5F5A4}" type="slidenum">
              <a:rPr lang="fr-CH" smtClean="0"/>
              <a:t>‹Nr.›</a:t>
            </a:fld>
            <a:endParaRPr lang="fr-CH"/>
          </a:p>
        </p:txBody>
      </p:sp>
    </p:spTree>
    <p:extLst>
      <p:ext uri="{BB962C8B-B14F-4D97-AF65-F5344CB8AC3E}">
        <p14:creationId xmlns:p14="http://schemas.microsoft.com/office/powerpoint/2010/main" val="1150070489"/>
      </p:ext>
    </p:extLst>
  </p:cSld>
  <p:clrMap bg1="lt1" tx1="dk1" bg2="lt2" tx2="dk2" accent1="accent1" accent2="accent2" accent3="accent3" accent4="accent4" accent5="accent5" accent6="accent6" hlink="hlink" folHlink="folHlink"/>
  <p:sldLayoutIdLst>
    <p:sldLayoutId id="2147483670"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fif"/><Relationship Id="rId3" Type="http://schemas.openxmlformats.org/officeDocument/2006/relationships/slideLayout" Target="../slideLayouts/slideLayout1.xml"/><Relationship Id="rId7" Type="http://schemas.openxmlformats.org/officeDocument/2006/relationships/oleObject" Target="../embeddings/oleObject5.bin"/><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3.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5.jf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sv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3.png"/><Relationship Id="rId5" Type="http://schemas.openxmlformats.org/officeDocument/2006/relationships/image" Target="../media/image12.jfif"/><Relationship Id="rId4" Type="http://schemas.openxmlformats.org/officeDocument/2006/relationships/image" Target="../media/image5.jf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jp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7.jpg"/><Relationship Id="rId5" Type="http://schemas.openxmlformats.org/officeDocument/2006/relationships/image" Target="../media/image3.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6" descr="Ein Bild, das Gelände, Wirbellose, draußen, Insekt enthält.&#10;&#10;Automatisch generierte Beschreibung">
            <a:extLst>
              <a:ext uri="{FF2B5EF4-FFF2-40B4-BE49-F238E27FC236}">
                <a16:creationId xmlns:a16="http://schemas.microsoft.com/office/drawing/2014/main" id="{FB006EF1-B42F-6332-689D-90D04E838167}"/>
              </a:ext>
            </a:extLst>
          </p:cNvPr>
          <p:cNvPicPr>
            <a:picLocks noChangeAspect="1"/>
          </p:cNvPicPr>
          <p:nvPr/>
        </p:nvPicPr>
        <p:blipFill>
          <a:blip r:embed="rId5"/>
          <a:stretch>
            <a:fillRect/>
          </a:stretch>
        </p:blipFill>
        <p:spPr>
          <a:xfrm>
            <a:off x="3923815" y="4201439"/>
            <a:ext cx="2811515" cy="1864156"/>
          </a:xfrm>
          <a:prstGeom prst="rect">
            <a:avLst/>
          </a:prstGeom>
        </p:spPr>
      </p:pic>
      <p:pic>
        <p:nvPicPr>
          <p:cNvPr id="2" name="Image 2">
            <a:extLst>
              <a:ext uri="{FF2B5EF4-FFF2-40B4-BE49-F238E27FC236}">
                <a16:creationId xmlns:a16="http://schemas.microsoft.com/office/drawing/2014/main" id="{900B77CF-B8A2-A784-116B-5B4C01A3B623}"/>
              </a:ext>
            </a:extLst>
          </p:cNvPr>
          <p:cNvPicPr>
            <a:picLocks noChangeAspect="1"/>
          </p:cNvPicPr>
          <p:nvPr/>
        </p:nvPicPr>
        <p:blipFill rotWithShape="1">
          <a:blip r:embed="rId6"/>
          <a:srcRect l="6031" t="3881" r="2777" b="1845"/>
          <a:stretch/>
        </p:blipFill>
        <p:spPr>
          <a:xfrm>
            <a:off x="6588224" y="2825234"/>
            <a:ext cx="2430271" cy="3240361"/>
          </a:xfrm>
          <a:prstGeom prst="rect">
            <a:avLst/>
          </a:prstGeom>
        </p:spPr>
      </p:pic>
      <p:graphicFrame>
        <p:nvGraphicFramePr>
          <p:cNvPr id="7" name="Objekt 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7" imgW="0" imgH="0" progId="">
                  <p:embed/>
                </p:oleObj>
              </mc:Choice>
              <mc:Fallback>
                <p:oleObj name="think-cell Slide" r:id="rId7" imgW="0" imgH="0" progId="">
                  <p:embed/>
                  <p:pic>
                    <p:nvPicPr>
                      <p:cNvPr id="0"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el 11"/>
          <p:cNvSpPr>
            <a:spLocks noGrp="1"/>
          </p:cNvSpPr>
          <p:nvPr>
            <p:ph type="ctrTitle" idx="4294967295"/>
            <p:custDataLst>
              <p:tags r:id="rId1"/>
            </p:custDataLst>
          </p:nvPr>
        </p:nvSpPr>
        <p:spPr>
          <a:xfrm>
            <a:off x="395536" y="1628800"/>
            <a:ext cx="8289925" cy="1423987"/>
          </a:xfrm>
          <a:prstGeom prst="rect">
            <a:avLst/>
          </a:prstGeom>
        </p:spPr>
        <p:txBody>
          <a:bodyPr/>
          <a:lstStyle/>
          <a:p>
            <a:pPr eaLnBrk="1" hangingPunct="1"/>
            <a:r>
              <a:rPr lang="fr-CH" noProof="0" dirty="0" err="1"/>
              <a:t>Zuckerrüben</a:t>
            </a:r>
            <a:br>
              <a:rPr lang="fr-CH" noProof="0" dirty="0"/>
            </a:br>
            <a:r>
              <a:rPr lang="fr-CH" noProof="0" dirty="0" err="1"/>
              <a:t>Fokus</a:t>
            </a:r>
            <a:r>
              <a:rPr lang="fr-CH" noProof="0" dirty="0"/>
              <a:t> </a:t>
            </a:r>
            <a:r>
              <a:rPr lang="fr-CH" noProof="0" dirty="0" err="1"/>
              <a:t>Schädlinge</a:t>
            </a:r>
            <a:br>
              <a:rPr lang="fr-CH" noProof="0" dirty="0"/>
            </a:br>
            <a:r>
              <a:rPr lang="fr-CH" noProof="0" dirty="0"/>
              <a:t>—</a:t>
            </a:r>
          </a:p>
        </p:txBody>
      </p:sp>
      <p:sp>
        <p:nvSpPr>
          <p:cNvPr id="9220" name="Textplatzhalter 13"/>
          <p:cNvSpPr>
            <a:spLocks noGrp="1"/>
          </p:cNvSpPr>
          <p:nvPr>
            <p:ph type="subTitle" idx="4294967295"/>
            <p:custDataLst>
              <p:tags r:id="rId2"/>
            </p:custDataLst>
          </p:nvPr>
        </p:nvSpPr>
        <p:spPr>
          <a:xfrm>
            <a:off x="406612" y="3050690"/>
            <a:ext cx="8289925" cy="277812"/>
          </a:xfrm>
          <a:prstGeom prst="rect">
            <a:avLst/>
          </a:prstGeom>
        </p:spPr>
        <p:txBody>
          <a:bodyPr/>
          <a:lstStyle/>
          <a:p>
            <a:pPr eaLnBrk="1" hangingPunct="1">
              <a:spcAft>
                <a:spcPct val="0"/>
              </a:spcAft>
            </a:pPr>
            <a:r>
              <a:rPr lang="fr-CH" noProof="0" dirty="0" err="1"/>
              <a:t>Pflanzenschutzfachtagungen</a:t>
            </a:r>
            <a:r>
              <a:rPr lang="fr-CH" noProof="0" dirty="0"/>
              <a:t> </a:t>
            </a:r>
            <a:r>
              <a:rPr lang="fr-CH" b="1" noProof="0" dirty="0"/>
              <a:t>2024</a:t>
            </a:r>
          </a:p>
          <a:p>
            <a:pPr eaLnBrk="1" hangingPunct="1">
              <a:spcAft>
                <a:spcPct val="0"/>
              </a:spcAft>
            </a:pPr>
            <a:endParaRPr lang="fr-CH" b="1" dirty="0"/>
          </a:p>
          <a:p>
            <a:pPr eaLnBrk="1" hangingPunct="1">
              <a:spcAft>
                <a:spcPct val="0"/>
              </a:spcAft>
            </a:pPr>
            <a:r>
              <a:rPr lang="fr-CH" b="1" dirty="0"/>
              <a:t>Nadège Wider, Sandra Racine</a:t>
            </a:r>
            <a:endParaRPr lang="fr-CH" b="1" noProof="0" dirty="0"/>
          </a:p>
        </p:txBody>
      </p:sp>
      <p:pic>
        <p:nvPicPr>
          <p:cNvPr id="3" name="Espace réservé pour une image  2" descr="Une image contenant herbe, personne, extérieur, vert&#10;&#10;Description générée automatiquement">
            <a:extLst>
              <a:ext uri="{FF2B5EF4-FFF2-40B4-BE49-F238E27FC236}">
                <a16:creationId xmlns:a16="http://schemas.microsoft.com/office/drawing/2014/main" id="{D6059C52-7C91-AA21-7C34-30359EAF7B4F}"/>
              </a:ext>
            </a:extLst>
          </p:cNvPr>
          <p:cNvPicPr>
            <a:picLocks noChangeAspect="1"/>
          </p:cNvPicPr>
          <p:nvPr/>
        </p:nvPicPr>
        <p:blipFill rotWithShape="1">
          <a:blip r:embed="rId8"/>
          <a:srcRect t="30820" b="31683"/>
          <a:stretch/>
        </p:blipFill>
        <p:spPr>
          <a:xfrm>
            <a:off x="474895" y="4189110"/>
            <a:ext cx="3727898" cy="18641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151595" y="168380"/>
            <a:ext cx="916171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sz="2800" dirty="0" err="1">
                <a:latin typeface="Arial" charset="0"/>
              </a:rPr>
              <a:t>Schnaken-Larven</a:t>
            </a:r>
            <a:r>
              <a:rPr lang="fr-CH" sz="2800" dirty="0">
                <a:latin typeface="Arial" charset="0"/>
              </a:rPr>
              <a:t> – </a:t>
            </a:r>
            <a:r>
              <a:rPr lang="fr-CH" sz="2800" dirty="0" err="1">
                <a:latin typeface="Arial" charset="0"/>
              </a:rPr>
              <a:t>präventive</a:t>
            </a:r>
            <a:r>
              <a:rPr lang="fr-CH" sz="2800" dirty="0">
                <a:latin typeface="Arial" charset="0"/>
              </a:rPr>
              <a:t> </a:t>
            </a:r>
            <a:r>
              <a:rPr lang="fr-CH" sz="2800" dirty="0" err="1">
                <a:latin typeface="Arial" charset="0"/>
              </a:rPr>
              <a:t>Massnahmen</a:t>
            </a:r>
            <a:br>
              <a:rPr lang="fr-CH" sz="2800" dirty="0">
                <a:latin typeface="Arial" charset="0"/>
              </a:rPr>
            </a:br>
            <a:r>
              <a:rPr lang="fr-CH" sz="2800" dirty="0">
                <a:latin typeface="Arial" charset="0"/>
              </a:rPr>
              <a:t>—</a:t>
            </a:r>
            <a:endParaRPr lang="fr-CH" sz="2800" dirty="0"/>
          </a:p>
        </p:txBody>
      </p:sp>
      <p:sp>
        <p:nvSpPr>
          <p:cNvPr id="3" name="ZoneTexte 2">
            <a:extLst>
              <a:ext uri="{FF2B5EF4-FFF2-40B4-BE49-F238E27FC236}">
                <a16:creationId xmlns:a16="http://schemas.microsoft.com/office/drawing/2014/main" id="{1AF24FB6-60BC-F360-838D-640A04F0D332}"/>
              </a:ext>
            </a:extLst>
          </p:cNvPr>
          <p:cNvSpPr txBox="1"/>
          <p:nvPr/>
        </p:nvSpPr>
        <p:spPr>
          <a:xfrm>
            <a:off x="179708" y="1150753"/>
            <a:ext cx="5788557" cy="4988545"/>
          </a:xfrm>
          <a:prstGeom prst="rect">
            <a:avLst/>
          </a:prstGeom>
        </p:spPr>
        <p:txBody>
          <a:bodyPr vert="horz" wrap="square" lIns="0" tIns="0" rIns="0" bIns="0" rtlCol="0">
            <a:spAutoFit/>
          </a:bodyPr>
          <a:lstStyle/>
          <a:p>
            <a:pPr marL="285750" indent="-285750" algn="l">
              <a:lnSpc>
                <a:spcPts val="1900"/>
              </a:lnSpc>
              <a:spcAft>
                <a:spcPts val="600"/>
              </a:spcAft>
              <a:buClr>
                <a:srgbClr val="074EA1"/>
              </a:buClr>
              <a:buFont typeface="Wingdings" panose="05000000000000000000" pitchFamily="2" charset="2"/>
              <a:buChar char="à"/>
            </a:pPr>
            <a:r>
              <a:rPr lang="de-CH" b="1" dirty="0"/>
              <a:t>Fruchtfolge</a:t>
            </a:r>
          </a:p>
          <a:p>
            <a:pPr marL="742950" lvl="1" indent="-285750" algn="l">
              <a:lnSpc>
                <a:spcPts val="1900"/>
              </a:lnSpc>
              <a:spcAft>
                <a:spcPts val="600"/>
              </a:spcAft>
              <a:buClr>
                <a:srgbClr val="074EA1"/>
              </a:buClr>
              <a:buFont typeface="Arial" panose="020B0604020202020204" pitchFamily="34" charset="0"/>
              <a:buChar char="•"/>
            </a:pPr>
            <a:r>
              <a:rPr lang="de-CH" dirty="0"/>
              <a:t>Keine KW vor Zuckerrüben</a:t>
            </a:r>
          </a:p>
          <a:p>
            <a:pPr marL="742950" lvl="1" indent="-285750" algn="l">
              <a:lnSpc>
                <a:spcPts val="1900"/>
              </a:lnSpc>
              <a:spcAft>
                <a:spcPts val="600"/>
              </a:spcAft>
              <a:buClr>
                <a:srgbClr val="074EA1"/>
              </a:buClr>
              <a:buFont typeface="Arial" panose="020B0604020202020204" pitchFamily="34" charset="0"/>
              <a:buChar char="•"/>
            </a:pPr>
            <a:r>
              <a:rPr lang="de-CH" dirty="0"/>
              <a:t>Wenn vorher Gründüngung: So spät wie möglich säen (nach der Eiablage im Spätsommer) &amp; ohne Graskomponenten</a:t>
            </a:r>
          </a:p>
          <a:p>
            <a:pPr lvl="1" algn="l">
              <a:lnSpc>
                <a:spcPts val="1900"/>
              </a:lnSpc>
              <a:spcAft>
                <a:spcPts val="600"/>
              </a:spcAft>
              <a:buClr>
                <a:srgbClr val="074EA1"/>
              </a:buClr>
            </a:pPr>
            <a:endParaRPr lang="de-CH" dirty="0"/>
          </a:p>
          <a:p>
            <a:pPr marL="285750" indent="-285750" algn="l">
              <a:lnSpc>
                <a:spcPts val="1900"/>
              </a:lnSpc>
              <a:spcAft>
                <a:spcPts val="600"/>
              </a:spcAft>
              <a:buClr>
                <a:srgbClr val="074EA1"/>
              </a:buClr>
              <a:buFont typeface="Wingdings" panose="05000000000000000000" pitchFamily="2" charset="2"/>
              <a:buChar char="à"/>
            </a:pPr>
            <a:r>
              <a:rPr lang="de-CH" b="1" dirty="0"/>
              <a:t>Intensive &amp; flache Bodenbearbeitung, 5-10 cm </a:t>
            </a:r>
            <a:r>
              <a:rPr lang="de-CH" dirty="0"/>
              <a:t>(bei Einbruch der Dunkelheit)</a:t>
            </a:r>
          </a:p>
          <a:p>
            <a:pPr marL="742950" lvl="1" indent="-285750" algn="l">
              <a:lnSpc>
                <a:spcPts val="1900"/>
              </a:lnSpc>
              <a:spcAft>
                <a:spcPts val="600"/>
              </a:spcAft>
              <a:buClr>
                <a:srgbClr val="074EA1"/>
              </a:buClr>
              <a:buFont typeface="Arial" panose="020B0604020202020204" pitchFamily="34" charset="0"/>
              <a:buChar char="•"/>
            </a:pPr>
            <a:r>
              <a:rPr lang="de-CH" dirty="0"/>
              <a:t>Herbst/Frühling: Austrocknen der Larven</a:t>
            </a:r>
          </a:p>
          <a:p>
            <a:pPr marL="742950" lvl="1" indent="-285750" algn="l">
              <a:lnSpc>
                <a:spcPts val="1900"/>
              </a:lnSpc>
              <a:spcAft>
                <a:spcPts val="600"/>
              </a:spcAft>
              <a:buClr>
                <a:srgbClr val="074EA1"/>
              </a:buClr>
              <a:buFont typeface="Arial" panose="020B0604020202020204" pitchFamily="34" charset="0"/>
              <a:buChar char="•"/>
            </a:pPr>
            <a:r>
              <a:rPr lang="de-CH" dirty="0"/>
              <a:t>Spätherbst/Winter: Frostexposition</a:t>
            </a:r>
          </a:p>
          <a:p>
            <a:pPr lvl="1" algn="l">
              <a:lnSpc>
                <a:spcPts val="1900"/>
              </a:lnSpc>
              <a:spcAft>
                <a:spcPts val="600"/>
              </a:spcAft>
              <a:buClr>
                <a:srgbClr val="074EA1"/>
              </a:buClr>
            </a:pPr>
            <a:endParaRPr lang="de-CH" dirty="0"/>
          </a:p>
          <a:p>
            <a:pPr marL="285750" indent="-285750" algn="l">
              <a:lnSpc>
                <a:spcPts val="1900"/>
              </a:lnSpc>
              <a:spcAft>
                <a:spcPts val="600"/>
              </a:spcAft>
              <a:buClr>
                <a:srgbClr val="074EA1"/>
              </a:buClr>
              <a:buFont typeface="Wingdings" panose="05000000000000000000" pitchFamily="2" charset="2"/>
              <a:buChar char="à"/>
            </a:pPr>
            <a:r>
              <a:rPr lang="de-CH" b="1" dirty="0"/>
              <a:t>Force 20 CS schützt vor schwachem Befall</a:t>
            </a:r>
            <a:r>
              <a:rPr lang="de-CH" dirty="0"/>
              <a:t>, 2-3 Wochen Wirkung,</a:t>
            </a:r>
            <a:r>
              <a:rPr lang="de-CH" dirty="0">
                <a:sym typeface="Wingdings" panose="05000000000000000000" pitchFamily="2" charset="2"/>
              </a:rPr>
              <a:t> ohnehin Standard</a:t>
            </a:r>
          </a:p>
          <a:p>
            <a:pPr marL="285750" indent="-285750" algn="l">
              <a:lnSpc>
                <a:spcPts val="1900"/>
              </a:lnSpc>
              <a:spcAft>
                <a:spcPts val="600"/>
              </a:spcAft>
              <a:buClr>
                <a:srgbClr val="074EA1"/>
              </a:buClr>
              <a:buFont typeface="Wingdings" panose="05000000000000000000" pitchFamily="2" charset="2"/>
              <a:buChar char="à"/>
            </a:pPr>
            <a:r>
              <a:rPr lang="de-CH" dirty="0">
                <a:sym typeface="Wingdings" panose="05000000000000000000" pitchFamily="2" charset="2"/>
              </a:rPr>
              <a:t>Kalkstickstoff (PERLKA) kann kurze Wirkung haben</a:t>
            </a:r>
          </a:p>
          <a:p>
            <a:pPr algn="l">
              <a:lnSpc>
                <a:spcPts val="1900"/>
              </a:lnSpc>
              <a:spcAft>
                <a:spcPts val="600"/>
              </a:spcAft>
              <a:buClr>
                <a:srgbClr val="074EA1"/>
              </a:buClr>
            </a:pPr>
            <a:endParaRPr lang="de-CH" dirty="0">
              <a:sym typeface="Wingdings" panose="05000000000000000000" pitchFamily="2" charset="2"/>
            </a:endParaRPr>
          </a:p>
          <a:p>
            <a:pPr marL="285750" indent="-285750" algn="l">
              <a:lnSpc>
                <a:spcPts val="1900"/>
              </a:lnSpc>
              <a:spcAft>
                <a:spcPts val="600"/>
              </a:spcAft>
              <a:buClr>
                <a:srgbClr val="074EA1"/>
              </a:buClr>
              <a:buFont typeface="Wingdings" panose="05000000000000000000" pitchFamily="2" charset="2"/>
              <a:buChar char="à"/>
            </a:pPr>
            <a:r>
              <a:rPr lang="de-CH" dirty="0"/>
              <a:t>Keine anderen Produkte auf Rüben zugelassen</a:t>
            </a:r>
            <a:endParaRPr lang="fr-CH" dirty="0"/>
          </a:p>
        </p:txBody>
      </p:sp>
      <p:pic>
        <p:nvPicPr>
          <p:cNvPr id="4" name="Grafik 3" descr="Ein Bild, das Pflanze, Gras, Feld, draußen enthält.&#10;&#10;Automatisch generierte Beschreibung">
            <a:extLst>
              <a:ext uri="{FF2B5EF4-FFF2-40B4-BE49-F238E27FC236}">
                <a16:creationId xmlns:a16="http://schemas.microsoft.com/office/drawing/2014/main" id="{2AA19754-D51E-5304-AD64-02AB35C03D55}"/>
              </a:ext>
            </a:extLst>
          </p:cNvPr>
          <p:cNvPicPr>
            <a:picLocks noChangeAspect="1"/>
          </p:cNvPicPr>
          <p:nvPr/>
        </p:nvPicPr>
        <p:blipFill>
          <a:blip r:embed="rId4"/>
          <a:stretch>
            <a:fillRect/>
          </a:stretch>
        </p:blipFill>
        <p:spPr>
          <a:xfrm>
            <a:off x="5909268" y="903598"/>
            <a:ext cx="3083137" cy="2309377"/>
          </a:xfrm>
          <a:prstGeom prst="rect">
            <a:avLst/>
          </a:prstGeom>
        </p:spPr>
      </p:pic>
      <p:sp>
        <p:nvSpPr>
          <p:cNvPr id="7" name="Multiplikationszeichen 6">
            <a:extLst>
              <a:ext uri="{FF2B5EF4-FFF2-40B4-BE49-F238E27FC236}">
                <a16:creationId xmlns:a16="http://schemas.microsoft.com/office/drawing/2014/main" id="{527E3A46-AFA0-2D4D-1CB7-954E3D8AAA31}"/>
              </a:ext>
            </a:extLst>
          </p:cNvPr>
          <p:cNvSpPr/>
          <p:nvPr/>
        </p:nvSpPr>
        <p:spPr>
          <a:xfrm>
            <a:off x="7362584" y="1579631"/>
            <a:ext cx="1950721" cy="1257638"/>
          </a:xfrm>
          <a:prstGeom prst="mathMultiply">
            <a:avLst>
              <a:gd name="adj1" fmla="val 4120"/>
            </a:avLst>
          </a:prstGeom>
          <a:solidFill>
            <a:srgbClr val="FF0000"/>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pic>
        <p:nvPicPr>
          <p:cNvPr id="2" name="Grafik 6" descr="Ein Bild, das Gelände, Wirbellose, draußen, Insekt enthält.&#10;&#10;Automatisch generierte Beschreibung">
            <a:extLst>
              <a:ext uri="{FF2B5EF4-FFF2-40B4-BE49-F238E27FC236}">
                <a16:creationId xmlns:a16="http://schemas.microsoft.com/office/drawing/2014/main" id="{D8B2C0D2-3E32-3637-7A88-201D84B3AF86}"/>
              </a:ext>
            </a:extLst>
          </p:cNvPr>
          <p:cNvPicPr>
            <a:picLocks noChangeAspect="1"/>
          </p:cNvPicPr>
          <p:nvPr/>
        </p:nvPicPr>
        <p:blipFill>
          <a:blip r:embed="rId5"/>
          <a:stretch>
            <a:fillRect/>
          </a:stretch>
        </p:blipFill>
        <p:spPr>
          <a:xfrm>
            <a:off x="5940152" y="3494167"/>
            <a:ext cx="3052253" cy="2023776"/>
          </a:xfrm>
          <a:prstGeom prst="rect">
            <a:avLst/>
          </a:prstGeom>
        </p:spPr>
      </p:pic>
    </p:spTree>
    <p:extLst>
      <p:ext uri="{BB962C8B-B14F-4D97-AF65-F5344CB8AC3E}">
        <p14:creationId xmlns:p14="http://schemas.microsoft.com/office/powerpoint/2010/main" val="338771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31640" y="2780928"/>
            <a:ext cx="6660232" cy="1261884"/>
          </a:xfrm>
          <a:prstGeom prst="rect">
            <a:avLst/>
          </a:prstGeom>
        </p:spPr>
        <p:txBody>
          <a:bodyPr vert="horz" wrap="square" lIns="0" tIns="0" rIns="0" bIns="0" rtlCol="0">
            <a:spAutoFit/>
          </a:bodyPr>
          <a:lstStyle/>
          <a:p>
            <a:pPr>
              <a:spcAft>
                <a:spcPts val="1200"/>
              </a:spcAft>
              <a:buClr>
                <a:srgbClr val="074EA1"/>
              </a:buClr>
            </a:pPr>
            <a:r>
              <a:rPr lang="de-CH" sz="3600" b="1" i="1" dirty="0">
                <a:solidFill>
                  <a:srgbClr val="7F7F7F"/>
                </a:solidFill>
              </a:rPr>
              <a:t>Haben Sie Fragen?</a:t>
            </a:r>
          </a:p>
          <a:p>
            <a:pPr>
              <a:spcAft>
                <a:spcPts val="1200"/>
              </a:spcAft>
              <a:buClr>
                <a:srgbClr val="074EA1"/>
              </a:buClr>
            </a:pPr>
            <a:r>
              <a:rPr lang="fr-CH" sz="3600" b="1" dirty="0"/>
              <a:t>Avez-vous des questions ?</a:t>
            </a:r>
          </a:p>
        </p:txBody>
      </p:sp>
    </p:spTree>
    <p:extLst>
      <p:ext uri="{BB962C8B-B14F-4D97-AF65-F5344CB8AC3E}">
        <p14:creationId xmlns:p14="http://schemas.microsoft.com/office/powerpoint/2010/main" val="90267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450850" y="304800"/>
            <a:ext cx="869315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sz="2800" dirty="0" err="1">
                <a:latin typeface="Arial" charset="0"/>
              </a:rPr>
              <a:t>Neuer</a:t>
            </a:r>
            <a:r>
              <a:rPr lang="fr-CH" sz="2800" dirty="0">
                <a:latin typeface="Arial" charset="0"/>
              </a:rPr>
              <a:t> </a:t>
            </a:r>
            <a:r>
              <a:rPr lang="fr-CH" sz="2800" dirty="0" err="1">
                <a:latin typeface="Arial" charset="0"/>
              </a:rPr>
              <a:t>Rüsselkäfer</a:t>
            </a:r>
            <a:r>
              <a:rPr lang="fr-CH" sz="2800" dirty="0">
                <a:latin typeface="Arial" charset="0"/>
              </a:rPr>
              <a:t> in den </a:t>
            </a:r>
            <a:r>
              <a:rPr lang="fr-CH" sz="2800" dirty="0" err="1">
                <a:latin typeface="Arial" charset="0"/>
              </a:rPr>
              <a:t>Rüben</a:t>
            </a:r>
            <a:r>
              <a:rPr lang="fr-CH" sz="2800" dirty="0">
                <a:latin typeface="Arial" charset="0"/>
              </a:rPr>
              <a:t>, </a:t>
            </a:r>
            <a:r>
              <a:rPr lang="fr-CH" sz="2800" i="1" dirty="0" err="1">
                <a:latin typeface="Arial" charset="0"/>
              </a:rPr>
              <a:t>Lixus</a:t>
            </a:r>
            <a:r>
              <a:rPr lang="fr-CH" sz="2800" i="1" dirty="0">
                <a:latin typeface="Arial" charset="0"/>
              </a:rPr>
              <a:t> </a:t>
            </a:r>
            <a:r>
              <a:rPr lang="fr-CH" sz="2800" i="1" dirty="0" err="1">
                <a:latin typeface="Arial" charset="0"/>
              </a:rPr>
              <a:t>juncii</a:t>
            </a:r>
            <a:r>
              <a:rPr lang="fr-CH" sz="2800" i="1" dirty="0">
                <a:latin typeface="Arial" charset="0"/>
              </a:rPr>
              <a:t> </a:t>
            </a:r>
            <a:br>
              <a:rPr lang="fr-CH" dirty="0">
                <a:latin typeface="Arial" charset="0"/>
              </a:rPr>
            </a:br>
            <a:r>
              <a:rPr lang="fr-CH" dirty="0">
                <a:latin typeface="Arial" charset="0"/>
              </a:rPr>
              <a:t>—</a:t>
            </a:r>
            <a:endParaRPr lang="fr-CH" dirty="0"/>
          </a:p>
        </p:txBody>
      </p:sp>
      <p:pic>
        <p:nvPicPr>
          <p:cNvPr id="43" name="Image 42" descr="Une image contenant plein air, insecte, invertébré, fourmi&#10;&#10;Description générée automatiquement">
            <a:extLst>
              <a:ext uri="{FF2B5EF4-FFF2-40B4-BE49-F238E27FC236}">
                <a16:creationId xmlns:a16="http://schemas.microsoft.com/office/drawing/2014/main" id="{304CF2B8-FF5F-62C9-79AE-C8A6EA1EF9D5}"/>
              </a:ext>
            </a:extLst>
          </p:cNvPr>
          <p:cNvPicPr>
            <a:picLocks noChangeAspect="1"/>
          </p:cNvPicPr>
          <p:nvPr/>
        </p:nvPicPr>
        <p:blipFill rotWithShape="1">
          <a:blip r:embed="rId4"/>
          <a:srcRect l="19523" t="20021" r="24122" b="23623"/>
          <a:stretch/>
        </p:blipFill>
        <p:spPr>
          <a:xfrm>
            <a:off x="3171666" y="1801916"/>
            <a:ext cx="2430270" cy="3240361"/>
          </a:xfrm>
          <a:prstGeom prst="rect">
            <a:avLst/>
          </a:prstGeom>
        </p:spPr>
      </p:pic>
      <p:pic>
        <p:nvPicPr>
          <p:cNvPr id="3" name="Image 2">
            <a:extLst>
              <a:ext uri="{FF2B5EF4-FFF2-40B4-BE49-F238E27FC236}">
                <a16:creationId xmlns:a16="http://schemas.microsoft.com/office/drawing/2014/main" id="{60C5E9B2-A786-875C-E74A-C35463C4896E}"/>
              </a:ext>
            </a:extLst>
          </p:cNvPr>
          <p:cNvPicPr>
            <a:picLocks noChangeAspect="1"/>
          </p:cNvPicPr>
          <p:nvPr/>
        </p:nvPicPr>
        <p:blipFill rotWithShape="1">
          <a:blip r:embed="rId5"/>
          <a:srcRect l="6031" t="3881" r="2777" b="1845"/>
          <a:stretch/>
        </p:blipFill>
        <p:spPr>
          <a:xfrm>
            <a:off x="602451" y="1808819"/>
            <a:ext cx="2430271" cy="3240361"/>
          </a:xfrm>
          <a:prstGeom prst="rect">
            <a:avLst/>
          </a:prstGeom>
        </p:spPr>
      </p:pic>
      <p:sp>
        <p:nvSpPr>
          <p:cNvPr id="4" name="ZoneTexte 3">
            <a:extLst>
              <a:ext uri="{FF2B5EF4-FFF2-40B4-BE49-F238E27FC236}">
                <a16:creationId xmlns:a16="http://schemas.microsoft.com/office/drawing/2014/main" id="{97AD66F9-5882-FECC-7738-44B3002F1C71}"/>
              </a:ext>
            </a:extLst>
          </p:cNvPr>
          <p:cNvSpPr txBox="1"/>
          <p:nvPr/>
        </p:nvSpPr>
        <p:spPr>
          <a:xfrm>
            <a:off x="4189395" y="4800343"/>
            <a:ext cx="1728192" cy="214867"/>
          </a:xfrm>
          <a:prstGeom prst="rect">
            <a:avLst/>
          </a:prstGeom>
        </p:spPr>
        <p:txBody>
          <a:bodyPr vert="horz" wrap="square" lIns="0" tIns="0" rIns="0" bIns="0" rtlCol="0">
            <a:spAutoFit/>
          </a:bodyPr>
          <a:lstStyle/>
          <a:p>
            <a:pPr>
              <a:lnSpc>
                <a:spcPts val="1900"/>
              </a:lnSpc>
              <a:spcAft>
                <a:spcPts val="600"/>
              </a:spcAft>
              <a:buClr>
                <a:srgbClr val="074EA1"/>
              </a:buClr>
            </a:pPr>
            <a:r>
              <a:rPr lang="fr-CH" sz="1100" b="1" dirty="0">
                <a:solidFill>
                  <a:schemeClr val="bg1"/>
                </a:solidFill>
              </a:rPr>
              <a:t>Photo: N. Wider</a:t>
            </a:r>
          </a:p>
        </p:txBody>
      </p:sp>
      <p:sp>
        <p:nvSpPr>
          <p:cNvPr id="5" name="ZoneTexte 4">
            <a:extLst>
              <a:ext uri="{FF2B5EF4-FFF2-40B4-BE49-F238E27FC236}">
                <a16:creationId xmlns:a16="http://schemas.microsoft.com/office/drawing/2014/main" id="{F36EB0F4-B378-EC92-FFA7-3C1233013F88}"/>
              </a:ext>
            </a:extLst>
          </p:cNvPr>
          <p:cNvSpPr txBox="1"/>
          <p:nvPr/>
        </p:nvSpPr>
        <p:spPr>
          <a:xfrm>
            <a:off x="6899330" y="4349107"/>
            <a:ext cx="1728192" cy="214867"/>
          </a:xfrm>
          <a:prstGeom prst="rect">
            <a:avLst/>
          </a:prstGeom>
        </p:spPr>
        <p:txBody>
          <a:bodyPr vert="horz" wrap="square" lIns="0" tIns="0" rIns="0" bIns="0" rtlCol="0">
            <a:spAutoFit/>
          </a:bodyPr>
          <a:lstStyle/>
          <a:p>
            <a:pPr>
              <a:lnSpc>
                <a:spcPts val="1900"/>
              </a:lnSpc>
              <a:spcAft>
                <a:spcPts val="600"/>
              </a:spcAft>
              <a:buClr>
                <a:srgbClr val="074EA1"/>
              </a:buClr>
            </a:pPr>
            <a:r>
              <a:rPr lang="fr-CH" sz="1100" b="1" dirty="0">
                <a:solidFill>
                  <a:schemeClr val="bg1"/>
                </a:solidFill>
              </a:rPr>
              <a:t>Photo: N. Wider</a:t>
            </a:r>
          </a:p>
        </p:txBody>
      </p:sp>
      <p:sp>
        <p:nvSpPr>
          <p:cNvPr id="7" name="ZoneTexte 6">
            <a:extLst>
              <a:ext uri="{FF2B5EF4-FFF2-40B4-BE49-F238E27FC236}">
                <a16:creationId xmlns:a16="http://schemas.microsoft.com/office/drawing/2014/main" id="{92B49044-7EBC-D227-8D38-9AE44205003E}"/>
              </a:ext>
            </a:extLst>
          </p:cNvPr>
          <p:cNvSpPr txBox="1"/>
          <p:nvPr/>
        </p:nvSpPr>
        <p:spPr>
          <a:xfrm>
            <a:off x="602451" y="5243537"/>
            <a:ext cx="7416824" cy="884858"/>
          </a:xfrm>
          <a:prstGeom prst="rect">
            <a:avLst/>
          </a:prstGeom>
        </p:spPr>
        <p:txBody>
          <a:bodyPr vert="horz" wrap="square" lIns="0" tIns="0" rIns="0" bIns="0" rtlCol="0">
            <a:spAutoFit/>
          </a:bodyPr>
          <a:lstStyle/>
          <a:p>
            <a:pPr marL="285750" indent="-285750" algn="l">
              <a:lnSpc>
                <a:spcPts val="1900"/>
              </a:lnSpc>
              <a:spcAft>
                <a:spcPts val="600"/>
              </a:spcAft>
              <a:buClr>
                <a:srgbClr val="074EA1"/>
              </a:buClr>
              <a:buFont typeface="Arial" panose="020B0604020202020204" pitchFamily="34" charset="0"/>
              <a:buChar char="•"/>
            </a:pPr>
            <a:r>
              <a:rPr lang="fr-CH" sz="1600" dirty="0" err="1"/>
              <a:t>Käfer</a:t>
            </a:r>
            <a:r>
              <a:rPr lang="fr-CH" sz="1600" dirty="0"/>
              <a:t> (Familie Curculionidae), </a:t>
            </a:r>
            <a:r>
              <a:rPr lang="fr-CH" sz="1600" b="1" dirty="0" err="1"/>
              <a:t>Ursprung</a:t>
            </a:r>
            <a:r>
              <a:rPr lang="fr-CH" sz="1600" b="1" dirty="0"/>
              <a:t>: </a:t>
            </a:r>
            <a:r>
              <a:rPr lang="fr-CH" sz="1600" b="1" dirty="0" err="1"/>
              <a:t>Südeuropa</a:t>
            </a:r>
            <a:r>
              <a:rPr lang="fr-CH" sz="1600" b="1" dirty="0"/>
              <a:t>/</a:t>
            </a:r>
            <a:r>
              <a:rPr lang="fr-CH" sz="1600" b="1" dirty="0" err="1"/>
              <a:t>Nordafrika</a:t>
            </a:r>
            <a:endParaRPr lang="fr-CH" sz="1600" b="1" dirty="0"/>
          </a:p>
          <a:p>
            <a:pPr marL="285750" indent="-285750" algn="l">
              <a:lnSpc>
                <a:spcPts val="1900"/>
              </a:lnSpc>
              <a:spcAft>
                <a:spcPts val="600"/>
              </a:spcAft>
              <a:buClr>
                <a:srgbClr val="074EA1"/>
              </a:buClr>
              <a:buFont typeface="Arial" panose="020B0604020202020204" pitchFamily="34" charset="0"/>
              <a:buChar char="•"/>
            </a:pPr>
            <a:r>
              <a:rPr lang="fr-CH" sz="1600" dirty="0" err="1"/>
              <a:t>Längliche</a:t>
            </a:r>
            <a:r>
              <a:rPr lang="fr-CH" sz="1600" dirty="0"/>
              <a:t> </a:t>
            </a:r>
            <a:r>
              <a:rPr lang="fr-CH" sz="1600" dirty="0" err="1"/>
              <a:t>Form</a:t>
            </a:r>
            <a:r>
              <a:rPr lang="fr-CH" sz="1600" dirty="0"/>
              <a:t>, 9 - 15 mm </a:t>
            </a:r>
            <a:r>
              <a:rPr lang="fr-CH" sz="1600" dirty="0" err="1"/>
              <a:t>lang</a:t>
            </a:r>
            <a:r>
              <a:rPr lang="fr-CH" sz="1600" dirty="0"/>
              <a:t> mit </a:t>
            </a:r>
            <a:r>
              <a:rPr lang="fr-CH" sz="1600" dirty="0" err="1"/>
              <a:t>seitlich</a:t>
            </a:r>
            <a:r>
              <a:rPr lang="fr-CH" sz="1600" dirty="0"/>
              <a:t> </a:t>
            </a:r>
            <a:r>
              <a:rPr lang="fr-CH" sz="1600" dirty="0" err="1"/>
              <a:t>hellem</a:t>
            </a:r>
            <a:r>
              <a:rPr lang="fr-CH" sz="1600" dirty="0"/>
              <a:t> Band</a:t>
            </a:r>
          </a:p>
          <a:p>
            <a:pPr marL="285750" indent="-285750" algn="l">
              <a:lnSpc>
                <a:spcPts val="1900"/>
              </a:lnSpc>
              <a:spcAft>
                <a:spcPts val="600"/>
              </a:spcAft>
              <a:buClr>
                <a:srgbClr val="074EA1"/>
              </a:buClr>
              <a:buFont typeface="Arial" panose="020B0604020202020204" pitchFamily="34" charset="0"/>
              <a:buChar char="•"/>
            </a:pPr>
            <a:r>
              <a:rPr lang="fr-CH" sz="1600" dirty="0"/>
              <a:t>Larve </a:t>
            </a:r>
            <a:r>
              <a:rPr lang="fr-CH" sz="1600" dirty="0" err="1"/>
              <a:t>macht</a:t>
            </a:r>
            <a:r>
              <a:rPr lang="fr-CH" sz="1600" dirty="0"/>
              <a:t> </a:t>
            </a:r>
            <a:r>
              <a:rPr lang="fr-CH" sz="1600" dirty="0" err="1"/>
              <a:t>Frassgänge</a:t>
            </a:r>
            <a:endParaRPr lang="fr-CH" sz="1600" dirty="0"/>
          </a:p>
        </p:txBody>
      </p:sp>
      <p:pic>
        <p:nvPicPr>
          <p:cNvPr id="8" name="Image 7" descr="Une image contenant plein air, personne, Tige, Plante terrestre&#10;&#10;Description générée automatiquement">
            <a:extLst>
              <a:ext uri="{FF2B5EF4-FFF2-40B4-BE49-F238E27FC236}">
                <a16:creationId xmlns:a16="http://schemas.microsoft.com/office/drawing/2014/main" id="{1B4EBE16-FC4E-0125-3DB8-FC66EDB98DF2}"/>
              </a:ext>
            </a:extLst>
          </p:cNvPr>
          <p:cNvPicPr>
            <a:picLocks noChangeAspect="1"/>
          </p:cNvPicPr>
          <p:nvPr/>
        </p:nvPicPr>
        <p:blipFill rotWithShape="1">
          <a:blip r:embed="rId6"/>
          <a:srcRect l="29569" t="16083" r="21818"/>
          <a:stretch/>
        </p:blipFill>
        <p:spPr>
          <a:xfrm>
            <a:off x="5781501" y="1813661"/>
            <a:ext cx="2484724" cy="3216870"/>
          </a:xfrm>
          <a:prstGeom prst="rect">
            <a:avLst/>
          </a:prstGeom>
        </p:spPr>
      </p:pic>
      <p:sp>
        <p:nvSpPr>
          <p:cNvPr id="9" name="ZoneTexte 8">
            <a:extLst>
              <a:ext uri="{FF2B5EF4-FFF2-40B4-BE49-F238E27FC236}">
                <a16:creationId xmlns:a16="http://schemas.microsoft.com/office/drawing/2014/main" id="{92C7BE81-0CC4-F7F1-9934-1FBBDD599102}"/>
              </a:ext>
            </a:extLst>
          </p:cNvPr>
          <p:cNvSpPr txBox="1"/>
          <p:nvPr/>
        </p:nvSpPr>
        <p:spPr>
          <a:xfrm>
            <a:off x="6842275" y="4778937"/>
            <a:ext cx="1728192" cy="214867"/>
          </a:xfrm>
          <a:prstGeom prst="rect">
            <a:avLst/>
          </a:prstGeom>
        </p:spPr>
        <p:txBody>
          <a:bodyPr vert="horz" wrap="square" lIns="0" tIns="0" rIns="0" bIns="0" rtlCol="0">
            <a:spAutoFit/>
          </a:bodyPr>
          <a:lstStyle/>
          <a:p>
            <a:pPr>
              <a:lnSpc>
                <a:spcPts val="1900"/>
              </a:lnSpc>
              <a:spcAft>
                <a:spcPts val="600"/>
              </a:spcAft>
              <a:buClr>
                <a:srgbClr val="074EA1"/>
              </a:buClr>
            </a:pPr>
            <a:r>
              <a:rPr lang="fr-CH" sz="1100" b="1" dirty="0">
                <a:solidFill>
                  <a:schemeClr val="bg1"/>
                </a:solidFill>
              </a:rPr>
              <a:t>Photo: N. Wider</a:t>
            </a:r>
          </a:p>
        </p:txBody>
      </p:sp>
      <p:sp>
        <p:nvSpPr>
          <p:cNvPr id="11" name="Textfeld 6">
            <a:extLst>
              <a:ext uri="{FF2B5EF4-FFF2-40B4-BE49-F238E27FC236}">
                <a16:creationId xmlns:a16="http://schemas.microsoft.com/office/drawing/2014/main" id="{D82D0DEC-EBF6-AEAF-2249-E500BC2C5292}"/>
              </a:ext>
            </a:extLst>
          </p:cNvPr>
          <p:cNvSpPr txBox="1"/>
          <p:nvPr/>
        </p:nvSpPr>
        <p:spPr>
          <a:xfrm>
            <a:off x="539552" y="1448046"/>
            <a:ext cx="7992888" cy="252762"/>
          </a:xfrm>
          <a:prstGeom prst="rect">
            <a:avLst/>
          </a:prstGeom>
        </p:spPr>
        <p:txBody>
          <a:bodyPr vert="horz" wrap="square" lIns="0" tIns="0" rIns="0" bIns="0" rtlCol="0">
            <a:spAutoFit/>
          </a:bodyPr>
          <a:lstStyle/>
          <a:p>
            <a:pPr algn="l">
              <a:lnSpc>
                <a:spcPts val="1900"/>
              </a:lnSpc>
              <a:spcAft>
                <a:spcPts val="600"/>
              </a:spcAft>
              <a:buClr>
                <a:srgbClr val="074EA1"/>
              </a:buClr>
            </a:pPr>
            <a:r>
              <a:rPr lang="fr-CH" sz="2400" b="1" dirty="0" err="1">
                <a:solidFill>
                  <a:srgbClr val="7F7F7F"/>
                </a:solidFill>
              </a:rPr>
              <a:t>Beschreibung</a:t>
            </a:r>
            <a:endParaRPr lang="fr-CH" sz="2400" b="1" dirty="0">
              <a:solidFill>
                <a:srgbClr val="7F7F7F"/>
              </a:solidFill>
            </a:endParaRPr>
          </a:p>
        </p:txBody>
      </p:sp>
      <p:cxnSp>
        <p:nvCxnSpPr>
          <p:cNvPr id="10" name="Gerade Verbindung mit Pfeil 9">
            <a:extLst>
              <a:ext uri="{FF2B5EF4-FFF2-40B4-BE49-F238E27FC236}">
                <a16:creationId xmlns:a16="http://schemas.microsoft.com/office/drawing/2014/main" id="{25A507A2-2EC8-BA1E-0C7C-82F07C306A7C}"/>
              </a:ext>
            </a:extLst>
          </p:cNvPr>
          <p:cNvCxnSpPr/>
          <p:nvPr/>
        </p:nvCxnSpPr>
        <p:spPr>
          <a:xfrm>
            <a:off x="1403648" y="3645024"/>
            <a:ext cx="216024" cy="360040"/>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Gerade Verbindung mit Pfeil 11">
            <a:extLst>
              <a:ext uri="{FF2B5EF4-FFF2-40B4-BE49-F238E27FC236}">
                <a16:creationId xmlns:a16="http://schemas.microsoft.com/office/drawing/2014/main" id="{154709F7-A78E-3171-A018-521549991FEB}"/>
              </a:ext>
            </a:extLst>
          </p:cNvPr>
          <p:cNvCxnSpPr>
            <a:cxnSpLocks/>
          </p:cNvCxnSpPr>
          <p:nvPr/>
        </p:nvCxnSpPr>
        <p:spPr>
          <a:xfrm flipV="1">
            <a:off x="3707904" y="3387534"/>
            <a:ext cx="216024" cy="473514"/>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51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450850" y="304800"/>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sz="2800" dirty="0" err="1">
                <a:latin typeface="Arial" charset="0"/>
              </a:rPr>
              <a:t>Neuer</a:t>
            </a:r>
            <a:r>
              <a:rPr lang="fr-CH" sz="2800" dirty="0">
                <a:latin typeface="Arial" charset="0"/>
              </a:rPr>
              <a:t> </a:t>
            </a:r>
            <a:r>
              <a:rPr lang="fr-CH" sz="2800" dirty="0" err="1">
                <a:latin typeface="Arial" charset="0"/>
              </a:rPr>
              <a:t>Rüsselkäfer</a:t>
            </a:r>
            <a:r>
              <a:rPr lang="fr-CH" sz="2800" dirty="0">
                <a:latin typeface="Arial" charset="0"/>
              </a:rPr>
              <a:t> in den </a:t>
            </a:r>
            <a:r>
              <a:rPr lang="fr-CH" sz="2800" dirty="0" err="1">
                <a:latin typeface="Arial" charset="0"/>
              </a:rPr>
              <a:t>Rüben</a:t>
            </a:r>
            <a:r>
              <a:rPr lang="fr-CH" sz="2800" dirty="0">
                <a:latin typeface="Arial" charset="0"/>
              </a:rPr>
              <a:t>, </a:t>
            </a:r>
            <a:r>
              <a:rPr lang="fr-CH" sz="2800" i="1" dirty="0" err="1">
                <a:latin typeface="Arial" charset="0"/>
              </a:rPr>
              <a:t>Lixus</a:t>
            </a:r>
            <a:r>
              <a:rPr lang="fr-CH" sz="2800" i="1" dirty="0">
                <a:latin typeface="Arial" charset="0"/>
              </a:rPr>
              <a:t> </a:t>
            </a:r>
            <a:r>
              <a:rPr lang="fr-CH" sz="2800" i="1" dirty="0" err="1">
                <a:latin typeface="Arial" charset="0"/>
              </a:rPr>
              <a:t>juncii</a:t>
            </a:r>
            <a:br>
              <a:rPr lang="fr-CH" dirty="0">
                <a:latin typeface="Arial" charset="0"/>
              </a:rPr>
            </a:br>
            <a:r>
              <a:rPr lang="fr-CH" dirty="0">
                <a:latin typeface="Arial" charset="0"/>
              </a:rPr>
              <a:t>—</a:t>
            </a:r>
            <a:endParaRPr lang="fr-CH" dirty="0"/>
          </a:p>
        </p:txBody>
      </p:sp>
      <p:pic>
        <p:nvPicPr>
          <p:cNvPr id="4" name="Image 3" descr="Une image contenant plante, Plante terrestre, plein air, vert&#10;&#10;Description générée automatiquement">
            <a:extLst>
              <a:ext uri="{FF2B5EF4-FFF2-40B4-BE49-F238E27FC236}">
                <a16:creationId xmlns:a16="http://schemas.microsoft.com/office/drawing/2014/main" id="{C8DCFA2D-8AAC-C604-760E-D8328C040A7E}"/>
              </a:ext>
            </a:extLst>
          </p:cNvPr>
          <p:cNvPicPr>
            <a:picLocks noChangeAspect="1"/>
          </p:cNvPicPr>
          <p:nvPr/>
        </p:nvPicPr>
        <p:blipFill>
          <a:blip r:embed="rId4"/>
          <a:stretch>
            <a:fillRect/>
          </a:stretch>
        </p:blipFill>
        <p:spPr>
          <a:xfrm>
            <a:off x="194797" y="1786487"/>
            <a:ext cx="2114180" cy="2818906"/>
          </a:xfrm>
          <a:prstGeom prst="rect">
            <a:avLst/>
          </a:prstGeom>
        </p:spPr>
      </p:pic>
      <p:sp>
        <p:nvSpPr>
          <p:cNvPr id="5" name="ZoneTexte 4">
            <a:extLst>
              <a:ext uri="{FF2B5EF4-FFF2-40B4-BE49-F238E27FC236}">
                <a16:creationId xmlns:a16="http://schemas.microsoft.com/office/drawing/2014/main" id="{DC8E1A38-7F44-631F-D720-599F13B92096}"/>
              </a:ext>
            </a:extLst>
          </p:cNvPr>
          <p:cNvSpPr txBox="1"/>
          <p:nvPr/>
        </p:nvSpPr>
        <p:spPr>
          <a:xfrm>
            <a:off x="540720" y="4805373"/>
            <a:ext cx="7487664" cy="243656"/>
          </a:xfrm>
          <a:prstGeom prst="rect">
            <a:avLst/>
          </a:prstGeom>
        </p:spPr>
        <p:txBody>
          <a:bodyPr vert="horz" wrap="square" lIns="0" tIns="0" rIns="0" bIns="0" rtlCol="0">
            <a:spAutoFit/>
          </a:bodyPr>
          <a:lstStyle/>
          <a:p>
            <a:pPr marL="285750" indent="-285750" algn="l">
              <a:lnSpc>
                <a:spcPts val="1900"/>
              </a:lnSpc>
              <a:spcAft>
                <a:spcPts val="600"/>
              </a:spcAft>
              <a:buClr>
                <a:srgbClr val="074EA1"/>
              </a:buClr>
              <a:buFont typeface="Arial" panose="020B0604020202020204" pitchFamily="34" charset="0"/>
              <a:buChar char="•"/>
            </a:pPr>
            <a:r>
              <a:rPr lang="de-CH" sz="1600" dirty="0"/>
              <a:t>Eiablagelöcher der Adulten in den Blattstielen</a:t>
            </a:r>
            <a:endParaRPr lang="fr-CH" sz="1600" dirty="0"/>
          </a:p>
        </p:txBody>
      </p:sp>
      <p:sp>
        <p:nvSpPr>
          <p:cNvPr id="12" name="ZoneTexte 11">
            <a:extLst>
              <a:ext uri="{FF2B5EF4-FFF2-40B4-BE49-F238E27FC236}">
                <a16:creationId xmlns:a16="http://schemas.microsoft.com/office/drawing/2014/main" id="{F08F74E5-BF3E-F23C-DF83-113C5AF9D719}"/>
              </a:ext>
            </a:extLst>
          </p:cNvPr>
          <p:cNvSpPr txBox="1"/>
          <p:nvPr/>
        </p:nvSpPr>
        <p:spPr>
          <a:xfrm>
            <a:off x="450850" y="5087658"/>
            <a:ext cx="6191520" cy="335989"/>
          </a:xfrm>
          <a:prstGeom prst="rect">
            <a:avLst/>
          </a:prstGeom>
          <a:noFill/>
        </p:spPr>
        <p:txBody>
          <a:bodyPr wrap="square">
            <a:spAutoFit/>
          </a:bodyPr>
          <a:lstStyle/>
          <a:p>
            <a:pPr marL="285750" indent="-285750" algn="l">
              <a:lnSpc>
                <a:spcPts val="1900"/>
              </a:lnSpc>
              <a:spcAft>
                <a:spcPts val="600"/>
              </a:spcAft>
              <a:buClr>
                <a:srgbClr val="074EA1"/>
              </a:buClr>
              <a:buFont typeface="Arial" panose="020B0604020202020204" pitchFamily="34" charset="0"/>
              <a:buChar char="•"/>
            </a:pPr>
            <a:r>
              <a:rPr lang="fr-CH" sz="1600" dirty="0" err="1"/>
              <a:t>Extreme</a:t>
            </a:r>
            <a:r>
              <a:rPr lang="fr-CH" sz="1600" dirty="0"/>
              <a:t> </a:t>
            </a:r>
            <a:r>
              <a:rPr lang="fr-CH" sz="1600" dirty="0" err="1"/>
              <a:t>Fälle</a:t>
            </a:r>
            <a:r>
              <a:rPr lang="fr-CH" sz="1600" dirty="0"/>
              <a:t>, </a:t>
            </a:r>
            <a:r>
              <a:rPr lang="fr-CH" sz="1600" dirty="0" err="1"/>
              <a:t>Folge</a:t>
            </a:r>
            <a:r>
              <a:rPr lang="fr-CH" sz="1600" dirty="0"/>
              <a:t>: </a:t>
            </a:r>
            <a:r>
              <a:rPr lang="fr-CH" sz="1600" dirty="0" err="1"/>
              <a:t>Fäulnis</a:t>
            </a:r>
            <a:r>
              <a:rPr lang="fr-CH" sz="1600" dirty="0"/>
              <a:t> </a:t>
            </a:r>
            <a:r>
              <a:rPr lang="fr-CH" sz="1600" dirty="0" err="1"/>
              <a:t>durch</a:t>
            </a:r>
            <a:r>
              <a:rPr lang="fr-CH" sz="1600" dirty="0"/>
              <a:t> </a:t>
            </a:r>
            <a:r>
              <a:rPr lang="fr-CH" sz="1600" dirty="0" err="1"/>
              <a:t>Pilze</a:t>
            </a:r>
            <a:r>
              <a:rPr lang="fr-CH" sz="1600" dirty="0"/>
              <a:t>, </a:t>
            </a:r>
            <a:r>
              <a:rPr lang="fr-CH" sz="1600" dirty="0" err="1"/>
              <a:t>z.B</a:t>
            </a:r>
            <a:r>
              <a:rPr lang="fr-CH" sz="1600" dirty="0"/>
              <a:t>. </a:t>
            </a:r>
            <a:r>
              <a:rPr lang="fr-CH" sz="1600" i="1" dirty="0" err="1"/>
              <a:t>Rhizopus</a:t>
            </a:r>
            <a:endParaRPr lang="fr-CH" sz="1600" i="1" dirty="0"/>
          </a:p>
        </p:txBody>
      </p:sp>
      <p:sp>
        <p:nvSpPr>
          <p:cNvPr id="15" name="ZoneTexte 14">
            <a:extLst>
              <a:ext uri="{FF2B5EF4-FFF2-40B4-BE49-F238E27FC236}">
                <a16:creationId xmlns:a16="http://schemas.microsoft.com/office/drawing/2014/main" id="{1E8FA245-01DD-4E40-97FC-D1A00ADA045F}"/>
              </a:ext>
            </a:extLst>
          </p:cNvPr>
          <p:cNvSpPr txBox="1"/>
          <p:nvPr/>
        </p:nvSpPr>
        <p:spPr>
          <a:xfrm>
            <a:off x="595361" y="5509326"/>
            <a:ext cx="8163820" cy="487313"/>
          </a:xfrm>
          <a:prstGeom prst="rect">
            <a:avLst/>
          </a:prstGeom>
        </p:spPr>
        <p:txBody>
          <a:bodyPr vert="horz" wrap="square" lIns="0" tIns="0" rIns="0" bIns="0" rtlCol="0">
            <a:spAutoFit/>
          </a:bodyPr>
          <a:lstStyle/>
          <a:p>
            <a:pPr algn="l">
              <a:lnSpc>
                <a:spcPts val="1900"/>
              </a:lnSpc>
              <a:spcAft>
                <a:spcPts val="600"/>
              </a:spcAft>
              <a:buClr>
                <a:srgbClr val="074EA1"/>
              </a:buClr>
            </a:pPr>
            <a:r>
              <a:rPr lang="de-CH" sz="1600" b="1" dirty="0">
                <a:solidFill>
                  <a:srgbClr val="C00000"/>
                </a:solidFill>
                <a:sym typeface="Wingdings" panose="05000000000000000000" pitchFamily="2" charset="2"/>
              </a:rPr>
              <a:t> Geschätzt 5% Ertragsverlust durch </a:t>
            </a:r>
            <a:r>
              <a:rPr lang="de-CH" sz="1600" b="1" dirty="0" err="1">
                <a:solidFill>
                  <a:srgbClr val="C00000"/>
                </a:solidFill>
                <a:sym typeface="Wingdings" panose="05000000000000000000" pitchFamily="2" charset="2"/>
              </a:rPr>
              <a:t>Frassgänge</a:t>
            </a:r>
            <a:r>
              <a:rPr lang="de-CH" sz="1600" b="1" dirty="0">
                <a:solidFill>
                  <a:srgbClr val="C00000"/>
                </a:solidFill>
                <a:sym typeface="Wingdings" panose="05000000000000000000" pitchFamily="2" charset="2"/>
              </a:rPr>
              <a:t> &amp; bis zu 100% bei hohem sekundärem Fäulnisbefall (Agroscope)</a:t>
            </a:r>
            <a:endParaRPr lang="fr-CH" sz="1600" b="1" dirty="0">
              <a:solidFill>
                <a:srgbClr val="C00000"/>
              </a:solidFill>
            </a:endParaRPr>
          </a:p>
        </p:txBody>
      </p:sp>
      <p:grpSp>
        <p:nvGrpSpPr>
          <p:cNvPr id="8" name="Gruppieren 7">
            <a:extLst>
              <a:ext uri="{FF2B5EF4-FFF2-40B4-BE49-F238E27FC236}">
                <a16:creationId xmlns:a16="http://schemas.microsoft.com/office/drawing/2014/main" id="{9CC69519-64EE-4D39-C1A7-57F79475D073}"/>
              </a:ext>
            </a:extLst>
          </p:cNvPr>
          <p:cNvGrpSpPr/>
          <p:nvPr/>
        </p:nvGrpSpPr>
        <p:grpSpPr>
          <a:xfrm>
            <a:off x="2291724" y="1771950"/>
            <a:ext cx="6110292" cy="2823300"/>
            <a:chOff x="2827597" y="1718915"/>
            <a:chExt cx="6110292" cy="2840064"/>
          </a:xfrm>
        </p:grpSpPr>
        <p:pic>
          <p:nvPicPr>
            <p:cNvPr id="47" name="Image 46" descr="Une image contenant sol, plein air, feuille&#10;&#10;Description générée automatiquement">
              <a:extLst>
                <a:ext uri="{FF2B5EF4-FFF2-40B4-BE49-F238E27FC236}">
                  <a16:creationId xmlns:a16="http://schemas.microsoft.com/office/drawing/2014/main" id="{8C64D4FE-B664-EC67-9811-A415B9A08EF6}"/>
                </a:ext>
              </a:extLst>
            </p:cNvPr>
            <p:cNvPicPr>
              <a:picLocks noChangeAspect="1"/>
            </p:cNvPicPr>
            <p:nvPr/>
          </p:nvPicPr>
          <p:blipFill rotWithShape="1">
            <a:blip r:embed="rId5"/>
            <a:srcRect r="5239"/>
            <a:stretch/>
          </p:blipFill>
          <p:spPr>
            <a:xfrm rot="5400000">
              <a:off x="3405621" y="1140891"/>
              <a:ext cx="2840064" cy="3996112"/>
            </a:xfrm>
            <a:prstGeom prst="rect">
              <a:avLst/>
            </a:prstGeom>
          </p:spPr>
        </p:pic>
        <p:sp>
          <p:nvSpPr>
            <p:cNvPr id="17" name="ZoneTexte 16">
              <a:extLst>
                <a:ext uri="{FF2B5EF4-FFF2-40B4-BE49-F238E27FC236}">
                  <a16:creationId xmlns:a16="http://schemas.microsoft.com/office/drawing/2014/main" id="{D30D02DA-9E49-E083-4457-83AC5B3FAF5D}"/>
                </a:ext>
              </a:extLst>
            </p:cNvPr>
            <p:cNvSpPr txBox="1"/>
            <p:nvPr/>
          </p:nvSpPr>
          <p:spPr>
            <a:xfrm>
              <a:off x="3720095" y="4082552"/>
              <a:ext cx="5217794" cy="335989"/>
            </a:xfrm>
            <a:prstGeom prst="rect">
              <a:avLst/>
            </a:prstGeom>
            <a:noFill/>
          </p:spPr>
          <p:txBody>
            <a:bodyPr wrap="square">
              <a:spAutoFit/>
            </a:bodyPr>
            <a:lstStyle/>
            <a:p>
              <a:pPr algn="l">
                <a:lnSpc>
                  <a:spcPts val="1900"/>
                </a:lnSpc>
                <a:spcAft>
                  <a:spcPts val="600"/>
                </a:spcAft>
                <a:buClr>
                  <a:srgbClr val="074EA1"/>
                </a:buClr>
              </a:pPr>
              <a:r>
                <a:rPr lang="fr-CH" sz="1600" b="1" dirty="0" err="1">
                  <a:highlight>
                    <a:srgbClr val="FFFF00"/>
                  </a:highlight>
                </a:rPr>
                <a:t>Gänge</a:t>
              </a:r>
              <a:r>
                <a:rPr lang="fr-CH" sz="1600" b="1" dirty="0">
                  <a:highlight>
                    <a:srgbClr val="FFFF00"/>
                  </a:highlight>
                </a:rPr>
                <a:t> der </a:t>
              </a:r>
              <a:r>
                <a:rPr lang="fr-CH" sz="1600" b="1" dirty="0" err="1">
                  <a:highlight>
                    <a:srgbClr val="FFFF00"/>
                  </a:highlight>
                </a:rPr>
                <a:t>Larven</a:t>
              </a:r>
              <a:endParaRPr lang="fr-CH" sz="1600" b="1" dirty="0">
                <a:highlight>
                  <a:srgbClr val="FFFF00"/>
                </a:highlight>
              </a:endParaRPr>
            </a:p>
          </p:txBody>
        </p:sp>
      </p:grpSp>
      <p:sp>
        <p:nvSpPr>
          <p:cNvPr id="2" name="ZoneTexte 1">
            <a:extLst>
              <a:ext uri="{FF2B5EF4-FFF2-40B4-BE49-F238E27FC236}">
                <a16:creationId xmlns:a16="http://schemas.microsoft.com/office/drawing/2014/main" id="{76F6E4D4-048A-58C2-8BE0-97C3015ED079}"/>
              </a:ext>
            </a:extLst>
          </p:cNvPr>
          <p:cNvSpPr txBox="1"/>
          <p:nvPr/>
        </p:nvSpPr>
        <p:spPr>
          <a:xfrm>
            <a:off x="387791" y="1859972"/>
            <a:ext cx="1728192" cy="223587"/>
          </a:xfrm>
          <a:prstGeom prst="rect">
            <a:avLst/>
          </a:prstGeom>
        </p:spPr>
        <p:txBody>
          <a:bodyPr vert="horz" wrap="square" lIns="0" tIns="0" rIns="0" bIns="0" rtlCol="0">
            <a:spAutoFit/>
          </a:bodyPr>
          <a:lstStyle/>
          <a:p>
            <a:pPr>
              <a:lnSpc>
                <a:spcPts val="1900"/>
              </a:lnSpc>
              <a:spcAft>
                <a:spcPts val="600"/>
              </a:spcAft>
              <a:buClr>
                <a:srgbClr val="074EA1"/>
              </a:buClr>
            </a:pPr>
            <a:r>
              <a:rPr lang="fr-CH" sz="1200" b="1" dirty="0">
                <a:solidFill>
                  <a:schemeClr val="bg1"/>
                </a:solidFill>
              </a:rPr>
              <a:t>Photo: N. Wider</a:t>
            </a:r>
          </a:p>
        </p:txBody>
      </p:sp>
      <p:sp>
        <p:nvSpPr>
          <p:cNvPr id="20" name="Textfeld 6">
            <a:extLst>
              <a:ext uri="{FF2B5EF4-FFF2-40B4-BE49-F238E27FC236}">
                <a16:creationId xmlns:a16="http://schemas.microsoft.com/office/drawing/2014/main" id="{086D6438-05C4-6C77-5C7F-A6FF8E3F74A1}"/>
              </a:ext>
            </a:extLst>
          </p:cNvPr>
          <p:cNvSpPr txBox="1"/>
          <p:nvPr/>
        </p:nvSpPr>
        <p:spPr>
          <a:xfrm>
            <a:off x="539552" y="1448046"/>
            <a:ext cx="7992888" cy="252762"/>
          </a:xfrm>
          <a:prstGeom prst="rect">
            <a:avLst/>
          </a:prstGeom>
        </p:spPr>
        <p:txBody>
          <a:bodyPr vert="horz" wrap="square" lIns="0" tIns="0" rIns="0" bIns="0" rtlCol="0">
            <a:spAutoFit/>
          </a:bodyPr>
          <a:lstStyle/>
          <a:p>
            <a:pPr algn="l">
              <a:lnSpc>
                <a:spcPts val="1900"/>
              </a:lnSpc>
              <a:spcAft>
                <a:spcPts val="600"/>
              </a:spcAft>
              <a:buClr>
                <a:srgbClr val="074EA1"/>
              </a:buClr>
            </a:pPr>
            <a:r>
              <a:rPr lang="fr-CH" sz="2400" b="1" dirty="0" err="1">
                <a:solidFill>
                  <a:srgbClr val="7F7F7F"/>
                </a:solidFill>
              </a:rPr>
              <a:t>Schäden</a:t>
            </a:r>
            <a:r>
              <a:rPr lang="fr-CH" sz="2400" b="1" dirty="0">
                <a:solidFill>
                  <a:srgbClr val="7F7F7F"/>
                </a:solidFill>
              </a:rPr>
              <a:t> </a:t>
            </a:r>
          </a:p>
        </p:txBody>
      </p:sp>
      <p:grpSp>
        <p:nvGrpSpPr>
          <p:cNvPr id="7" name="Gruppieren 6">
            <a:extLst>
              <a:ext uri="{FF2B5EF4-FFF2-40B4-BE49-F238E27FC236}">
                <a16:creationId xmlns:a16="http://schemas.microsoft.com/office/drawing/2014/main" id="{893EA7E1-BAAF-EC72-E97D-72658C55F436}"/>
              </a:ext>
            </a:extLst>
          </p:cNvPr>
          <p:cNvGrpSpPr/>
          <p:nvPr/>
        </p:nvGrpSpPr>
        <p:grpSpPr>
          <a:xfrm>
            <a:off x="6031928" y="1749982"/>
            <a:ext cx="7111353" cy="2850473"/>
            <a:chOff x="10017159" y="1859633"/>
            <a:chExt cx="5416250" cy="2135273"/>
          </a:xfrm>
        </p:grpSpPr>
        <p:pic>
          <p:nvPicPr>
            <p:cNvPr id="10" name="Image 9">
              <a:extLst>
                <a:ext uri="{FF2B5EF4-FFF2-40B4-BE49-F238E27FC236}">
                  <a16:creationId xmlns:a16="http://schemas.microsoft.com/office/drawing/2014/main" id="{2840E8BD-FFF5-8424-725C-AE8CAF8266AB}"/>
                </a:ext>
              </a:extLst>
            </p:cNvPr>
            <p:cNvPicPr>
              <a:picLocks noChangeAspect="1"/>
            </p:cNvPicPr>
            <p:nvPr/>
          </p:nvPicPr>
          <p:blipFill rotWithShape="1">
            <a:blip r:embed="rId6"/>
            <a:srcRect l="1182" t="4232" r="43665" b="3390"/>
            <a:stretch/>
          </p:blipFill>
          <p:spPr>
            <a:xfrm>
              <a:off x="10017159" y="1859633"/>
              <a:ext cx="2132509" cy="2135273"/>
            </a:xfrm>
            <a:prstGeom prst="rect">
              <a:avLst/>
            </a:prstGeom>
          </p:spPr>
        </p:pic>
        <p:sp>
          <p:nvSpPr>
            <p:cNvPr id="3" name="ZoneTexte 16">
              <a:extLst>
                <a:ext uri="{FF2B5EF4-FFF2-40B4-BE49-F238E27FC236}">
                  <a16:creationId xmlns:a16="http://schemas.microsoft.com/office/drawing/2014/main" id="{A6A10377-DE88-FA51-2924-1AB471FAC2B8}"/>
                </a:ext>
              </a:extLst>
            </p:cNvPr>
            <p:cNvSpPr txBox="1"/>
            <p:nvPr/>
          </p:nvSpPr>
          <p:spPr>
            <a:xfrm>
              <a:off x="10215615" y="3615388"/>
              <a:ext cx="5217794" cy="236654"/>
            </a:xfrm>
            <a:prstGeom prst="rect">
              <a:avLst/>
            </a:prstGeom>
            <a:noFill/>
          </p:spPr>
          <p:txBody>
            <a:bodyPr wrap="square">
              <a:spAutoFit/>
            </a:bodyPr>
            <a:lstStyle/>
            <a:p>
              <a:pPr algn="l">
                <a:lnSpc>
                  <a:spcPts val="1900"/>
                </a:lnSpc>
                <a:spcAft>
                  <a:spcPts val="600"/>
                </a:spcAft>
                <a:buClr>
                  <a:srgbClr val="074EA1"/>
                </a:buClr>
              </a:pPr>
              <a:r>
                <a:rPr lang="de-CH" sz="1400" b="1" dirty="0">
                  <a:highlight>
                    <a:srgbClr val="FFFF00"/>
                  </a:highlight>
                </a:rPr>
                <a:t>Mögliche Folge: Fäulnis</a:t>
              </a:r>
              <a:endParaRPr lang="fr-CH" sz="1400" b="1" dirty="0">
                <a:highlight>
                  <a:srgbClr val="FFFF00"/>
                </a:highlight>
              </a:endParaRPr>
            </a:p>
          </p:txBody>
        </p:sp>
      </p:grpSp>
      <p:sp>
        <p:nvSpPr>
          <p:cNvPr id="9" name="ZoneTexte 1">
            <a:extLst>
              <a:ext uri="{FF2B5EF4-FFF2-40B4-BE49-F238E27FC236}">
                <a16:creationId xmlns:a16="http://schemas.microsoft.com/office/drawing/2014/main" id="{DA606DA5-308C-050D-C163-8C347C12DDB1}"/>
              </a:ext>
            </a:extLst>
          </p:cNvPr>
          <p:cNvSpPr txBox="1"/>
          <p:nvPr/>
        </p:nvSpPr>
        <p:spPr>
          <a:xfrm>
            <a:off x="6964958" y="1800395"/>
            <a:ext cx="1728192" cy="223587"/>
          </a:xfrm>
          <a:prstGeom prst="rect">
            <a:avLst/>
          </a:prstGeom>
        </p:spPr>
        <p:txBody>
          <a:bodyPr vert="horz" wrap="square" lIns="0" tIns="0" rIns="0" bIns="0" rtlCol="0">
            <a:spAutoFit/>
          </a:bodyPr>
          <a:lstStyle/>
          <a:p>
            <a:pPr>
              <a:lnSpc>
                <a:spcPts val="1900"/>
              </a:lnSpc>
              <a:spcAft>
                <a:spcPts val="600"/>
              </a:spcAft>
              <a:buClr>
                <a:srgbClr val="074EA1"/>
              </a:buClr>
            </a:pPr>
            <a:r>
              <a:rPr lang="fr-CH" sz="1200" b="1" dirty="0">
                <a:solidFill>
                  <a:schemeClr val="bg1"/>
                </a:solidFill>
              </a:rPr>
              <a:t>Photo: ITB</a:t>
            </a:r>
          </a:p>
        </p:txBody>
      </p:sp>
    </p:spTree>
    <p:extLst>
      <p:ext uri="{BB962C8B-B14F-4D97-AF65-F5344CB8AC3E}">
        <p14:creationId xmlns:p14="http://schemas.microsoft.com/office/powerpoint/2010/main" val="18136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450850" y="304800"/>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sz="2800" dirty="0" err="1">
                <a:latin typeface="Arial" charset="0"/>
              </a:rPr>
              <a:t>Neuer</a:t>
            </a:r>
            <a:r>
              <a:rPr lang="fr-CH" sz="2800" dirty="0">
                <a:latin typeface="Arial" charset="0"/>
              </a:rPr>
              <a:t> </a:t>
            </a:r>
            <a:r>
              <a:rPr lang="fr-CH" sz="2800" dirty="0" err="1">
                <a:latin typeface="Arial" charset="0"/>
              </a:rPr>
              <a:t>Rüsselkäfer</a:t>
            </a:r>
            <a:r>
              <a:rPr lang="fr-CH" sz="2800" dirty="0">
                <a:latin typeface="Arial" charset="0"/>
              </a:rPr>
              <a:t> in den </a:t>
            </a:r>
            <a:r>
              <a:rPr lang="fr-CH" sz="2800" dirty="0" err="1">
                <a:latin typeface="Arial" charset="0"/>
              </a:rPr>
              <a:t>Rüben</a:t>
            </a:r>
            <a:r>
              <a:rPr lang="fr-CH" sz="2800" dirty="0">
                <a:latin typeface="Arial" charset="0"/>
              </a:rPr>
              <a:t>, </a:t>
            </a:r>
            <a:r>
              <a:rPr lang="fr-CH" sz="2800" i="1" dirty="0" err="1">
                <a:latin typeface="Arial" charset="0"/>
              </a:rPr>
              <a:t>Lixus</a:t>
            </a:r>
            <a:r>
              <a:rPr lang="fr-CH" sz="2800" i="1" dirty="0">
                <a:latin typeface="Arial" charset="0"/>
              </a:rPr>
              <a:t> </a:t>
            </a:r>
            <a:r>
              <a:rPr lang="fr-CH" sz="2800" i="1" dirty="0" err="1">
                <a:latin typeface="Arial" charset="0"/>
              </a:rPr>
              <a:t>juncii</a:t>
            </a:r>
            <a:br>
              <a:rPr lang="fr-CH" dirty="0">
                <a:latin typeface="Arial" charset="0"/>
              </a:rPr>
            </a:br>
            <a:r>
              <a:rPr lang="fr-CH" dirty="0">
                <a:latin typeface="Arial" charset="0"/>
              </a:rPr>
              <a:t>—</a:t>
            </a:r>
            <a:endParaRPr lang="fr-CH" dirty="0"/>
          </a:p>
        </p:txBody>
      </p:sp>
      <p:sp>
        <p:nvSpPr>
          <p:cNvPr id="8" name="Textfeld 6">
            <a:extLst>
              <a:ext uri="{FF2B5EF4-FFF2-40B4-BE49-F238E27FC236}">
                <a16:creationId xmlns:a16="http://schemas.microsoft.com/office/drawing/2014/main" id="{DE723741-AA30-8964-4A87-BDB742F799A0}"/>
              </a:ext>
            </a:extLst>
          </p:cNvPr>
          <p:cNvSpPr txBox="1"/>
          <p:nvPr/>
        </p:nvSpPr>
        <p:spPr>
          <a:xfrm>
            <a:off x="274591" y="1424789"/>
            <a:ext cx="7992888" cy="252762"/>
          </a:xfrm>
          <a:prstGeom prst="rect">
            <a:avLst/>
          </a:prstGeom>
        </p:spPr>
        <p:txBody>
          <a:bodyPr vert="horz" wrap="square" lIns="0" tIns="0" rIns="0" bIns="0" rtlCol="0">
            <a:spAutoFit/>
          </a:bodyPr>
          <a:lstStyle/>
          <a:p>
            <a:pPr algn="l">
              <a:lnSpc>
                <a:spcPts val="1900"/>
              </a:lnSpc>
              <a:spcAft>
                <a:spcPts val="600"/>
              </a:spcAft>
              <a:buClr>
                <a:srgbClr val="074EA1"/>
              </a:buClr>
            </a:pPr>
            <a:r>
              <a:rPr lang="fr-CH" sz="2400" b="1" dirty="0">
                <a:solidFill>
                  <a:srgbClr val="7F7F7F"/>
                </a:solidFill>
              </a:rPr>
              <a:t>Situation Schweiz 2023</a:t>
            </a:r>
          </a:p>
        </p:txBody>
      </p:sp>
      <p:sp>
        <p:nvSpPr>
          <p:cNvPr id="2" name="Bildplatzhalter 1">
            <a:extLst>
              <a:ext uri="{FF2B5EF4-FFF2-40B4-BE49-F238E27FC236}">
                <a16:creationId xmlns:a16="http://schemas.microsoft.com/office/drawing/2014/main" id="{233F382B-4221-E03E-FF4B-106322CD3236}"/>
              </a:ext>
            </a:extLst>
          </p:cNvPr>
          <p:cNvSpPr>
            <a:spLocks noGrp="1"/>
          </p:cNvSpPr>
          <p:nvPr>
            <p:ph type="pic" sz="quarter" idx="11"/>
          </p:nvPr>
        </p:nvSpPr>
        <p:spPr>
          <a:xfrm>
            <a:off x="153565" y="1717206"/>
            <a:ext cx="7442771" cy="4644000"/>
          </a:xfrm>
        </p:spPr>
        <p:txBody>
          <a:bodyPr/>
          <a:lstStyle/>
          <a:p>
            <a:pPr marL="342900" indent="-342900">
              <a:buFont typeface="Arial" panose="020B0604020202020204" pitchFamily="34" charset="0"/>
              <a:buChar char="•"/>
            </a:pPr>
            <a:r>
              <a:rPr lang="de-CH" sz="2200" dirty="0"/>
              <a:t>Schädling präsent zwischen VD &amp; SO</a:t>
            </a:r>
          </a:p>
          <a:p>
            <a:pPr marL="342900" indent="-342900">
              <a:buFont typeface="Arial" panose="020B0604020202020204" pitchFamily="34" charset="0"/>
              <a:buChar char="•"/>
            </a:pPr>
            <a:r>
              <a:rPr lang="de-CH" sz="2200" b="1" dirty="0">
                <a:highlight>
                  <a:srgbClr val="FFFF00"/>
                </a:highlight>
              </a:rPr>
              <a:t>Viele Schäden auf Rübenparzellen mit Wasserstress &amp; wenig tiefgründigen Böden (Jurasüdfuss)</a:t>
            </a:r>
          </a:p>
          <a:p>
            <a:pPr marL="342900" indent="-342900">
              <a:buFont typeface="Arial" panose="020B0604020202020204" pitchFamily="34" charset="0"/>
              <a:buChar char="•"/>
            </a:pPr>
            <a:r>
              <a:rPr lang="de-CH" sz="2200" dirty="0"/>
              <a:t>Auf </a:t>
            </a:r>
            <a:r>
              <a:rPr lang="de-CH" sz="2200" b="1" dirty="0"/>
              <a:t>4000 ha </a:t>
            </a:r>
            <a:r>
              <a:rPr lang="de-CH" sz="2200" b="1" i="1" dirty="0" err="1"/>
              <a:t>Lixus</a:t>
            </a:r>
            <a:r>
              <a:rPr lang="de-CH" sz="2200" b="1" dirty="0"/>
              <a:t> beobachtet </a:t>
            </a:r>
            <a:r>
              <a:rPr lang="de-CH" sz="2200" dirty="0"/>
              <a:t>(von 16’500 ha ZR total)</a:t>
            </a:r>
          </a:p>
          <a:p>
            <a:pPr marL="615950" lvl="1" indent="-342900">
              <a:buFont typeface="Arial" panose="020B0604020202020204" pitchFamily="34" charset="0"/>
              <a:buChar char="•"/>
            </a:pPr>
            <a:r>
              <a:rPr lang="de-CH" sz="2200" b="1" dirty="0"/>
              <a:t>600 ha gemeldet mit Fäulnis wegen </a:t>
            </a:r>
            <a:r>
              <a:rPr lang="de-CH" sz="2200" b="1" dirty="0" err="1"/>
              <a:t>Lixus</a:t>
            </a:r>
            <a:endParaRPr lang="de-CH" sz="2200" b="1" dirty="0"/>
          </a:p>
          <a:p>
            <a:pPr marL="882650" lvl="2" indent="-342900">
              <a:buFont typeface="Arial" panose="020B0604020202020204" pitchFamily="34" charset="0"/>
              <a:buChar char="•"/>
            </a:pPr>
            <a:r>
              <a:rPr lang="de-CH" sz="2200" b="1" dirty="0"/>
              <a:t>20 ha nicht geerntet </a:t>
            </a:r>
            <a:r>
              <a:rPr lang="de-CH" sz="2200" dirty="0"/>
              <a:t>(wenn &gt;30% Pflanzen mit Fäulnis)</a:t>
            </a:r>
          </a:p>
          <a:p>
            <a:pPr marL="342900" indent="-342900">
              <a:buFont typeface="Arial" panose="020B0604020202020204" pitchFamily="34" charset="0"/>
              <a:buChar char="•"/>
            </a:pPr>
            <a:r>
              <a:rPr lang="de-CH" sz="2200" dirty="0"/>
              <a:t>Fäulnis kann auch wegen anderen Faktoren auftreten (Rübenmotte, Hitze &amp; H</a:t>
            </a:r>
            <a:r>
              <a:rPr lang="de-CH" sz="2200" baseline="-25000" dirty="0"/>
              <a:t>2</a:t>
            </a:r>
            <a:r>
              <a:rPr lang="de-CH" sz="2200" dirty="0"/>
              <a:t>O-Mangel)</a:t>
            </a:r>
          </a:p>
          <a:p>
            <a:pPr marL="342900" indent="-342900">
              <a:buFont typeface="Arial" panose="020B0604020202020204" pitchFamily="34" charset="0"/>
              <a:buChar char="•"/>
            </a:pPr>
            <a:endParaRPr lang="de-CH" dirty="0"/>
          </a:p>
          <a:p>
            <a:pPr marL="342900" indent="-342900">
              <a:buFont typeface="Arial" panose="020B0604020202020204" pitchFamily="34" charset="0"/>
              <a:buChar char="•"/>
            </a:pPr>
            <a:endParaRPr lang="de-CH" dirty="0"/>
          </a:p>
          <a:p>
            <a:pPr marL="342900" indent="-342900">
              <a:buFont typeface="Arial" panose="020B0604020202020204" pitchFamily="34" charset="0"/>
              <a:buChar char="•"/>
            </a:pPr>
            <a:endParaRPr lang="de-CH" dirty="0"/>
          </a:p>
          <a:p>
            <a:pPr marL="342900" indent="-342900">
              <a:buFont typeface="Arial" panose="020B0604020202020204" pitchFamily="34" charset="0"/>
              <a:buChar char="•"/>
            </a:pPr>
            <a:endParaRPr lang="de-CH" dirty="0"/>
          </a:p>
          <a:p>
            <a:pPr marL="342900" indent="-342900">
              <a:buFont typeface="Arial" panose="020B0604020202020204" pitchFamily="34" charset="0"/>
              <a:buChar char="•"/>
            </a:pPr>
            <a:endParaRPr lang="de-CH" dirty="0"/>
          </a:p>
          <a:p>
            <a:pPr marL="342900" indent="-342900">
              <a:buFont typeface="Arial" panose="020B0604020202020204" pitchFamily="34" charset="0"/>
              <a:buChar char="•"/>
            </a:pPr>
            <a:endParaRPr lang="de-CH" dirty="0"/>
          </a:p>
          <a:p>
            <a:pPr marL="342900" indent="-342900">
              <a:buFont typeface="Arial" panose="020B0604020202020204" pitchFamily="34" charset="0"/>
              <a:buChar char="•"/>
            </a:pPr>
            <a:endParaRPr lang="fr-CH" dirty="0"/>
          </a:p>
        </p:txBody>
      </p:sp>
      <p:pic>
        <p:nvPicPr>
          <p:cNvPr id="3" name="Image 3" descr="Une image contenant plante, Plante terrestre, plein air, vert&#10;&#10;Description générée automatiquement">
            <a:extLst>
              <a:ext uri="{FF2B5EF4-FFF2-40B4-BE49-F238E27FC236}">
                <a16:creationId xmlns:a16="http://schemas.microsoft.com/office/drawing/2014/main" id="{7F0F8894-D791-0ABD-83F2-F86A08C835D1}"/>
              </a:ext>
            </a:extLst>
          </p:cNvPr>
          <p:cNvPicPr>
            <a:picLocks noChangeAspect="1"/>
          </p:cNvPicPr>
          <p:nvPr/>
        </p:nvPicPr>
        <p:blipFill>
          <a:blip r:embed="rId4"/>
          <a:stretch>
            <a:fillRect/>
          </a:stretch>
        </p:blipFill>
        <p:spPr>
          <a:xfrm>
            <a:off x="7596336" y="3861048"/>
            <a:ext cx="1322092" cy="1762789"/>
          </a:xfrm>
          <a:prstGeom prst="rect">
            <a:avLst/>
          </a:prstGeom>
        </p:spPr>
      </p:pic>
      <p:pic>
        <p:nvPicPr>
          <p:cNvPr id="4" name="Image 2">
            <a:extLst>
              <a:ext uri="{FF2B5EF4-FFF2-40B4-BE49-F238E27FC236}">
                <a16:creationId xmlns:a16="http://schemas.microsoft.com/office/drawing/2014/main" id="{E38D7AEF-25F0-D800-6E7C-9E9E97897DA6}"/>
              </a:ext>
            </a:extLst>
          </p:cNvPr>
          <p:cNvPicPr>
            <a:picLocks noChangeAspect="1"/>
          </p:cNvPicPr>
          <p:nvPr/>
        </p:nvPicPr>
        <p:blipFill rotWithShape="1">
          <a:blip r:embed="rId5"/>
          <a:srcRect l="6031" t="3881" r="2777" b="1845"/>
          <a:stretch/>
        </p:blipFill>
        <p:spPr>
          <a:xfrm>
            <a:off x="7596336" y="1910218"/>
            <a:ext cx="1322092" cy="1762789"/>
          </a:xfrm>
          <a:prstGeom prst="rect">
            <a:avLst/>
          </a:prstGeom>
        </p:spPr>
      </p:pic>
    </p:spTree>
    <p:extLst>
      <p:ext uri="{BB962C8B-B14F-4D97-AF65-F5344CB8AC3E}">
        <p14:creationId xmlns:p14="http://schemas.microsoft.com/office/powerpoint/2010/main" val="26470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450850" y="304800"/>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sz="2800" dirty="0" err="1">
                <a:latin typeface="Arial" charset="0"/>
              </a:rPr>
              <a:t>Neuer</a:t>
            </a:r>
            <a:r>
              <a:rPr lang="fr-CH" sz="2800" dirty="0">
                <a:latin typeface="Arial" charset="0"/>
              </a:rPr>
              <a:t> </a:t>
            </a:r>
            <a:r>
              <a:rPr lang="fr-CH" sz="2800" dirty="0" err="1">
                <a:latin typeface="Arial" charset="0"/>
              </a:rPr>
              <a:t>Rüsselkäfer</a:t>
            </a:r>
            <a:r>
              <a:rPr lang="fr-CH" sz="2800" dirty="0">
                <a:latin typeface="Arial" charset="0"/>
              </a:rPr>
              <a:t> in den </a:t>
            </a:r>
            <a:r>
              <a:rPr lang="fr-CH" sz="2800" dirty="0" err="1">
                <a:latin typeface="Arial" charset="0"/>
              </a:rPr>
              <a:t>Rüben</a:t>
            </a:r>
            <a:r>
              <a:rPr lang="fr-CH" sz="2800" dirty="0">
                <a:latin typeface="Arial" charset="0"/>
              </a:rPr>
              <a:t>, </a:t>
            </a:r>
            <a:r>
              <a:rPr lang="fr-CH" sz="2800" i="1" dirty="0" err="1">
                <a:latin typeface="Arial" charset="0"/>
              </a:rPr>
              <a:t>Lixus</a:t>
            </a:r>
            <a:r>
              <a:rPr lang="fr-CH" sz="2800" i="1" dirty="0">
                <a:latin typeface="Arial" charset="0"/>
              </a:rPr>
              <a:t> </a:t>
            </a:r>
            <a:r>
              <a:rPr lang="fr-CH" sz="2800" i="1" dirty="0" err="1">
                <a:latin typeface="Arial" charset="0"/>
              </a:rPr>
              <a:t>juncii</a:t>
            </a:r>
            <a:br>
              <a:rPr lang="fr-CH" dirty="0">
                <a:latin typeface="Arial" charset="0"/>
              </a:rPr>
            </a:br>
            <a:r>
              <a:rPr lang="fr-CH" dirty="0">
                <a:latin typeface="Arial" charset="0"/>
              </a:rPr>
              <a:t>—</a:t>
            </a:r>
            <a:endParaRPr lang="fr-CH" dirty="0"/>
          </a:p>
        </p:txBody>
      </p:sp>
      <p:sp>
        <p:nvSpPr>
          <p:cNvPr id="2" name="ZoneTexte 1">
            <a:extLst>
              <a:ext uri="{FF2B5EF4-FFF2-40B4-BE49-F238E27FC236}">
                <a16:creationId xmlns:a16="http://schemas.microsoft.com/office/drawing/2014/main" id="{DDF3447B-4112-5FDC-3D40-6568FBBAEEDF}"/>
              </a:ext>
            </a:extLst>
          </p:cNvPr>
          <p:cNvSpPr txBox="1"/>
          <p:nvPr/>
        </p:nvSpPr>
        <p:spPr>
          <a:xfrm>
            <a:off x="539552" y="1889895"/>
            <a:ext cx="8352928" cy="3372718"/>
          </a:xfrm>
          <a:prstGeom prst="rect">
            <a:avLst/>
          </a:prstGeom>
        </p:spPr>
        <p:txBody>
          <a:bodyPr vert="horz" wrap="square" lIns="0" tIns="0" rIns="0" bIns="0" rtlCol="0">
            <a:spAutoFit/>
          </a:bodyPr>
          <a:lstStyle/>
          <a:p>
            <a:pPr marL="285750" indent="-285750" algn="l">
              <a:lnSpc>
                <a:spcPts val="1900"/>
              </a:lnSpc>
              <a:spcAft>
                <a:spcPts val="600"/>
              </a:spcAft>
              <a:buClr>
                <a:srgbClr val="074EA1"/>
              </a:buClr>
              <a:buFont typeface="Arial" panose="020B0604020202020204" pitchFamily="34" charset="0"/>
              <a:buChar char="•"/>
            </a:pPr>
            <a:r>
              <a:rPr lang="de-CH" sz="1800" b="1" dirty="0"/>
              <a:t>Mähen Parzellenränder (weniger Adulte)</a:t>
            </a:r>
            <a:endParaRPr lang="fr-CH" sz="1800" b="1" dirty="0"/>
          </a:p>
          <a:p>
            <a:pPr marL="285750" indent="-285750" algn="l">
              <a:lnSpc>
                <a:spcPts val="1900"/>
              </a:lnSpc>
              <a:spcAft>
                <a:spcPts val="600"/>
              </a:spcAft>
              <a:buClr>
                <a:srgbClr val="074EA1"/>
              </a:buClr>
              <a:buFont typeface="Arial" panose="020B0604020202020204" pitchFamily="34" charset="0"/>
              <a:buChar char="•"/>
            </a:pPr>
            <a:r>
              <a:rPr lang="fr-CH" sz="1800" dirty="0" err="1"/>
              <a:t>Keine</a:t>
            </a:r>
            <a:r>
              <a:rPr lang="fr-CH" sz="1800" dirty="0"/>
              <a:t> </a:t>
            </a:r>
            <a:r>
              <a:rPr lang="fr-CH" sz="1800" dirty="0" err="1"/>
              <a:t>Schadschwelle</a:t>
            </a:r>
            <a:r>
              <a:rPr lang="fr-CH" sz="1800" dirty="0"/>
              <a:t> &amp; </a:t>
            </a:r>
            <a:r>
              <a:rPr lang="fr-CH" sz="1800" dirty="0" err="1"/>
              <a:t>keine</a:t>
            </a:r>
            <a:r>
              <a:rPr lang="fr-CH" sz="1800" dirty="0"/>
              <a:t> </a:t>
            </a:r>
            <a:r>
              <a:rPr lang="fr-CH" sz="1800" dirty="0" err="1"/>
              <a:t>zugelassenen</a:t>
            </a:r>
            <a:r>
              <a:rPr lang="fr-CH" sz="1800" dirty="0"/>
              <a:t> </a:t>
            </a:r>
            <a:r>
              <a:rPr lang="fr-CH" sz="1800" dirty="0" err="1"/>
              <a:t>Mittel</a:t>
            </a:r>
            <a:r>
              <a:rPr lang="fr-CH" sz="1800" dirty="0"/>
              <a:t> in CH</a:t>
            </a:r>
          </a:p>
          <a:p>
            <a:pPr marL="285750" indent="-285750" algn="l">
              <a:lnSpc>
                <a:spcPts val="1900"/>
              </a:lnSpc>
              <a:spcAft>
                <a:spcPts val="600"/>
              </a:spcAft>
              <a:buClr>
                <a:srgbClr val="074EA1"/>
              </a:buClr>
              <a:buFont typeface="Arial" panose="020B0604020202020204" pitchFamily="34" charset="0"/>
              <a:buChar char="•"/>
            </a:pPr>
            <a:r>
              <a:rPr lang="fr-CH" sz="1800" dirty="0"/>
              <a:t>5 </a:t>
            </a:r>
            <a:r>
              <a:rPr lang="fr-CH" sz="1800" dirty="0" err="1"/>
              <a:t>Parasitoide</a:t>
            </a:r>
            <a:r>
              <a:rPr lang="fr-CH" sz="1800" dirty="0"/>
              <a:t> </a:t>
            </a:r>
            <a:r>
              <a:rPr lang="fr-CH" sz="1800" dirty="0" err="1"/>
              <a:t>identifiziert</a:t>
            </a:r>
            <a:r>
              <a:rPr lang="fr-CH" sz="1800" dirty="0"/>
              <a:t> (</a:t>
            </a:r>
            <a:r>
              <a:rPr lang="fr-CH" sz="1800" dirty="0" err="1"/>
              <a:t>Schlupfwespen</a:t>
            </a:r>
            <a:r>
              <a:rPr lang="fr-CH" sz="1800" dirty="0"/>
              <a:t>, </a:t>
            </a:r>
            <a:r>
              <a:rPr lang="fr-CH" sz="1800" dirty="0" err="1"/>
              <a:t>Gegenspieler</a:t>
            </a:r>
            <a:r>
              <a:rPr lang="fr-CH" sz="1800" dirty="0"/>
              <a:t>)</a:t>
            </a:r>
          </a:p>
          <a:p>
            <a:pPr algn="l">
              <a:lnSpc>
                <a:spcPts val="1900"/>
              </a:lnSpc>
              <a:spcAft>
                <a:spcPts val="600"/>
              </a:spcAft>
              <a:buClr>
                <a:srgbClr val="074EA1"/>
              </a:buClr>
            </a:pPr>
            <a:endParaRPr lang="fr-CH" sz="1800" dirty="0"/>
          </a:p>
          <a:p>
            <a:pPr algn="l">
              <a:lnSpc>
                <a:spcPts val="1900"/>
              </a:lnSpc>
              <a:spcAft>
                <a:spcPts val="600"/>
              </a:spcAft>
              <a:buClr>
                <a:srgbClr val="074EA1"/>
              </a:buClr>
            </a:pPr>
            <a:r>
              <a:rPr lang="fr-CH" sz="2400" b="1" dirty="0" err="1">
                <a:solidFill>
                  <a:srgbClr val="7F7F7F"/>
                </a:solidFill>
              </a:rPr>
              <a:t>Beobachtungen</a:t>
            </a:r>
            <a:r>
              <a:rPr lang="fr-CH" sz="2400" b="1" dirty="0">
                <a:solidFill>
                  <a:srgbClr val="7F7F7F"/>
                </a:solidFill>
              </a:rPr>
              <a:t> </a:t>
            </a:r>
            <a:r>
              <a:rPr lang="fr-CH" sz="2400" b="1" dirty="0" err="1">
                <a:solidFill>
                  <a:srgbClr val="7F7F7F"/>
                </a:solidFill>
              </a:rPr>
              <a:t>Changins</a:t>
            </a:r>
            <a:r>
              <a:rPr lang="fr-CH" sz="2400" b="1" dirty="0">
                <a:solidFill>
                  <a:srgbClr val="7F7F7F"/>
                </a:solidFill>
              </a:rPr>
              <a:t> 2023</a:t>
            </a:r>
          </a:p>
          <a:p>
            <a:pPr marL="285750" indent="-285750" algn="l">
              <a:lnSpc>
                <a:spcPts val="1900"/>
              </a:lnSpc>
              <a:spcAft>
                <a:spcPts val="600"/>
              </a:spcAft>
              <a:buClr>
                <a:srgbClr val="074EA1"/>
              </a:buClr>
              <a:buFont typeface="Arial" panose="020B0604020202020204" pitchFamily="34" charset="0"/>
              <a:buChar char="•"/>
            </a:pPr>
            <a:r>
              <a:rPr lang="fr-CH" sz="1800" dirty="0"/>
              <a:t>Mit </a:t>
            </a:r>
            <a:r>
              <a:rPr lang="fr-CH" sz="1800" dirty="0" err="1"/>
              <a:t>oder</a:t>
            </a:r>
            <a:r>
              <a:rPr lang="fr-CH" sz="1800" dirty="0"/>
              <a:t> </a:t>
            </a:r>
            <a:r>
              <a:rPr lang="fr-CH" sz="1800" dirty="0" err="1"/>
              <a:t>ohne</a:t>
            </a:r>
            <a:r>
              <a:rPr lang="fr-CH" sz="1800" dirty="0"/>
              <a:t> </a:t>
            </a:r>
            <a:r>
              <a:rPr lang="fr-CH" sz="1800" dirty="0" err="1"/>
              <a:t>Bewässerung</a:t>
            </a:r>
            <a:endParaRPr lang="fr-CH" sz="1800" dirty="0"/>
          </a:p>
          <a:p>
            <a:pPr algn="l">
              <a:lnSpc>
                <a:spcPts val="1900"/>
              </a:lnSpc>
              <a:spcAft>
                <a:spcPts val="600"/>
              </a:spcAft>
              <a:buClr>
                <a:srgbClr val="074EA1"/>
              </a:buClr>
            </a:pPr>
            <a:r>
              <a:rPr lang="fr-CH" sz="1800" dirty="0">
                <a:sym typeface="Wingdings" panose="05000000000000000000" pitchFamily="2" charset="2"/>
              </a:rPr>
              <a:t>	 </a:t>
            </a:r>
            <a:r>
              <a:rPr lang="fr-CH" sz="1800" b="1" dirty="0" err="1">
                <a:sym typeface="Wingdings" panose="05000000000000000000" pitchFamily="2" charset="2"/>
              </a:rPr>
              <a:t>Bewässerung</a:t>
            </a:r>
            <a:r>
              <a:rPr lang="fr-CH" sz="1800" b="1" dirty="0">
                <a:sym typeface="Wingdings" panose="05000000000000000000" pitchFamily="2" charset="2"/>
              </a:rPr>
              <a:t>: </a:t>
            </a:r>
            <a:r>
              <a:rPr lang="fr-CH" sz="1800" b="1" dirty="0" err="1">
                <a:sym typeface="Wingdings" panose="05000000000000000000" pitchFamily="2" charset="2"/>
              </a:rPr>
              <a:t>Halbierung</a:t>
            </a:r>
            <a:r>
              <a:rPr lang="fr-CH" sz="1800" b="1" dirty="0">
                <a:sym typeface="Wingdings" panose="05000000000000000000" pitchFamily="2" charset="2"/>
              </a:rPr>
              <a:t> der </a:t>
            </a:r>
            <a:r>
              <a:rPr lang="fr-CH" sz="1800" b="1" dirty="0" err="1">
                <a:sym typeface="Wingdings" panose="05000000000000000000" pitchFamily="2" charset="2"/>
              </a:rPr>
              <a:t>Anz</a:t>
            </a:r>
            <a:r>
              <a:rPr lang="fr-CH" sz="1800" b="1" dirty="0">
                <a:sym typeface="Wingdings" panose="05000000000000000000" pitchFamily="2" charset="2"/>
              </a:rPr>
              <a:t>. </a:t>
            </a:r>
            <a:r>
              <a:rPr lang="fr-CH" sz="1800" b="1" dirty="0" err="1">
                <a:sym typeface="Wingdings" panose="05000000000000000000" pitchFamily="2" charset="2"/>
              </a:rPr>
              <a:t>Rüben</a:t>
            </a:r>
            <a:r>
              <a:rPr lang="fr-CH" sz="1800" b="1" dirty="0">
                <a:sym typeface="Wingdings" panose="05000000000000000000" pitchFamily="2" charset="2"/>
              </a:rPr>
              <a:t> mit </a:t>
            </a:r>
            <a:r>
              <a:rPr lang="fr-CH" sz="1800" b="1" dirty="0" err="1">
                <a:sym typeface="Wingdings" panose="05000000000000000000" pitchFamily="2" charset="2"/>
              </a:rPr>
              <a:t>Frassgängen&amp;Fäulnis</a:t>
            </a:r>
            <a:endParaRPr lang="fr-CH" sz="1800" dirty="0">
              <a:highlight>
                <a:srgbClr val="00FFFF"/>
              </a:highlight>
            </a:endParaRPr>
          </a:p>
          <a:p>
            <a:pPr marL="285750" indent="-285750" algn="l">
              <a:lnSpc>
                <a:spcPts val="1900"/>
              </a:lnSpc>
              <a:spcAft>
                <a:spcPts val="600"/>
              </a:spcAft>
              <a:buClr>
                <a:srgbClr val="074EA1"/>
              </a:buClr>
              <a:buFont typeface="Arial" panose="020B0604020202020204" pitchFamily="34" charset="0"/>
              <a:buChar char="•"/>
            </a:pPr>
            <a:r>
              <a:rPr lang="fr-CH" sz="1800" dirty="0" err="1"/>
              <a:t>Verschiedene</a:t>
            </a:r>
            <a:r>
              <a:rPr lang="fr-CH" sz="1800" dirty="0"/>
              <a:t> </a:t>
            </a:r>
            <a:r>
              <a:rPr lang="fr-CH" sz="1800" dirty="0" err="1"/>
              <a:t>Saatdaten</a:t>
            </a:r>
            <a:endParaRPr lang="fr-CH" sz="1800" dirty="0">
              <a:highlight>
                <a:srgbClr val="00FFFF"/>
              </a:highlight>
            </a:endParaRPr>
          </a:p>
          <a:p>
            <a:pPr algn="l">
              <a:lnSpc>
                <a:spcPts val="1900"/>
              </a:lnSpc>
              <a:spcAft>
                <a:spcPts val="600"/>
              </a:spcAft>
              <a:buClr>
                <a:srgbClr val="074EA1"/>
              </a:buClr>
            </a:pPr>
            <a:r>
              <a:rPr lang="fr-CH" sz="1800" dirty="0">
                <a:sym typeface="Wingdings" panose="05000000000000000000" pitchFamily="2" charset="2"/>
              </a:rPr>
              <a:t>	 </a:t>
            </a:r>
            <a:r>
              <a:rPr lang="fr-CH" sz="1800" dirty="0" err="1">
                <a:sym typeface="Wingdings" panose="05000000000000000000" pitchFamily="2" charset="2"/>
              </a:rPr>
              <a:t>Weniger</a:t>
            </a:r>
            <a:r>
              <a:rPr lang="fr-CH" sz="1800" dirty="0">
                <a:sym typeface="Wingdings" panose="05000000000000000000" pitchFamily="2" charset="2"/>
              </a:rPr>
              <a:t> </a:t>
            </a:r>
            <a:r>
              <a:rPr lang="fr-CH" sz="1800" dirty="0" err="1">
                <a:sym typeface="Wingdings" panose="05000000000000000000" pitchFamily="2" charset="2"/>
              </a:rPr>
              <a:t>Gänge</a:t>
            </a:r>
            <a:r>
              <a:rPr lang="fr-CH" sz="1800" dirty="0">
                <a:sym typeface="Wingdings" panose="05000000000000000000" pitchFamily="2" charset="2"/>
              </a:rPr>
              <a:t> </a:t>
            </a:r>
            <a:r>
              <a:rPr lang="fr-CH" sz="1800" dirty="0" err="1">
                <a:sym typeface="Wingdings" panose="05000000000000000000" pitchFamily="2" charset="2"/>
              </a:rPr>
              <a:t>wenn</a:t>
            </a:r>
            <a:r>
              <a:rPr lang="fr-CH" sz="1800" dirty="0">
                <a:sym typeface="Wingdings" panose="05000000000000000000" pitchFamily="2" charset="2"/>
              </a:rPr>
              <a:t> </a:t>
            </a:r>
            <a:r>
              <a:rPr lang="fr-CH" sz="1800" dirty="0" err="1">
                <a:sym typeface="Wingdings" panose="05000000000000000000" pitchFamily="2" charset="2"/>
              </a:rPr>
              <a:t>Saat</a:t>
            </a:r>
            <a:r>
              <a:rPr lang="fr-CH" sz="1800" dirty="0">
                <a:sym typeface="Wingdings" panose="05000000000000000000" pitchFamily="2" charset="2"/>
              </a:rPr>
              <a:t> </a:t>
            </a:r>
            <a:r>
              <a:rPr lang="fr-CH" sz="1800" dirty="0" err="1">
                <a:sym typeface="Wingdings" panose="05000000000000000000" pitchFamily="2" charset="2"/>
              </a:rPr>
              <a:t>Mitte</a:t>
            </a:r>
            <a:r>
              <a:rPr lang="fr-CH" sz="1800" dirty="0">
                <a:sym typeface="Wingdings" panose="05000000000000000000" pitchFamily="2" charset="2"/>
              </a:rPr>
              <a:t> April </a:t>
            </a:r>
            <a:r>
              <a:rPr lang="fr-CH" sz="1800" dirty="0" err="1">
                <a:sym typeface="Wingdings" panose="05000000000000000000" pitchFamily="2" charset="2"/>
              </a:rPr>
              <a:t>im</a:t>
            </a:r>
            <a:r>
              <a:rPr lang="fr-CH" sz="1800" dirty="0">
                <a:sym typeface="Wingdings" panose="05000000000000000000" pitchFamily="2" charset="2"/>
              </a:rPr>
              <a:t> </a:t>
            </a:r>
            <a:r>
              <a:rPr lang="fr-CH" sz="1800" dirty="0" err="1">
                <a:sym typeface="Wingdings" panose="05000000000000000000" pitchFamily="2" charset="2"/>
              </a:rPr>
              <a:t>Vergleich</a:t>
            </a:r>
            <a:r>
              <a:rPr lang="fr-CH" sz="1800" dirty="0">
                <a:sym typeface="Wingdings" panose="05000000000000000000" pitchFamily="2" charset="2"/>
              </a:rPr>
              <a:t> </a:t>
            </a:r>
            <a:r>
              <a:rPr lang="fr-CH" sz="1800" dirty="0" err="1">
                <a:sym typeface="Wingdings" panose="05000000000000000000" pitchFamily="2" charset="2"/>
              </a:rPr>
              <a:t>zu</a:t>
            </a:r>
            <a:r>
              <a:rPr lang="fr-CH" sz="1800" dirty="0">
                <a:sym typeface="Wingdings" panose="05000000000000000000" pitchFamily="2" charset="2"/>
              </a:rPr>
              <a:t> </a:t>
            </a:r>
            <a:r>
              <a:rPr lang="fr-CH" sz="1800" dirty="0" err="1">
                <a:sym typeface="Wingdings" panose="05000000000000000000" pitchFamily="2" charset="2"/>
              </a:rPr>
              <a:t>Mitte</a:t>
            </a:r>
            <a:r>
              <a:rPr lang="fr-CH" sz="1800" dirty="0">
                <a:sym typeface="Wingdings" panose="05000000000000000000" pitchFamily="2" charset="2"/>
              </a:rPr>
              <a:t> März</a:t>
            </a:r>
            <a:r>
              <a:rPr lang="fr-CH" sz="1800" dirty="0"/>
              <a:t>	 (mit </a:t>
            </a:r>
            <a:r>
              <a:rPr lang="fr-CH" sz="1800" dirty="0" err="1"/>
              <a:t>Vorsicht</a:t>
            </a:r>
            <a:r>
              <a:rPr lang="fr-CH" sz="1800" dirty="0"/>
              <a:t> </a:t>
            </a:r>
            <a:r>
              <a:rPr lang="fr-CH" sz="1800" dirty="0" err="1"/>
              <a:t>geniessen</a:t>
            </a:r>
            <a:r>
              <a:rPr lang="fr-CH" sz="1800" dirty="0"/>
              <a:t>!)</a:t>
            </a:r>
          </a:p>
          <a:p>
            <a:pPr algn="l">
              <a:lnSpc>
                <a:spcPts val="1900"/>
              </a:lnSpc>
              <a:spcAft>
                <a:spcPts val="600"/>
              </a:spcAft>
              <a:buClr>
                <a:srgbClr val="074EA1"/>
              </a:buClr>
            </a:pPr>
            <a:r>
              <a:rPr lang="fr-CH" sz="1800" dirty="0">
                <a:highlight>
                  <a:srgbClr val="00FFFF"/>
                </a:highlight>
                <a:sym typeface="Wingdings" panose="05000000000000000000" pitchFamily="2" charset="2"/>
              </a:rPr>
              <a:t>	</a:t>
            </a:r>
            <a:endParaRPr lang="fr-CH" sz="1600" dirty="0"/>
          </a:p>
        </p:txBody>
      </p:sp>
      <p:sp>
        <p:nvSpPr>
          <p:cNvPr id="3" name="Textfeld 6">
            <a:extLst>
              <a:ext uri="{FF2B5EF4-FFF2-40B4-BE49-F238E27FC236}">
                <a16:creationId xmlns:a16="http://schemas.microsoft.com/office/drawing/2014/main" id="{574DBF3D-364F-7579-C8DE-783B1E555B54}"/>
              </a:ext>
            </a:extLst>
          </p:cNvPr>
          <p:cNvSpPr txBox="1"/>
          <p:nvPr/>
        </p:nvSpPr>
        <p:spPr>
          <a:xfrm>
            <a:off x="539552" y="1448046"/>
            <a:ext cx="7992888" cy="252762"/>
          </a:xfrm>
          <a:prstGeom prst="rect">
            <a:avLst/>
          </a:prstGeom>
        </p:spPr>
        <p:txBody>
          <a:bodyPr vert="horz" wrap="square" lIns="0" tIns="0" rIns="0" bIns="0" rtlCol="0">
            <a:spAutoFit/>
          </a:bodyPr>
          <a:lstStyle/>
          <a:p>
            <a:pPr algn="l">
              <a:lnSpc>
                <a:spcPts val="1900"/>
              </a:lnSpc>
              <a:spcAft>
                <a:spcPts val="600"/>
              </a:spcAft>
              <a:buClr>
                <a:srgbClr val="074EA1"/>
              </a:buClr>
            </a:pPr>
            <a:r>
              <a:rPr lang="fr-CH" sz="2400" b="1" dirty="0" err="1">
                <a:solidFill>
                  <a:srgbClr val="7F7F7F"/>
                </a:solidFill>
              </a:rPr>
              <a:t>Bekämpfung</a:t>
            </a:r>
            <a:endParaRPr lang="fr-CH" sz="2400" b="1" dirty="0">
              <a:solidFill>
                <a:srgbClr val="7F7F7F"/>
              </a:solidFill>
            </a:endParaRPr>
          </a:p>
        </p:txBody>
      </p:sp>
      <p:pic>
        <p:nvPicPr>
          <p:cNvPr id="4" name="Image 2">
            <a:extLst>
              <a:ext uri="{FF2B5EF4-FFF2-40B4-BE49-F238E27FC236}">
                <a16:creationId xmlns:a16="http://schemas.microsoft.com/office/drawing/2014/main" id="{3B4C1A38-57B6-E47F-6C97-242C4407FC05}"/>
              </a:ext>
            </a:extLst>
          </p:cNvPr>
          <p:cNvPicPr>
            <a:picLocks noChangeAspect="1"/>
          </p:cNvPicPr>
          <p:nvPr/>
        </p:nvPicPr>
        <p:blipFill rotWithShape="1">
          <a:blip r:embed="rId4"/>
          <a:srcRect l="6031" t="3881" r="2777" b="1845"/>
          <a:stretch/>
        </p:blipFill>
        <p:spPr>
          <a:xfrm>
            <a:off x="7029649" y="1574427"/>
            <a:ext cx="1660960" cy="2214613"/>
          </a:xfrm>
          <a:prstGeom prst="rect">
            <a:avLst/>
          </a:prstGeom>
        </p:spPr>
      </p:pic>
    </p:spTree>
    <p:extLst>
      <p:ext uri="{BB962C8B-B14F-4D97-AF65-F5344CB8AC3E}">
        <p14:creationId xmlns:p14="http://schemas.microsoft.com/office/powerpoint/2010/main" val="315468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450850" y="304800"/>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err="1">
                <a:latin typeface="Arial" charset="0"/>
              </a:rPr>
              <a:t>Grüne</a:t>
            </a:r>
            <a:r>
              <a:rPr lang="fr-CH" dirty="0">
                <a:latin typeface="Arial" charset="0"/>
              </a:rPr>
              <a:t> </a:t>
            </a:r>
            <a:r>
              <a:rPr lang="fr-CH" dirty="0" err="1">
                <a:latin typeface="Arial" charset="0"/>
              </a:rPr>
              <a:t>Pfirsichblattlaus</a:t>
            </a:r>
            <a:endParaRPr lang="fr-CH" sz="2000" i="1" dirty="0">
              <a:latin typeface="Arial" charset="0"/>
            </a:endParaRPr>
          </a:p>
          <a:p>
            <a:r>
              <a:rPr lang="fr-CH" dirty="0">
                <a:latin typeface="Arial" charset="0"/>
              </a:rPr>
              <a:t>—</a:t>
            </a:r>
            <a:endParaRPr lang="fr-CH" dirty="0"/>
          </a:p>
        </p:txBody>
      </p:sp>
      <p:sp>
        <p:nvSpPr>
          <p:cNvPr id="17" name="ZoneTexte 16">
            <a:extLst>
              <a:ext uri="{FF2B5EF4-FFF2-40B4-BE49-F238E27FC236}">
                <a16:creationId xmlns:a16="http://schemas.microsoft.com/office/drawing/2014/main" id="{5165BCD3-9FD7-488D-A09F-124390971188}"/>
              </a:ext>
            </a:extLst>
          </p:cNvPr>
          <p:cNvSpPr txBox="1"/>
          <p:nvPr/>
        </p:nvSpPr>
        <p:spPr>
          <a:xfrm>
            <a:off x="5148064" y="2714124"/>
            <a:ext cx="3780098" cy="3447098"/>
          </a:xfrm>
          <a:prstGeom prst="rect">
            <a:avLst/>
          </a:prstGeom>
          <a:noFill/>
        </p:spPr>
        <p:txBody>
          <a:bodyPr wrap="square">
            <a:spAutoFit/>
          </a:bodyPr>
          <a:lstStyle/>
          <a:p>
            <a:pPr marL="285750" indent="-285750" algn="l">
              <a:buFont typeface="Arial" panose="020B0604020202020204" pitchFamily="34" charset="0"/>
              <a:buChar char="•"/>
            </a:pPr>
            <a:r>
              <a:rPr lang="de-CH" sz="1600" dirty="0">
                <a:latin typeface="Arial" charset="0"/>
              </a:rPr>
              <a:t>Flug früher als in den letzten beiden Jahren, aber später als 2020</a:t>
            </a:r>
          </a:p>
          <a:p>
            <a:pPr algn="l"/>
            <a:endParaRPr lang="fr-CH" sz="1600" dirty="0">
              <a:latin typeface="Arial" charset="0"/>
            </a:endParaRPr>
          </a:p>
          <a:p>
            <a:pPr marL="285750" indent="-285750" algn="l">
              <a:buFont typeface="Arial" panose="020B0604020202020204" pitchFamily="34" charset="0"/>
              <a:buChar char="•"/>
            </a:pPr>
            <a:r>
              <a:rPr lang="de-CH" sz="1600" dirty="0"/>
              <a:t>Druck höher als 2022 &amp; Vorjahre, aber niedriger als 2020</a:t>
            </a:r>
          </a:p>
          <a:p>
            <a:pPr algn="l"/>
            <a:endParaRPr lang="fr-CH" sz="1600" dirty="0">
              <a:latin typeface="Arial" charset="0"/>
            </a:endParaRPr>
          </a:p>
          <a:p>
            <a:pPr marL="285750" indent="-285750" algn="l">
              <a:buFont typeface="Arial" panose="020B0604020202020204" pitchFamily="34" charset="0"/>
              <a:buChar char="•"/>
            </a:pPr>
            <a:r>
              <a:rPr lang="de-CH" sz="1600" dirty="0">
                <a:latin typeface="Arial" charset="0"/>
              </a:rPr>
              <a:t>2023 viele Virosen, aber geringe Auswirkungen auf Erträge</a:t>
            </a:r>
          </a:p>
          <a:p>
            <a:pPr algn="l"/>
            <a:endParaRPr lang="de-CH" sz="1600" dirty="0">
              <a:latin typeface="Arial" charset="0"/>
            </a:endParaRPr>
          </a:p>
          <a:p>
            <a:pPr algn="l"/>
            <a:r>
              <a:rPr lang="de-CH" sz="1800" i="1" dirty="0">
                <a:highlight>
                  <a:srgbClr val="FFFF00"/>
                </a:highlight>
                <a:sym typeface="Wingdings" panose="05000000000000000000" pitchFamily="2" charset="2"/>
              </a:rPr>
              <a:t> gutes Blattlausjahr bedeutet nicht zwangsläufig ein verheerendes Rübenjahr! </a:t>
            </a:r>
            <a:br>
              <a:rPr lang="fr-CH" dirty="0">
                <a:latin typeface="Arial" charset="0"/>
              </a:rPr>
            </a:br>
            <a:endParaRPr lang="fr-CH" dirty="0"/>
          </a:p>
        </p:txBody>
      </p:sp>
      <p:pic>
        <p:nvPicPr>
          <p:cNvPr id="1026" name="Picture 2">
            <a:extLst>
              <a:ext uri="{FF2B5EF4-FFF2-40B4-BE49-F238E27FC236}">
                <a16:creationId xmlns:a16="http://schemas.microsoft.com/office/drawing/2014/main" id="{F49E331A-F5BC-3099-4DF3-6866AFEF81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87" t="2695" r="5501" b="3752"/>
          <a:stretch/>
        </p:blipFill>
        <p:spPr bwMode="auto">
          <a:xfrm>
            <a:off x="450850" y="2459772"/>
            <a:ext cx="4465142"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F1FFD2C8-89DC-D9F6-596B-BB5A2ED3CD2F}"/>
              </a:ext>
            </a:extLst>
          </p:cNvPr>
          <p:cNvSpPr txBox="1"/>
          <p:nvPr/>
        </p:nvSpPr>
        <p:spPr>
          <a:xfrm>
            <a:off x="450850" y="1791712"/>
            <a:ext cx="8873678" cy="1015663"/>
          </a:xfrm>
          <a:prstGeom prst="rect">
            <a:avLst/>
          </a:prstGeom>
          <a:noFill/>
        </p:spPr>
        <p:txBody>
          <a:bodyPr wrap="square">
            <a:spAutoFit/>
          </a:bodyPr>
          <a:lstStyle/>
          <a:p>
            <a:pPr algn="l"/>
            <a:r>
              <a:rPr lang="de-CH" sz="1800" b="1" dirty="0">
                <a:highlight>
                  <a:srgbClr val="FFFF00"/>
                </a:highlight>
                <a:latin typeface="Arial" charset="0"/>
              </a:rPr>
              <a:t>Hauptvektor der </a:t>
            </a:r>
            <a:r>
              <a:rPr lang="de-CH" sz="1800" b="1" dirty="0" err="1">
                <a:highlight>
                  <a:srgbClr val="FFFF00"/>
                </a:highlight>
                <a:latin typeface="Arial" charset="0"/>
              </a:rPr>
              <a:t>virösen</a:t>
            </a:r>
            <a:r>
              <a:rPr lang="de-CH" sz="1800" b="1" dirty="0">
                <a:highlight>
                  <a:srgbClr val="FFFF00"/>
                </a:highlight>
                <a:latin typeface="Arial" charset="0"/>
              </a:rPr>
              <a:t> Vergilbung</a:t>
            </a:r>
            <a:r>
              <a:rPr lang="de-CH" sz="1800" dirty="0">
                <a:latin typeface="Arial" charset="0"/>
              </a:rPr>
              <a:t>, die zu </a:t>
            </a:r>
            <a:r>
              <a:rPr lang="de-CH" sz="1800" b="1" dirty="0">
                <a:latin typeface="Arial" charset="0"/>
              </a:rPr>
              <a:t>Ertragseinbussen</a:t>
            </a:r>
            <a:r>
              <a:rPr lang="de-CH" sz="1800" dirty="0">
                <a:latin typeface="Arial" charset="0"/>
              </a:rPr>
              <a:t> in Zuckerrüben führt</a:t>
            </a:r>
            <a:br>
              <a:rPr lang="fr-CH" sz="2400" dirty="0">
                <a:latin typeface="Arial" charset="0"/>
              </a:rPr>
            </a:br>
            <a:endParaRPr lang="fr-CH" sz="2400" dirty="0"/>
          </a:p>
        </p:txBody>
      </p:sp>
      <p:sp>
        <p:nvSpPr>
          <p:cNvPr id="3" name="Textfeld 6">
            <a:extLst>
              <a:ext uri="{FF2B5EF4-FFF2-40B4-BE49-F238E27FC236}">
                <a16:creationId xmlns:a16="http://schemas.microsoft.com/office/drawing/2014/main" id="{985BCD15-838D-3FFA-43A6-A8392EEA1D81}"/>
              </a:ext>
            </a:extLst>
          </p:cNvPr>
          <p:cNvSpPr txBox="1"/>
          <p:nvPr/>
        </p:nvSpPr>
        <p:spPr>
          <a:xfrm>
            <a:off x="575556" y="1331301"/>
            <a:ext cx="7992888" cy="252762"/>
          </a:xfrm>
          <a:prstGeom prst="rect">
            <a:avLst/>
          </a:prstGeom>
        </p:spPr>
        <p:txBody>
          <a:bodyPr vert="horz" wrap="square" lIns="0" tIns="0" rIns="0" bIns="0" rtlCol="0">
            <a:spAutoFit/>
          </a:bodyPr>
          <a:lstStyle/>
          <a:p>
            <a:pPr algn="l">
              <a:lnSpc>
                <a:spcPts val="1900"/>
              </a:lnSpc>
              <a:spcAft>
                <a:spcPts val="600"/>
              </a:spcAft>
              <a:buClr>
                <a:srgbClr val="074EA1"/>
              </a:buClr>
            </a:pPr>
            <a:r>
              <a:rPr lang="fr-CH" sz="2400" b="1" dirty="0" err="1">
                <a:solidFill>
                  <a:srgbClr val="7F7F7F"/>
                </a:solidFill>
              </a:rPr>
              <a:t>Rückblick</a:t>
            </a:r>
            <a:r>
              <a:rPr lang="fr-CH" sz="2400" b="1" dirty="0">
                <a:solidFill>
                  <a:srgbClr val="7F7F7F"/>
                </a:solidFill>
              </a:rPr>
              <a:t> 2023</a:t>
            </a:r>
          </a:p>
        </p:txBody>
      </p:sp>
      <p:pic>
        <p:nvPicPr>
          <p:cNvPr id="4" name="Espace réservé pour une image  2" descr="Une image contenant herbe, personne, extérieur, vert&#10;&#10;Description générée automatiquement">
            <a:extLst>
              <a:ext uri="{FF2B5EF4-FFF2-40B4-BE49-F238E27FC236}">
                <a16:creationId xmlns:a16="http://schemas.microsoft.com/office/drawing/2014/main" id="{DD2D932B-4EE3-0794-4A6B-4314D3386382}"/>
              </a:ext>
            </a:extLst>
          </p:cNvPr>
          <p:cNvPicPr>
            <a:picLocks noGrp="1" noChangeAspect="1"/>
          </p:cNvPicPr>
          <p:nvPr>
            <p:ph type="pic" sz="quarter" idx="10"/>
          </p:nvPr>
        </p:nvPicPr>
        <p:blipFill rotWithShape="1">
          <a:blip r:embed="rId5"/>
          <a:srcRect t="30820" b="31683"/>
          <a:stretch/>
        </p:blipFill>
        <p:spPr>
          <a:xfrm>
            <a:off x="5634371" y="138102"/>
            <a:ext cx="3312000" cy="1656184"/>
          </a:xfrm>
          <a:prstGeom prst="rect">
            <a:avLst/>
          </a:prstGeom>
        </p:spPr>
      </p:pic>
    </p:spTree>
    <p:extLst>
      <p:ext uri="{BB962C8B-B14F-4D97-AF65-F5344CB8AC3E}">
        <p14:creationId xmlns:p14="http://schemas.microsoft.com/office/powerpoint/2010/main" val="2245729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106364" y="155780"/>
            <a:ext cx="9073008"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err="1">
                <a:latin typeface="Arial" charset="0"/>
              </a:rPr>
              <a:t>Grüne</a:t>
            </a:r>
            <a:r>
              <a:rPr lang="fr-CH" dirty="0">
                <a:latin typeface="Arial" charset="0"/>
              </a:rPr>
              <a:t> </a:t>
            </a:r>
            <a:r>
              <a:rPr lang="fr-CH" dirty="0" err="1">
                <a:latin typeface="Arial" charset="0"/>
              </a:rPr>
              <a:t>Pfirsichblattlaus</a:t>
            </a:r>
            <a:endParaRPr lang="fr-CH" sz="3200" i="1" dirty="0">
              <a:latin typeface="Arial" charset="0"/>
            </a:endParaRPr>
          </a:p>
          <a:p>
            <a:r>
              <a:rPr lang="fr-CH" dirty="0">
                <a:latin typeface="Arial" charset="0"/>
              </a:rPr>
              <a:t>—</a:t>
            </a:r>
            <a:endParaRPr lang="fr-CH" dirty="0"/>
          </a:p>
        </p:txBody>
      </p:sp>
      <p:pic>
        <p:nvPicPr>
          <p:cNvPr id="3" name="Espace réservé pour une image  2" descr="Une image contenant herbe, personne, extérieur, vert&#10;&#10;Description générée automatiquement">
            <a:extLst>
              <a:ext uri="{FF2B5EF4-FFF2-40B4-BE49-F238E27FC236}">
                <a16:creationId xmlns:a16="http://schemas.microsoft.com/office/drawing/2014/main" id="{002C9C76-FD94-4301-B3CC-F28920235CF7}"/>
              </a:ext>
            </a:extLst>
          </p:cNvPr>
          <p:cNvPicPr>
            <a:picLocks noGrp="1" noChangeAspect="1"/>
          </p:cNvPicPr>
          <p:nvPr>
            <p:ph type="pic" sz="quarter" idx="10"/>
          </p:nvPr>
        </p:nvPicPr>
        <p:blipFill rotWithShape="1">
          <a:blip r:embed="rId4"/>
          <a:srcRect t="30820" b="31683"/>
          <a:stretch/>
        </p:blipFill>
        <p:spPr>
          <a:xfrm>
            <a:off x="5246859" y="155778"/>
            <a:ext cx="3752044" cy="1876231"/>
          </a:xfrm>
          <a:prstGeom prst="rect">
            <a:avLst/>
          </a:prstGeom>
        </p:spPr>
      </p:pic>
      <p:pic>
        <p:nvPicPr>
          <p:cNvPr id="8" name="Espace réservé pour une image  7" descr="Une image contenant légume, plante, vert, feuille&#10;&#10;Description générée automatiquement">
            <a:extLst>
              <a:ext uri="{FF2B5EF4-FFF2-40B4-BE49-F238E27FC236}">
                <a16:creationId xmlns:a16="http://schemas.microsoft.com/office/drawing/2014/main" id="{FA164707-9B22-4C98-A500-68F7D715F3B3}"/>
              </a:ext>
            </a:extLst>
          </p:cNvPr>
          <p:cNvPicPr>
            <a:picLocks noGrp="1" noChangeAspect="1"/>
          </p:cNvPicPr>
          <p:nvPr>
            <p:ph type="pic" sz="quarter" idx="11"/>
          </p:nvPr>
        </p:nvPicPr>
        <p:blipFill rotWithShape="1">
          <a:blip r:embed="rId5"/>
          <a:srcRect t="26333" b="22772"/>
          <a:stretch/>
        </p:blipFill>
        <p:spPr>
          <a:xfrm>
            <a:off x="6065749" y="3508911"/>
            <a:ext cx="3071386" cy="2084257"/>
          </a:xfrm>
          <a:prstGeom prst="rect">
            <a:avLst/>
          </a:prstGeom>
        </p:spPr>
      </p:pic>
      <p:sp>
        <p:nvSpPr>
          <p:cNvPr id="9" name="ZoneTexte 8">
            <a:extLst>
              <a:ext uri="{FF2B5EF4-FFF2-40B4-BE49-F238E27FC236}">
                <a16:creationId xmlns:a16="http://schemas.microsoft.com/office/drawing/2014/main" id="{FAD8817C-71A3-49AA-BFFB-C1FDC4FF7491}"/>
              </a:ext>
            </a:extLst>
          </p:cNvPr>
          <p:cNvSpPr txBox="1"/>
          <p:nvPr/>
        </p:nvSpPr>
        <p:spPr>
          <a:xfrm>
            <a:off x="226500" y="1650877"/>
            <a:ext cx="5929675" cy="4103688"/>
          </a:xfrm>
          <a:prstGeom prst="rect">
            <a:avLst/>
          </a:prstGeom>
        </p:spPr>
        <p:txBody>
          <a:bodyPr vert="horz" wrap="square" lIns="0" tIns="0" rIns="0" bIns="0" rtlCol="0">
            <a:spAutoFit/>
          </a:bodyPr>
          <a:lstStyle/>
          <a:p>
            <a:pPr algn="l">
              <a:lnSpc>
                <a:spcPts val="1900"/>
              </a:lnSpc>
              <a:spcAft>
                <a:spcPts val="600"/>
              </a:spcAft>
              <a:buClr>
                <a:srgbClr val="074EA1"/>
              </a:buClr>
            </a:pPr>
            <a:r>
              <a:rPr lang="fr-CH" sz="1800" b="1" dirty="0"/>
              <a:t>3 </a:t>
            </a:r>
            <a:r>
              <a:rPr lang="fr-CH" sz="1800" b="1" dirty="0" err="1"/>
              <a:t>Wirkstoffe</a:t>
            </a:r>
            <a:r>
              <a:rPr lang="fr-CH" sz="1800" b="1" dirty="0"/>
              <a:t> </a:t>
            </a:r>
            <a:r>
              <a:rPr lang="fr-CH" sz="1800" b="1" dirty="0" err="1"/>
              <a:t>zugelassen</a:t>
            </a:r>
            <a:r>
              <a:rPr lang="fr-CH" sz="1800" dirty="0"/>
              <a:t> </a:t>
            </a:r>
          </a:p>
          <a:p>
            <a:pPr marL="285750" indent="-285750" algn="l">
              <a:lnSpc>
                <a:spcPts val="1900"/>
              </a:lnSpc>
              <a:spcAft>
                <a:spcPts val="600"/>
              </a:spcAft>
              <a:buClr>
                <a:srgbClr val="074EA1"/>
              </a:buClr>
              <a:buFontTx/>
              <a:buChar char="-"/>
            </a:pPr>
            <a:endParaRPr lang="fr-CH" sz="1800" dirty="0"/>
          </a:p>
          <a:p>
            <a:pPr marL="285750" indent="-285750" algn="l">
              <a:lnSpc>
                <a:spcPts val="1900"/>
              </a:lnSpc>
              <a:spcAft>
                <a:spcPts val="600"/>
              </a:spcAft>
              <a:buClr>
                <a:srgbClr val="074EA1"/>
              </a:buClr>
              <a:buFont typeface="Arial" panose="020B0604020202020204" pitchFamily="34" charset="0"/>
              <a:buChar char="•"/>
            </a:pPr>
            <a:r>
              <a:rPr lang="fr-CH" sz="1800" b="1" dirty="0" err="1"/>
              <a:t>Acetamiprid</a:t>
            </a:r>
            <a:r>
              <a:rPr lang="fr-CH" sz="1800" dirty="0"/>
              <a:t> 0,2kg/ha (</a:t>
            </a:r>
            <a:r>
              <a:rPr lang="fr-CH" sz="1800" dirty="0" err="1"/>
              <a:t>z.B</a:t>
            </a:r>
            <a:r>
              <a:rPr lang="fr-CH" sz="1800" dirty="0"/>
              <a:t>. Oryx Pro, Gazelle, </a:t>
            </a:r>
            <a:r>
              <a:rPr lang="fr-CH" sz="1800" dirty="0" err="1"/>
              <a:t>Pistol</a:t>
            </a:r>
            <a:r>
              <a:rPr lang="fr-CH" sz="1800" dirty="0"/>
              <a:t>): </a:t>
            </a:r>
            <a:r>
              <a:rPr lang="fr-CH" sz="1800" dirty="0" err="1">
                <a:solidFill>
                  <a:srgbClr val="FF0000"/>
                </a:solidFill>
              </a:rPr>
              <a:t>Sonderbewilligung</a:t>
            </a:r>
            <a:r>
              <a:rPr lang="fr-CH" sz="1800" dirty="0">
                <a:solidFill>
                  <a:srgbClr val="FF0000"/>
                </a:solidFill>
              </a:rPr>
              <a:t> </a:t>
            </a:r>
            <a:r>
              <a:rPr lang="fr-CH" sz="1800" dirty="0"/>
              <a:t>(</a:t>
            </a:r>
            <a:r>
              <a:rPr lang="fr-CH" sz="1800" dirty="0" err="1"/>
              <a:t>Notzulassung</a:t>
            </a:r>
            <a:r>
              <a:rPr lang="fr-CH" sz="1800" dirty="0"/>
              <a:t>)</a:t>
            </a:r>
          </a:p>
          <a:p>
            <a:pPr marL="285750" indent="-285750" algn="l">
              <a:lnSpc>
                <a:spcPts val="1900"/>
              </a:lnSpc>
              <a:spcAft>
                <a:spcPts val="600"/>
              </a:spcAft>
              <a:buClr>
                <a:srgbClr val="074EA1"/>
              </a:buClr>
              <a:buFont typeface="Arial" panose="020B0604020202020204" pitchFamily="34" charset="0"/>
              <a:buChar char="•"/>
            </a:pPr>
            <a:r>
              <a:rPr lang="fr-CH" sz="1800" b="1" dirty="0" err="1"/>
              <a:t>Spirotetramat</a:t>
            </a:r>
            <a:r>
              <a:rPr lang="fr-CH" sz="1800" b="1" dirty="0"/>
              <a:t> </a:t>
            </a:r>
            <a:r>
              <a:rPr lang="fr-CH" sz="1800" dirty="0"/>
              <a:t>0,45l/ha (</a:t>
            </a:r>
            <a:r>
              <a:rPr lang="fr-CH" sz="1800" dirty="0" err="1"/>
              <a:t>z.B</a:t>
            </a:r>
            <a:r>
              <a:rPr lang="fr-CH" sz="1800" dirty="0"/>
              <a:t>. </a:t>
            </a:r>
            <a:r>
              <a:rPr lang="fr-CH" sz="1800" dirty="0" err="1"/>
              <a:t>Movento</a:t>
            </a:r>
            <a:r>
              <a:rPr lang="fr-CH" sz="1800" dirty="0"/>
              <a:t>) (</a:t>
            </a:r>
            <a:r>
              <a:rPr lang="fr-CH" sz="1800" dirty="0" err="1"/>
              <a:t>Notzulassung</a:t>
            </a:r>
            <a:r>
              <a:rPr lang="fr-CH" sz="1800" dirty="0"/>
              <a:t>)</a:t>
            </a:r>
          </a:p>
          <a:p>
            <a:pPr marL="285750" indent="-285750" algn="l">
              <a:lnSpc>
                <a:spcPts val="1900"/>
              </a:lnSpc>
              <a:spcAft>
                <a:spcPts val="600"/>
              </a:spcAft>
              <a:buClr>
                <a:srgbClr val="074EA1"/>
              </a:buClr>
              <a:buFont typeface="Arial" panose="020B0604020202020204" pitchFamily="34" charset="0"/>
              <a:buChar char="•"/>
            </a:pPr>
            <a:r>
              <a:rPr lang="fr-CH" sz="1800" b="1" dirty="0" err="1"/>
              <a:t>Flonicamid</a:t>
            </a:r>
            <a:r>
              <a:rPr lang="fr-CH" sz="1800" dirty="0"/>
              <a:t> 0,14l/ha (</a:t>
            </a:r>
            <a:r>
              <a:rPr lang="fr-CH" sz="1800" dirty="0" err="1"/>
              <a:t>z.B</a:t>
            </a:r>
            <a:r>
              <a:rPr lang="fr-CH" sz="1800" dirty="0"/>
              <a:t>. </a:t>
            </a:r>
            <a:r>
              <a:rPr lang="fr-CH" sz="1800" dirty="0" err="1"/>
              <a:t>Tepekki</a:t>
            </a:r>
            <a:r>
              <a:rPr lang="fr-CH" sz="1800" dirty="0"/>
              <a:t>)</a:t>
            </a:r>
            <a:endParaRPr lang="fr-CH" sz="1800" b="1" dirty="0">
              <a:solidFill>
                <a:srgbClr val="C00000"/>
              </a:solidFill>
            </a:endParaRPr>
          </a:p>
          <a:p>
            <a:pPr algn="l">
              <a:lnSpc>
                <a:spcPts val="1900"/>
              </a:lnSpc>
              <a:spcAft>
                <a:spcPts val="600"/>
              </a:spcAft>
              <a:buClr>
                <a:srgbClr val="074EA1"/>
              </a:buClr>
            </a:pPr>
            <a:endParaRPr lang="fr-CH" sz="1800" dirty="0">
              <a:solidFill>
                <a:srgbClr val="C00000"/>
              </a:solidFill>
            </a:endParaRPr>
          </a:p>
          <a:p>
            <a:pPr marL="285750" indent="-285750" algn="l">
              <a:lnSpc>
                <a:spcPts val="1900"/>
              </a:lnSpc>
              <a:spcAft>
                <a:spcPts val="600"/>
              </a:spcAft>
              <a:buClr>
                <a:srgbClr val="074EA1"/>
              </a:buClr>
              <a:buFont typeface="Wingdings" panose="05000000000000000000" pitchFamily="2" charset="2"/>
              <a:buChar char="à"/>
            </a:pPr>
            <a:r>
              <a:rPr lang="fr-CH" sz="1800" b="1" dirty="0" err="1">
                <a:sym typeface="Wingdings" panose="05000000000000000000" pitchFamily="2" charset="2"/>
              </a:rPr>
              <a:t>Anwendung</a:t>
            </a:r>
            <a:r>
              <a:rPr lang="fr-CH" sz="1800" b="1" dirty="0">
                <a:sym typeface="Wingdings" panose="05000000000000000000" pitchFamily="2" charset="2"/>
              </a:rPr>
              <a:t> der 3 </a:t>
            </a:r>
            <a:r>
              <a:rPr lang="fr-CH" sz="1800" b="1" dirty="0" err="1">
                <a:sym typeface="Wingdings" panose="05000000000000000000" pitchFamily="2" charset="2"/>
              </a:rPr>
              <a:t>Mittel</a:t>
            </a:r>
            <a:r>
              <a:rPr lang="fr-CH" sz="1800" b="1" dirty="0">
                <a:sym typeface="Wingdings" panose="05000000000000000000" pitchFamily="2" charset="2"/>
              </a:rPr>
              <a:t> </a:t>
            </a:r>
            <a:r>
              <a:rPr lang="fr-CH" sz="1800" b="1" dirty="0" err="1">
                <a:sym typeface="Wingdings" panose="05000000000000000000" pitchFamily="2" charset="2"/>
              </a:rPr>
              <a:t>auf</a:t>
            </a:r>
            <a:r>
              <a:rPr lang="fr-CH" sz="1800" b="1" dirty="0">
                <a:sym typeface="Wingdings" panose="05000000000000000000" pitchFamily="2" charset="2"/>
              </a:rPr>
              <a:t> </a:t>
            </a:r>
            <a:r>
              <a:rPr lang="fr-CH" sz="1800" b="1" dirty="0" err="1">
                <a:sym typeface="Wingdings" panose="05000000000000000000" pitchFamily="2" charset="2"/>
              </a:rPr>
              <a:t>Anweisung</a:t>
            </a:r>
            <a:r>
              <a:rPr lang="fr-CH" sz="1800" b="1" dirty="0">
                <a:sym typeface="Wingdings" panose="05000000000000000000" pitchFamily="2" charset="2"/>
              </a:rPr>
              <a:t> </a:t>
            </a:r>
            <a:r>
              <a:rPr lang="fr-CH" sz="1800" b="1" dirty="0" err="1">
                <a:sym typeface="Wingdings" panose="05000000000000000000" pitchFamily="2" charset="2"/>
              </a:rPr>
              <a:t>kantonaler</a:t>
            </a:r>
            <a:r>
              <a:rPr lang="fr-CH" sz="1800" b="1" dirty="0">
                <a:sym typeface="Wingdings" panose="05000000000000000000" pitchFamily="2" charset="2"/>
              </a:rPr>
              <a:t> </a:t>
            </a:r>
            <a:r>
              <a:rPr lang="fr-CH" sz="1800" b="1" dirty="0" err="1">
                <a:sym typeface="Wingdings" panose="05000000000000000000" pitchFamily="2" charset="2"/>
              </a:rPr>
              <a:t>Pflanzernschutzdienst</a:t>
            </a:r>
            <a:r>
              <a:rPr lang="fr-CH" sz="1800" b="1" dirty="0">
                <a:sym typeface="Wingdings" panose="05000000000000000000" pitchFamily="2" charset="2"/>
              </a:rPr>
              <a:t> </a:t>
            </a:r>
            <a:r>
              <a:rPr lang="fr-CH" sz="1800" dirty="0">
                <a:sym typeface="Wingdings" panose="05000000000000000000" pitchFamily="2" charset="2"/>
              </a:rPr>
              <a:t>(</a:t>
            </a:r>
            <a:r>
              <a:rPr lang="fr-CH" sz="1800" dirty="0" err="1">
                <a:sym typeface="Wingdings" panose="05000000000000000000" pitchFamily="2" charset="2"/>
              </a:rPr>
              <a:t>Grundlage</a:t>
            </a:r>
            <a:r>
              <a:rPr lang="fr-CH" sz="1800" dirty="0">
                <a:sym typeface="Wingdings" panose="05000000000000000000" pitchFamily="2" charset="2"/>
              </a:rPr>
              <a:t>: Monitoring mit SFZ &amp; </a:t>
            </a:r>
            <a:r>
              <a:rPr lang="fr-CH" sz="1800" dirty="0" err="1">
                <a:sym typeface="Wingdings" panose="05000000000000000000" pitchFamily="2" charset="2"/>
              </a:rPr>
              <a:t>Agroscope</a:t>
            </a:r>
            <a:r>
              <a:rPr lang="fr-CH" sz="1800" dirty="0">
                <a:sym typeface="Wingdings" panose="05000000000000000000" pitchFamily="2" charset="2"/>
              </a:rPr>
              <a:t>)</a:t>
            </a:r>
          </a:p>
          <a:p>
            <a:pPr algn="l">
              <a:lnSpc>
                <a:spcPts val="1900"/>
              </a:lnSpc>
              <a:spcAft>
                <a:spcPts val="600"/>
              </a:spcAft>
              <a:buClr>
                <a:srgbClr val="074EA1"/>
              </a:buClr>
            </a:pPr>
            <a:endParaRPr lang="fr-CH" sz="1800" dirty="0">
              <a:sym typeface="Wingdings" panose="05000000000000000000" pitchFamily="2" charset="2"/>
            </a:endParaRPr>
          </a:p>
          <a:p>
            <a:pPr marL="285750" indent="-285750" algn="l">
              <a:lnSpc>
                <a:spcPts val="1900"/>
              </a:lnSpc>
              <a:spcAft>
                <a:spcPts val="600"/>
              </a:spcAft>
              <a:buClr>
                <a:srgbClr val="074EA1"/>
              </a:buClr>
              <a:buFont typeface="Wingdings" panose="05000000000000000000" pitchFamily="2" charset="2"/>
              <a:buChar char="à"/>
            </a:pPr>
            <a:r>
              <a:rPr lang="fr-CH" sz="1800" dirty="0" err="1"/>
              <a:t>Reihenfolge</a:t>
            </a:r>
            <a:r>
              <a:rPr lang="fr-CH" sz="1800" dirty="0"/>
              <a:t>: </a:t>
            </a:r>
            <a:r>
              <a:rPr lang="fr-CH" sz="1800" dirty="0" err="1"/>
              <a:t>gewisse</a:t>
            </a:r>
            <a:r>
              <a:rPr lang="fr-CH" sz="1800" dirty="0"/>
              <a:t> </a:t>
            </a:r>
            <a:r>
              <a:rPr lang="fr-CH" sz="1800" dirty="0" err="1"/>
              <a:t>Vorteile</a:t>
            </a:r>
            <a:r>
              <a:rPr lang="fr-CH" sz="1800" dirty="0"/>
              <a:t> </a:t>
            </a:r>
            <a:r>
              <a:rPr lang="fr-CH" sz="1800" dirty="0" err="1"/>
              <a:t>wenn</a:t>
            </a:r>
            <a:r>
              <a:rPr lang="fr-CH" sz="1800" dirty="0"/>
              <a:t> </a:t>
            </a:r>
            <a:r>
              <a:rPr lang="fr-CH" sz="1800" dirty="0" err="1"/>
              <a:t>Acetamiprid</a:t>
            </a:r>
            <a:r>
              <a:rPr lang="fr-CH" sz="1800" dirty="0"/>
              <a:t> </a:t>
            </a:r>
            <a:r>
              <a:rPr lang="fr-CH" sz="1800" dirty="0" err="1"/>
              <a:t>am</a:t>
            </a:r>
            <a:r>
              <a:rPr lang="fr-CH" sz="1800" dirty="0"/>
              <a:t> </a:t>
            </a:r>
            <a:r>
              <a:rPr lang="fr-CH" sz="1800" dirty="0" err="1"/>
              <a:t>Schluss</a:t>
            </a:r>
            <a:endParaRPr lang="fr-CH" sz="1800" dirty="0">
              <a:solidFill>
                <a:srgbClr val="C00000"/>
              </a:solidFill>
            </a:endParaRPr>
          </a:p>
          <a:p>
            <a:pPr algn="l">
              <a:lnSpc>
                <a:spcPts val="1900"/>
              </a:lnSpc>
              <a:spcAft>
                <a:spcPts val="600"/>
              </a:spcAft>
              <a:buClr>
                <a:srgbClr val="074EA1"/>
              </a:buClr>
            </a:pPr>
            <a:r>
              <a:rPr lang="fr-CH" sz="1800" b="1" dirty="0" err="1">
                <a:solidFill>
                  <a:srgbClr val="C00000"/>
                </a:solidFill>
              </a:rPr>
              <a:t>Sonderbewilligung</a:t>
            </a:r>
            <a:r>
              <a:rPr lang="fr-CH" sz="1800" b="1" dirty="0">
                <a:solidFill>
                  <a:srgbClr val="C00000"/>
                </a:solidFill>
              </a:rPr>
              <a:t> </a:t>
            </a:r>
            <a:r>
              <a:rPr lang="fr-CH" sz="1800" b="1" dirty="0" err="1">
                <a:solidFill>
                  <a:srgbClr val="C00000"/>
                </a:solidFill>
              </a:rPr>
              <a:t>nur</a:t>
            </a:r>
            <a:r>
              <a:rPr lang="fr-CH" sz="1800" b="1" dirty="0">
                <a:solidFill>
                  <a:srgbClr val="C00000"/>
                </a:solidFill>
              </a:rPr>
              <a:t> </a:t>
            </a:r>
            <a:r>
              <a:rPr lang="fr-CH" sz="1800" b="1" dirty="0" err="1">
                <a:solidFill>
                  <a:srgbClr val="C00000"/>
                </a:solidFill>
              </a:rPr>
              <a:t>für</a:t>
            </a:r>
            <a:r>
              <a:rPr lang="fr-CH" sz="1800" b="1" dirty="0">
                <a:solidFill>
                  <a:srgbClr val="C00000"/>
                </a:solidFill>
              </a:rPr>
              <a:t> </a:t>
            </a:r>
            <a:r>
              <a:rPr lang="fr-CH" sz="1800" b="1" dirty="0" err="1">
                <a:solidFill>
                  <a:srgbClr val="C00000"/>
                </a:solidFill>
              </a:rPr>
              <a:t>Acetamiprid</a:t>
            </a:r>
            <a:r>
              <a:rPr lang="fr-CH" sz="1800" b="1" dirty="0">
                <a:solidFill>
                  <a:srgbClr val="C00000"/>
                </a:solidFill>
              </a:rPr>
              <a:t> (</a:t>
            </a:r>
            <a:r>
              <a:rPr lang="fr-CH" sz="1800" b="1" dirty="0" err="1">
                <a:solidFill>
                  <a:srgbClr val="C00000"/>
                </a:solidFill>
              </a:rPr>
              <a:t>z.B</a:t>
            </a:r>
            <a:r>
              <a:rPr lang="fr-CH" sz="1800" b="1" dirty="0">
                <a:solidFill>
                  <a:srgbClr val="C00000"/>
                </a:solidFill>
              </a:rPr>
              <a:t>. Gazelle)</a:t>
            </a:r>
            <a:endParaRPr lang="fr-CH" sz="1800" dirty="0">
              <a:solidFill>
                <a:srgbClr val="C00000"/>
              </a:solidFill>
            </a:endParaRPr>
          </a:p>
        </p:txBody>
      </p:sp>
      <p:sp>
        <p:nvSpPr>
          <p:cNvPr id="2" name="Textfeld 6">
            <a:extLst>
              <a:ext uri="{FF2B5EF4-FFF2-40B4-BE49-F238E27FC236}">
                <a16:creationId xmlns:a16="http://schemas.microsoft.com/office/drawing/2014/main" id="{06BC38F2-971F-EF9A-BC18-0CB8E2A4034E}"/>
              </a:ext>
            </a:extLst>
          </p:cNvPr>
          <p:cNvSpPr txBox="1"/>
          <p:nvPr/>
        </p:nvSpPr>
        <p:spPr>
          <a:xfrm>
            <a:off x="145097" y="1121116"/>
            <a:ext cx="7992888" cy="252762"/>
          </a:xfrm>
          <a:prstGeom prst="rect">
            <a:avLst/>
          </a:prstGeom>
        </p:spPr>
        <p:txBody>
          <a:bodyPr vert="horz" wrap="square" lIns="0" tIns="0" rIns="0" bIns="0" rtlCol="0">
            <a:spAutoFit/>
          </a:bodyPr>
          <a:lstStyle/>
          <a:p>
            <a:pPr algn="l">
              <a:lnSpc>
                <a:spcPts val="1900"/>
              </a:lnSpc>
              <a:spcAft>
                <a:spcPts val="600"/>
              </a:spcAft>
              <a:buClr>
                <a:srgbClr val="074EA1"/>
              </a:buClr>
            </a:pPr>
            <a:r>
              <a:rPr lang="fr-CH" sz="2400" b="1" dirty="0" err="1">
                <a:solidFill>
                  <a:srgbClr val="7F7F7F"/>
                </a:solidFill>
              </a:rPr>
              <a:t>Chemische</a:t>
            </a:r>
            <a:r>
              <a:rPr lang="fr-CH" sz="2400" b="1" dirty="0">
                <a:solidFill>
                  <a:srgbClr val="7F7F7F"/>
                </a:solidFill>
              </a:rPr>
              <a:t> </a:t>
            </a:r>
            <a:r>
              <a:rPr lang="fr-CH" sz="2400" b="1" dirty="0" err="1">
                <a:solidFill>
                  <a:srgbClr val="7F7F7F"/>
                </a:solidFill>
              </a:rPr>
              <a:t>Bekämpfung</a:t>
            </a:r>
            <a:r>
              <a:rPr lang="fr-CH" sz="2400" b="1" dirty="0">
                <a:solidFill>
                  <a:srgbClr val="7F7F7F"/>
                </a:solidFill>
              </a:rPr>
              <a:t> 2024</a:t>
            </a:r>
          </a:p>
        </p:txBody>
      </p:sp>
      <p:sp>
        <p:nvSpPr>
          <p:cNvPr id="4" name="ZoneTexte 16">
            <a:extLst>
              <a:ext uri="{FF2B5EF4-FFF2-40B4-BE49-F238E27FC236}">
                <a16:creationId xmlns:a16="http://schemas.microsoft.com/office/drawing/2014/main" id="{94760049-0743-121F-525E-6D830D48FD0F}"/>
              </a:ext>
            </a:extLst>
          </p:cNvPr>
          <p:cNvSpPr txBox="1"/>
          <p:nvPr/>
        </p:nvSpPr>
        <p:spPr>
          <a:xfrm>
            <a:off x="6676539" y="412656"/>
            <a:ext cx="5217794" cy="315920"/>
          </a:xfrm>
          <a:prstGeom prst="rect">
            <a:avLst/>
          </a:prstGeom>
          <a:noFill/>
        </p:spPr>
        <p:txBody>
          <a:bodyPr wrap="square">
            <a:spAutoFit/>
          </a:bodyPr>
          <a:lstStyle/>
          <a:p>
            <a:pPr algn="l">
              <a:lnSpc>
                <a:spcPts val="1900"/>
              </a:lnSpc>
              <a:spcAft>
                <a:spcPts val="600"/>
              </a:spcAft>
              <a:buClr>
                <a:srgbClr val="074EA1"/>
              </a:buClr>
            </a:pPr>
            <a:r>
              <a:rPr lang="de-CH" sz="1400" b="1" dirty="0">
                <a:highlight>
                  <a:srgbClr val="FFFF00"/>
                </a:highlight>
              </a:rPr>
              <a:t>Grüne Pfirsichblattlaus</a:t>
            </a:r>
            <a:endParaRPr lang="fr-CH" sz="1400" b="1" dirty="0">
              <a:highlight>
                <a:srgbClr val="FFFF00"/>
              </a:highlight>
            </a:endParaRPr>
          </a:p>
        </p:txBody>
      </p:sp>
      <p:sp>
        <p:nvSpPr>
          <p:cNvPr id="5" name="ZoneTexte 16">
            <a:extLst>
              <a:ext uri="{FF2B5EF4-FFF2-40B4-BE49-F238E27FC236}">
                <a16:creationId xmlns:a16="http://schemas.microsoft.com/office/drawing/2014/main" id="{22C6554F-9AFE-F70D-D7E9-532C23B26D6B}"/>
              </a:ext>
            </a:extLst>
          </p:cNvPr>
          <p:cNvSpPr txBox="1"/>
          <p:nvPr/>
        </p:nvSpPr>
        <p:spPr>
          <a:xfrm>
            <a:off x="7308304" y="3621705"/>
            <a:ext cx="5217794" cy="636521"/>
          </a:xfrm>
          <a:prstGeom prst="rect">
            <a:avLst/>
          </a:prstGeom>
          <a:noFill/>
        </p:spPr>
        <p:txBody>
          <a:bodyPr wrap="square">
            <a:spAutoFit/>
          </a:bodyPr>
          <a:lstStyle/>
          <a:p>
            <a:pPr algn="l">
              <a:lnSpc>
                <a:spcPts val="1900"/>
              </a:lnSpc>
              <a:spcAft>
                <a:spcPts val="600"/>
              </a:spcAft>
              <a:buClr>
                <a:srgbClr val="074EA1"/>
              </a:buClr>
            </a:pPr>
            <a:r>
              <a:rPr lang="de-CH" sz="1400" b="1" dirty="0">
                <a:highlight>
                  <a:srgbClr val="FFFF00"/>
                </a:highlight>
              </a:rPr>
              <a:t>Nicht verwechseln! </a:t>
            </a:r>
          </a:p>
          <a:p>
            <a:pPr algn="l">
              <a:lnSpc>
                <a:spcPts val="1900"/>
              </a:lnSpc>
              <a:spcAft>
                <a:spcPts val="600"/>
              </a:spcAft>
              <a:buClr>
                <a:srgbClr val="074EA1"/>
              </a:buClr>
            </a:pPr>
            <a:r>
              <a:rPr lang="de-CH" sz="1400" b="1" dirty="0">
                <a:highlight>
                  <a:srgbClr val="FFFF00"/>
                </a:highlight>
              </a:rPr>
              <a:t>Schwarze Blattlaus</a:t>
            </a:r>
            <a:endParaRPr lang="fr-CH" sz="1400" b="1" dirty="0">
              <a:highlight>
                <a:srgbClr val="FFFF00"/>
              </a:highlight>
            </a:endParaRPr>
          </a:p>
        </p:txBody>
      </p:sp>
      <p:pic>
        <p:nvPicPr>
          <p:cNvPr id="10" name="Grafik 9" descr="Lupe mit einfarbiger Füllung">
            <a:extLst>
              <a:ext uri="{FF2B5EF4-FFF2-40B4-BE49-F238E27FC236}">
                <a16:creationId xmlns:a16="http://schemas.microsoft.com/office/drawing/2014/main" id="{F70C488D-2BB3-5F50-FC58-39C3CF9C46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967410">
            <a:off x="6141317" y="874845"/>
            <a:ext cx="914400" cy="914400"/>
          </a:xfrm>
          <a:prstGeom prst="rect">
            <a:avLst/>
          </a:prstGeom>
        </p:spPr>
      </p:pic>
    </p:spTree>
    <p:extLst>
      <p:ext uri="{BB962C8B-B14F-4D97-AF65-F5344CB8AC3E}">
        <p14:creationId xmlns:p14="http://schemas.microsoft.com/office/powerpoint/2010/main" val="286059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251520" y="224811"/>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a:latin typeface="Arial" charset="0"/>
              </a:rPr>
              <a:t>SBR-</a:t>
            </a:r>
            <a:r>
              <a:rPr lang="fr-CH" dirty="0" err="1">
                <a:latin typeface="Arial" charset="0"/>
              </a:rPr>
              <a:t>Krankheit</a:t>
            </a:r>
            <a:br>
              <a:rPr lang="fr-CH" dirty="0">
                <a:latin typeface="Arial" charset="0"/>
              </a:rPr>
            </a:br>
            <a:r>
              <a:rPr lang="fr-CH" dirty="0">
                <a:latin typeface="Arial" charset="0"/>
              </a:rPr>
              <a:t>—</a:t>
            </a:r>
            <a:endParaRPr lang="fr-CH" dirty="0"/>
          </a:p>
        </p:txBody>
      </p:sp>
      <p:sp>
        <p:nvSpPr>
          <p:cNvPr id="9" name="ZoneTexte 8">
            <a:extLst>
              <a:ext uri="{FF2B5EF4-FFF2-40B4-BE49-F238E27FC236}">
                <a16:creationId xmlns:a16="http://schemas.microsoft.com/office/drawing/2014/main" id="{FAD8817C-71A3-49AA-BFFB-C1FDC4FF7491}"/>
              </a:ext>
            </a:extLst>
          </p:cNvPr>
          <p:cNvSpPr txBox="1"/>
          <p:nvPr/>
        </p:nvSpPr>
        <p:spPr>
          <a:xfrm>
            <a:off x="251520" y="1782626"/>
            <a:ext cx="5502648" cy="2333972"/>
          </a:xfrm>
          <a:prstGeom prst="rect">
            <a:avLst/>
          </a:prstGeom>
        </p:spPr>
        <p:txBody>
          <a:bodyPr vert="horz" wrap="square" lIns="0" tIns="0" rIns="0" bIns="0" rtlCol="0">
            <a:spAutoFit/>
          </a:bodyPr>
          <a:lstStyle/>
          <a:p>
            <a:pPr algn="l">
              <a:lnSpc>
                <a:spcPts val="1900"/>
              </a:lnSpc>
              <a:spcAft>
                <a:spcPts val="600"/>
              </a:spcAft>
              <a:buClr>
                <a:srgbClr val="074EA1"/>
              </a:buClr>
            </a:pPr>
            <a:r>
              <a:rPr lang="de-CH" sz="1800" b="1" dirty="0"/>
              <a:t>Schilf-Glasflügelzikade überträgt Bakterien</a:t>
            </a:r>
            <a:r>
              <a:rPr lang="de-CH" sz="1800" dirty="0"/>
              <a:t>, die einen starken </a:t>
            </a:r>
            <a:r>
              <a:rPr lang="de-CH" sz="1800" b="1" dirty="0"/>
              <a:t>Abfall des Zuckergehalts </a:t>
            </a:r>
            <a:r>
              <a:rPr lang="de-CH" sz="1800" dirty="0"/>
              <a:t>verursachen</a:t>
            </a:r>
          </a:p>
          <a:p>
            <a:pPr algn="l">
              <a:lnSpc>
                <a:spcPts val="1900"/>
              </a:lnSpc>
              <a:spcAft>
                <a:spcPts val="600"/>
              </a:spcAft>
              <a:buClr>
                <a:srgbClr val="074EA1"/>
              </a:buClr>
            </a:pPr>
            <a:endParaRPr lang="de-CH" sz="1800" dirty="0"/>
          </a:p>
          <a:p>
            <a:pPr algn="l">
              <a:lnSpc>
                <a:spcPts val="1900"/>
              </a:lnSpc>
              <a:spcAft>
                <a:spcPts val="600"/>
              </a:spcAft>
              <a:buClr>
                <a:srgbClr val="074EA1"/>
              </a:buClr>
            </a:pPr>
            <a:r>
              <a:rPr lang="de-CH" sz="1800" dirty="0"/>
              <a:t>jedes Jahr 10-20 km weiter in Osten der CH (aktuell Rothrist Oberaargau BE)</a:t>
            </a:r>
            <a:endParaRPr lang="fr-CH" sz="1800" dirty="0"/>
          </a:p>
          <a:p>
            <a:pPr algn="l">
              <a:lnSpc>
                <a:spcPts val="1900"/>
              </a:lnSpc>
              <a:spcAft>
                <a:spcPts val="600"/>
              </a:spcAft>
              <a:buClr>
                <a:srgbClr val="074EA1"/>
              </a:buClr>
            </a:pPr>
            <a:endParaRPr lang="fr-CH" sz="1800" dirty="0"/>
          </a:p>
          <a:p>
            <a:pPr algn="l">
              <a:lnSpc>
                <a:spcPts val="1900"/>
              </a:lnSpc>
              <a:spcAft>
                <a:spcPts val="600"/>
              </a:spcAft>
              <a:buClr>
                <a:srgbClr val="074EA1"/>
              </a:buClr>
            </a:pPr>
            <a:r>
              <a:rPr lang="fr-CH" sz="1800" dirty="0"/>
              <a:t>2023: </a:t>
            </a:r>
            <a:r>
              <a:rPr lang="fr-CH" sz="1800" dirty="0" err="1"/>
              <a:t>Zikade</a:t>
            </a:r>
            <a:r>
              <a:rPr lang="fr-CH" sz="1800" dirty="0"/>
              <a:t> </a:t>
            </a:r>
            <a:r>
              <a:rPr lang="fr-CH" sz="1800" dirty="0" err="1"/>
              <a:t>auch</a:t>
            </a:r>
            <a:r>
              <a:rPr lang="fr-CH" sz="1800" dirty="0"/>
              <a:t> in </a:t>
            </a:r>
            <a:r>
              <a:rPr lang="fr-CH" sz="1800" dirty="0" err="1"/>
              <a:t>höheren</a:t>
            </a:r>
            <a:r>
              <a:rPr lang="fr-CH" sz="1800" dirty="0"/>
              <a:t> </a:t>
            </a:r>
            <a:r>
              <a:rPr lang="fr-CH" sz="1800" dirty="0" err="1"/>
              <a:t>Lagen</a:t>
            </a:r>
            <a:r>
              <a:rPr lang="fr-CH" sz="1800" dirty="0"/>
              <a:t> </a:t>
            </a:r>
            <a:r>
              <a:rPr lang="fr-CH" sz="1800" dirty="0" err="1"/>
              <a:t>aktiv</a:t>
            </a:r>
            <a:endParaRPr lang="fr-CH" sz="1800" dirty="0"/>
          </a:p>
          <a:p>
            <a:pPr algn="l">
              <a:lnSpc>
                <a:spcPts val="1900"/>
              </a:lnSpc>
              <a:spcAft>
                <a:spcPts val="600"/>
              </a:spcAft>
              <a:buClr>
                <a:srgbClr val="074EA1"/>
              </a:buClr>
            </a:pPr>
            <a:endParaRPr lang="fr-CH" sz="1600" dirty="0">
              <a:highlight>
                <a:srgbClr val="00FFFF"/>
              </a:highlight>
            </a:endParaRPr>
          </a:p>
        </p:txBody>
      </p:sp>
      <p:pic>
        <p:nvPicPr>
          <p:cNvPr id="14" name="Image 13">
            <a:extLst>
              <a:ext uri="{FF2B5EF4-FFF2-40B4-BE49-F238E27FC236}">
                <a16:creationId xmlns:a16="http://schemas.microsoft.com/office/drawing/2014/main" id="{6ED3E843-A47F-4708-8C8D-0788DC9C0535}"/>
              </a:ext>
            </a:extLst>
          </p:cNvPr>
          <p:cNvPicPr>
            <a:picLocks noChangeAspect="1"/>
          </p:cNvPicPr>
          <p:nvPr/>
        </p:nvPicPr>
        <p:blipFill>
          <a:blip r:embed="rId4"/>
          <a:stretch>
            <a:fillRect/>
          </a:stretch>
        </p:blipFill>
        <p:spPr>
          <a:xfrm>
            <a:off x="5868144" y="131052"/>
            <a:ext cx="3135421" cy="2524516"/>
          </a:xfrm>
          <a:prstGeom prst="rect">
            <a:avLst/>
          </a:prstGeom>
        </p:spPr>
      </p:pic>
      <p:sp>
        <p:nvSpPr>
          <p:cNvPr id="16" name="ZoneTexte 15">
            <a:extLst>
              <a:ext uri="{FF2B5EF4-FFF2-40B4-BE49-F238E27FC236}">
                <a16:creationId xmlns:a16="http://schemas.microsoft.com/office/drawing/2014/main" id="{FE647A61-586F-48B6-BAF9-33F7CBE4B140}"/>
              </a:ext>
            </a:extLst>
          </p:cNvPr>
          <p:cNvSpPr txBox="1"/>
          <p:nvPr/>
        </p:nvSpPr>
        <p:spPr>
          <a:xfrm>
            <a:off x="344669" y="4039654"/>
            <a:ext cx="8242300" cy="1464503"/>
          </a:xfrm>
          <a:prstGeom prst="rect">
            <a:avLst/>
          </a:prstGeom>
          <a:noFill/>
        </p:spPr>
        <p:txBody>
          <a:bodyPr wrap="square">
            <a:spAutoFit/>
          </a:bodyPr>
          <a:lstStyle/>
          <a:p>
            <a:pPr algn="l">
              <a:lnSpc>
                <a:spcPts val="1900"/>
              </a:lnSpc>
              <a:spcAft>
                <a:spcPts val="600"/>
              </a:spcAft>
              <a:buClr>
                <a:srgbClr val="074EA1"/>
              </a:buClr>
            </a:pPr>
            <a:r>
              <a:rPr lang="fr-CH" sz="1800" b="1" u="sng" dirty="0" err="1"/>
              <a:t>Bekämpfungsmöglichkeiten</a:t>
            </a:r>
            <a:r>
              <a:rPr lang="fr-CH" sz="1800" u="sng" dirty="0"/>
              <a:t>:</a:t>
            </a:r>
          </a:p>
          <a:p>
            <a:pPr marL="285750" indent="-285750" algn="l">
              <a:lnSpc>
                <a:spcPts val="1900"/>
              </a:lnSpc>
              <a:spcAft>
                <a:spcPts val="600"/>
              </a:spcAft>
              <a:buClr>
                <a:srgbClr val="074EA1"/>
              </a:buClr>
              <a:buFontTx/>
              <a:buChar char="-"/>
            </a:pPr>
            <a:r>
              <a:rPr lang="de-CH" sz="1800" b="1" dirty="0">
                <a:sym typeface="Wingdings" panose="05000000000000000000" pitchFamily="2" charset="2"/>
              </a:rPr>
              <a:t>Aushungern Larven </a:t>
            </a:r>
            <a:r>
              <a:rPr lang="de-CH" sz="1800" dirty="0">
                <a:sym typeface="Wingdings" panose="05000000000000000000" pitchFamily="2" charset="2"/>
              </a:rPr>
              <a:t>im Winter, Boden nach ZR-Ernte unbedeckt lassen &amp; dann eine Frühjahrskultur aussät </a:t>
            </a:r>
            <a:r>
              <a:rPr lang="de-CH" sz="1800" b="1" dirty="0">
                <a:sym typeface="Wingdings" panose="05000000000000000000" pitchFamily="2" charset="2"/>
              </a:rPr>
              <a:t> Massnahme auf regionaler Ebene</a:t>
            </a:r>
            <a:endParaRPr lang="fr-CH" sz="1800" b="1" dirty="0">
              <a:sym typeface="Wingdings" panose="05000000000000000000" pitchFamily="2" charset="2"/>
            </a:endParaRPr>
          </a:p>
          <a:p>
            <a:pPr marL="285750" indent="-285750" algn="l">
              <a:lnSpc>
                <a:spcPts val="1900"/>
              </a:lnSpc>
              <a:spcAft>
                <a:spcPts val="600"/>
              </a:spcAft>
              <a:buClr>
                <a:srgbClr val="074EA1"/>
              </a:buClr>
              <a:buFontTx/>
              <a:buChar char="-"/>
            </a:pPr>
            <a:r>
              <a:rPr lang="fr-CH" sz="1800" b="1" dirty="0">
                <a:sym typeface="Wingdings" panose="05000000000000000000" pitchFamily="2" charset="2"/>
              </a:rPr>
              <a:t>5 SBR-</a:t>
            </a:r>
            <a:r>
              <a:rPr lang="fr-CH" sz="1800" b="1" dirty="0" err="1">
                <a:sym typeface="Wingdings" panose="05000000000000000000" pitchFamily="2" charset="2"/>
              </a:rPr>
              <a:t>tolerante</a:t>
            </a:r>
            <a:r>
              <a:rPr lang="fr-CH" sz="1800" b="1" dirty="0">
                <a:sym typeface="Wingdings" panose="05000000000000000000" pitchFamily="2" charset="2"/>
              </a:rPr>
              <a:t> </a:t>
            </a:r>
            <a:r>
              <a:rPr lang="fr-CH" sz="1800" b="1" dirty="0" err="1">
                <a:sym typeface="Wingdings" panose="05000000000000000000" pitchFamily="2" charset="2"/>
              </a:rPr>
              <a:t>Sorten</a:t>
            </a:r>
            <a:r>
              <a:rPr lang="fr-CH" sz="1800" b="1" dirty="0">
                <a:sym typeface="Wingdings" panose="05000000000000000000" pitchFamily="2" charset="2"/>
              </a:rPr>
              <a:t>: </a:t>
            </a:r>
            <a:r>
              <a:rPr lang="fr-CH" sz="1800" dirty="0" err="1">
                <a:sym typeface="Wingdings" panose="05000000000000000000" pitchFamily="2" charset="2"/>
              </a:rPr>
              <a:t>Xerus</a:t>
            </a:r>
            <a:r>
              <a:rPr lang="fr-CH" sz="1800" dirty="0">
                <a:sym typeface="Wingdings" panose="05000000000000000000" pitchFamily="2" charset="2"/>
              </a:rPr>
              <a:t>, BTS 1740, </a:t>
            </a:r>
            <a:r>
              <a:rPr lang="fr-CH" sz="1800" dirty="0" err="1">
                <a:sym typeface="Wingdings" panose="05000000000000000000" pitchFamily="2" charset="2"/>
              </a:rPr>
              <a:t>Interessa</a:t>
            </a:r>
            <a:r>
              <a:rPr lang="fr-CH" sz="1800" dirty="0">
                <a:sym typeface="Wingdings" panose="05000000000000000000" pitchFamily="2" charset="2"/>
              </a:rPr>
              <a:t> KWS, </a:t>
            </a:r>
            <a:r>
              <a:rPr lang="fr-CH" sz="1800" dirty="0" err="1">
                <a:sym typeface="Wingdings" panose="05000000000000000000" pitchFamily="2" charset="2"/>
              </a:rPr>
              <a:t>Fitis</a:t>
            </a:r>
            <a:r>
              <a:rPr lang="fr-CH" sz="1800" dirty="0">
                <a:sym typeface="Wingdings" panose="05000000000000000000" pitchFamily="2" charset="2"/>
              </a:rPr>
              <a:t> &amp; </a:t>
            </a:r>
            <a:r>
              <a:rPr lang="fr-CH" sz="1800" b="1" dirty="0">
                <a:sym typeface="Wingdings" panose="05000000000000000000" pitchFamily="2" charset="2"/>
              </a:rPr>
              <a:t>Michelangelo</a:t>
            </a:r>
            <a:r>
              <a:rPr lang="fr-CH" sz="1800" dirty="0">
                <a:sym typeface="Wingdings" panose="05000000000000000000" pitchFamily="2" charset="2"/>
              </a:rPr>
              <a:t> (</a:t>
            </a:r>
            <a:r>
              <a:rPr lang="fr-CH" sz="1800" i="1" dirty="0" err="1">
                <a:sym typeface="Wingdings" panose="05000000000000000000" pitchFamily="2" charset="2"/>
              </a:rPr>
              <a:t>neu</a:t>
            </a:r>
            <a:r>
              <a:rPr lang="fr-CH" sz="1800" dirty="0">
                <a:sym typeface="Wingdings" panose="05000000000000000000" pitchFamily="2" charset="2"/>
              </a:rPr>
              <a:t>)</a:t>
            </a:r>
            <a:endParaRPr lang="fr-CH" sz="1800" dirty="0"/>
          </a:p>
        </p:txBody>
      </p:sp>
      <p:sp>
        <p:nvSpPr>
          <p:cNvPr id="3" name="Textfeld 6">
            <a:extLst>
              <a:ext uri="{FF2B5EF4-FFF2-40B4-BE49-F238E27FC236}">
                <a16:creationId xmlns:a16="http://schemas.microsoft.com/office/drawing/2014/main" id="{18E3A7B9-A205-3A09-337B-13AC86AE570D}"/>
              </a:ext>
            </a:extLst>
          </p:cNvPr>
          <p:cNvSpPr txBox="1"/>
          <p:nvPr/>
        </p:nvSpPr>
        <p:spPr>
          <a:xfrm>
            <a:off x="251520" y="1273505"/>
            <a:ext cx="7992888" cy="252762"/>
          </a:xfrm>
          <a:prstGeom prst="rect">
            <a:avLst/>
          </a:prstGeom>
        </p:spPr>
        <p:txBody>
          <a:bodyPr vert="horz" wrap="square" lIns="0" tIns="0" rIns="0" bIns="0" rtlCol="0">
            <a:spAutoFit/>
          </a:bodyPr>
          <a:lstStyle/>
          <a:p>
            <a:pPr algn="l">
              <a:lnSpc>
                <a:spcPts val="1900"/>
              </a:lnSpc>
              <a:spcAft>
                <a:spcPts val="600"/>
              </a:spcAft>
              <a:buClr>
                <a:srgbClr val="074EA1"/>
              </a:buClr>
            </a:pPr>
            <a:r>
              <a:rPr lang="fr-CH" sz="2400" b="1" dirty="0" err="1">
                <a:solidFill>
                  <a:srgbClr val="7F7F7F"/>
                </a:solidFill>
              </a:rPr>
              <a:t>Rückmeldungen</a:t>
            </a:r>
            <a:r>
              <a:rPr lang="fr-CH" sz="2400" b="1" dirty="0">
                <a:solidFill>
                  <a:srgbClr val="7F7F7F"/>
                </a:solidFill>
              </a:rPr>
              <a:t> 2023</a:t>
            </a:r>
          </a:p>
        </p:txBody>
      </p:sp>
    </p:spTree>
    <p:extLst>
      <p:ext uri="{BB962C8B-B14F-4D97-AF65-F5344CB8AC3E}">
        <p14:creationId xmlns:p14="http://schemas.microsoft.com/office/powerpoint/2010/main" val="216362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descr="Ein Bild, das Wirbellose, Raupe, Entwurf, Insekt enthält.&#10;&#10;Automatisch generierte Beschreibung">
            <a:extLst>
              <a:ext uri="{FF2B5EF4-FFF2-40B4-BE49-F238E27FC236}">
                <a16:creationId xmlns:a16="http://schemas.microsoft.com/office/drawing/2014/main" id="{A4987902-D907-07A8-97ED-3C96F85E649C}"/>
              </a:ext>
            </a:extLst>
          </p:cNvPr>
          <p:cNvPicPr>
            <a:picLocks noChangeAspect="1"/>
          </p:cNvPicPr>
          <p:nvPr/>
        </p:nvPicPr>
        <p:blipFill rotWithShape="1">
          <a:blip r:embed="rId4"/>
          <a:srcRect t="-8631" b="23288"/>
          <a:stretch/>
        </p:blipFill>
        <p:spPr>
          <a:xfrm>
            <a:off x="5696242" y="77627"/>
            <a:ext cx="2861273" cy="1829070"/>
          </a:xfrm>
          <a:prstGeom prst="rect">
            <a:avLst/>
          </a:prstGeom>
        </p:spPr>
      </p:pic>
      <p:sp>
        <p:nvSpPr>
          <p:cNvPr id="6" name="Titel 8"/>
          <p:cNvSpPr txBox="1">
            <a:spLocks/>
          </p:cNvSpPr>
          <p:nvPr>
            <p:custDataLst>
              <p:tags r:id="rId1"/>
            </p:custDataLst>
          </p:nvPr>
        </p:nvSpPr>
        <p:spPr>
          <a:xfrm>
            <a:off x="132359" y="77627"/>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err="1">
                <a:latin typeface="Arial" charset="0"/>
              </a:rPr>
              <a:t>Schnaken-Larven</a:t>
            </a:r>
            <a:br>
              <a:rPr lang="fr-CH" dirty="0">
                <a:latin typeface="Arial" charset="0"/>
              </a:rPr>
            </a:br>
            <a:endParaRPr lang="fr-CH" dirty="0"/>
          </a:p>
        </p:txBody>
      </p:sp>
      <p:sp>
        <p:nvSpPr>
          <p:cNvPr id="2" name="Textfeld 6">
            <a:extLst>
              <a:ext uri="{FF2B5EF4-FFF2-40B4-BE49-F238E27FC236}">
                <a16:creationId xmlns:a16="http://schemas.microsoft.com/office/drawing/2014/main" id="{4A354C62-98FB-6CB0-028C-67B2109EFFE2}"/>
              </a:ext>
            </a:extLst>
          </p:cNvPr>
          <p:cNvSpPr txBox="1"/>
          <p:nvPr/>
        </p:nvSpPr>
        <p:spPr>
          <a:xfrm>
            <a:off x="390937" y="800795"/>
            <a:ext cx="7992888" cy="252762"/>
          </a:xfrm>
          <a:prstGeom prst="rect">
            <a:avLst/>
          </a:prstGeom>
        </p:spPr>
        <p:txBody>
          <a:bodyPr vert="horz" wrap="square" lIns="0" tIns="0" rIns="0" bIns="0" rtlCol="0">
            <a:spAutoFit/>
          </a:bodyPr>
          <a:lstStyle/>
          <a:p>
            <a:pPr algn="l">
              <a:lnSpc>
                <a:spcPts val="1900"/>
              </a:lnSpc>
              <a:spcAft>
                <a:spcPts val="600"/>
              </a:spcAft>
              <a:buClr>
                <a:srgbClr val="074EA1"/>
              </a:buClr>
            </a:pPr>
            <a:r>
              <a:rPr lang="fr-CH" sz="2400" b="1" dirty="0" err="1">
                <a:solidFill>
                  <a:srgbClr val="7F7F7F"/>
                </a:solidFill>
              </a:rPr>
              <a:t>Beschreibung</a:t>
            </a:r>
            <a:r>
              <a:rPr lang="fr-CH" sz="2400" b="1" dirty="0">
                <a:solidFill>
                  <a:srgbClr val="7F7F7F"/>
                </a:solidFill>
              </a:rPr>
              <a:t> </a:t>
            </a:r>
          </a:p>
        </p:txBody>
      </p:sp>
      <p:sp>
        <p:nvSpPr>
          <p:cNvPr id="3" name="ZoneTexte 2">
            <a:extLst>
              <a:ext uri="{FF2B5EF4-FFF2-40B4-BE49-F238E27FC236}">
                <a16:creationId xmlns:a16="http://schemas.microsoft.com/office/drawing/2014/main" id="{1AF24FB6-60BC-F360-838D-640A04F0D332}"/>
              </a:ext>
            </a:extLst>
          </p:cNvPr>
          <p:cNvSpPr txBox="1"/>
          <p:nvPr/>
        </p:nvSpPr>
        <p:spPr>
          <a:xfrm>
            <a:off x="92256" y="1105004"/>
            <a:ext cx="5603050" cy="4911601"/>
          </a:xfrm>
          <a:prstGeom prst="rect">
            <a:avLst/>
          </a:prstGeom>
        </p:spPr>
        <p:txBody>
          <a:bodyPr vert="horz" wrap="square" lIns="0" tIns="0" rIns="0" bIns="0" rtlCol="0">
            <a:spAutoFit/>
          </a:bodyPr>
          <a:lstStyle/>
          <a:p>
            <a:pPr marL="285750" indent="-285750" algn="l">
              <a:lnSpc>
                <a:spcPts val="1900"/>
              </a:lnSpc>
              <a:spcAft>
                <a:spcPts val="600"/>
              </a:spcAft>
              <a:buClr>
                <a:srgbClr val="074EA1"/>
              </a:buClr>
              <a:buFont typeface="Arial" panose="020B0604020202020204" pitchFamily="34" charset="0"/>
              <a:buChar char="•"/>
            </a:pPr>
            <a:r>
              <a:rPr lang="de-CH" sz="1800" dirty="0"/>
              <a:t>Einige cm unter Oberfläche, fressen Wurzeln &amp; ziehen Keimlinge in Boden, nachts/bei Nässe an Oberfläche</a:t>
            </a:r>
          </a:p>
          <a:p>
            <a:pPr marL="285750" indent="-285750" algn="l">
              <a:lnSpc>
                <a:spcPts val="1900"/>
              </a:lnSpc>
              <a:spcAft>
                <a:spcPts val="600"/>
              </a:spcAft>
              <a:buClr>
                <a:srgbClr val="074EA1"/>
              </a:buClr>
              <a:buFont typeface="Arial" panose="020B0604020202020204" pitchFamily="34" charset="0"/>
              <a:buChar char="•"/>
            </a:pPr>
            <a:r>
              <a:rPr lang="de-CH" sz="1800" b="1" dirty="0"/>
              <a:t>Nasser Frühling 2023: </a:t>
            </a:r>
            <a:r>
              <a:rPr lang="de-CH" sz="1800" dirty="0"/>
              <a:t>stellenweise Probleme, lückige/unregelmässige Bestände, gar Nachsaaten</a:t>
            </a:r>
            <a:endParaRPr lang="fr-CH" sz="1800" dirty="0"/>
          </a:p>
          <a:p>
            <a:pPr algn="l">
              <a:lnSpc>
                <a:spcPts val="1900"/>
              </a:lnSpc>
              <a:spcAft>
                <a:spcPts val="600"/>
              </a:spcAft>
              <a:buClr>
                <a:srgbClr val="074EA1"/>
              </a:buClr>
            </a:pPr>
            <a:endParaRPr lang="fr-CH" sz="1800" dirty="0"/>
          </a:p>
          <a:p>
            <a:pPr algn="l">
              <a:lnSpc>
                <a:spcPts val="1900"/>
              </a:lnSpc>
              <a:spcAft>
                <a:spcPts val="600"/>
              </a:spcAft>
              <a:buClr>
                <a:srgbClr val="074EA1"/>
              </a:buClr>
            </a:pPr>
            <a:endParaRPr lang="fr-CH" sz="1800" dirty="0"/>
          </a:p>
          <a:p>
            <a:pPr marL="285750" indent="-285750" algn="l">
              <a:lnSpc>
                <a:spcPts val="1900"/>
              </a:lnSpc>
              <a:spcAft>
                <a:spcPts val="600"/>
              </a:spcAft>
              <a:buClr>
                <a:srgbClr val="074EA1"/>
              </a:buClr>
              <a:buFont typeface="Arial" panose="020B0604020202020204" pitchFamily="34" charset="0"/>
              <a:buChar char="•"/>
            </a:pPr>
            <a:r>
              <a:rPr lang="de-CH" sz="1800" dirty="0"/>
              <a:t>Eiablage </a:t>
            </a:r>
            <a:r>
              <a:rPr lang="de-CH" sz="1800" u="sng" dirty="0"/>
              <a:t>Mitte August </a:t>
            </a:r>
            <a:r>
              <a:rPr lang="de-CH" sz="1800" dirty="0"/>
              <a:t>- Anfang Oktober, v.a. in Wiesen &amp; Gründüngungen mit Gräsern</a:t>
            </a:r>
          </a:p>
          <a:p>
            <a:pPr marL="285750" indent="-285750" algn="l">
              <a:lnSpc>
                <a:spcPts val="1900"/>
              </a:lnSpc>
              <a:spcAft>
                <a:spcPts val="600"/>
              </a:spcAft>
              <a:buClr>
                <a:srgbClr val="074EA1"/>
              </a:buClr>
              <a:buFont typeface="Arial" panose="020B0604020202020204" pitchFamily="34" charset="0"/>
              <a:buChar char="•"/>
            </a:pPr>
            <a:r>
              <a:rPr lang="de-CH" sz="1800" dirty="0"/>
              <a:t>Überwintern als Larve, fressen im Frühjahr weiter, vor Verpuppung nimmt Frassaktivität ab</a:t>
            </a:r>
          </a:p>
          <a:p>
            <a:pPr marL="285750" indent="-285750" algn="l">
              <a:lnSpc>
                <a:spcPts val="1900"/>
              </a:lnSpc>
              <a:spcAft>
                <a:spcPts val="600"/>
              </a:spcAft>
              <a:buClr>
                <a:srgbClr val="074EA1"/>
              </a:buClr>
              <a:buFont typeface="Arial" panose="020B0604020202020204" pitchFamily="34" charset="0"/>
              <a:buChar char="•"/>
            </a:pPr>
            <a:r>
              <a:rPr lang="de-CH" sz="1800" b="1" dirty="0"/>
              <a:t>Hauptschaden: April-Mai, Rüben Keimlinge bis 4-Blatt-Stadium</a:t>
            </a:r>
            <a:r>
              <a:rPr lang="de-CH" sz="1800" dirty="0"/>
              <a:t>, Adulte schlüpfen im Juni</a:t>
            </a:r>
          </a:p>
          <a:p>
            <a:pPr algn="l">
              <a:lnSpc>
                <a:spcPts val="1900"/>
              </a:lnSpc>
              <a:spcAft>
                <a:spcPts val="600"/>
              </a:spcAft>
              <a:buClr>
                <a:srgbClr val="074EA1"/>
              </a:buClr>
            </a:pPr>
            <a:endParaRPr lang="de-CH" sz="1800" dirty="0"/>
          </a:p>
          <a:p>
            <a:pPr marL="285750" indent="-285750" algn="l">
              <a:lnSpc>
                <a:spcPts val="1900"/>
              </a:lnSpc>
              <a:spcAft>
                <a:spcPts val="600"/>
              </a:spcAft>
              <a:buClr>
                <a:srgbClr val="074EA1"/>
              </a:buClr>
              <a:buFont typeface="Arial" panose="020B0604020202020204" pitchFamily="34" charset="0"/>
              <a:buChar char="•"/>
            </a:pPr>
            <a:endParaRPr lang="de-CH" sz="1800" dirty="0"/>
          </a:p>
          <a:p>
            <a:pPr marL="285750" indent="-285750" algn="l">
              <a:lnSpc>
                <a:spcPts val="1900"/>
              </a:lnSpc>
              <a:spcAft>
                <a:spcPts val="600"/>
              </a:spcAft>
              <a:buClr>
                <a:srgbClr val="074EA1"/>
              </a:buClr>
              <a:buFont typeface="Arial" panose="020B0604020202020204" pitchFamily="34" charset="0"/>
              <a:buChar char="•"/>
            </a:pPr>
            <a:r>
              <a:rPr lang="de-CH" sz="1800" dirty="0"/>
              <a:t>Vorfrucht Wiese &amp; Gründüngungen mit Gräsern</a:t>
            </a:r>
          </a:p>
          <a:p>
            <a:pPr marL="285750" indent="-285750" algn="l">
              <a:lnSpc>
                <a:spcPts val="1900"/>
              </a:lnSpc>
              <a:spcAft>
                <a:spcPts val="600"/>
              </a:spcAft>
              <a:buClr>
                <a:srgbClr val="074EA1"/>
              </a:buClr>
              <a:buFont typeface="Arial" panose="020B0604020202020204" pitchFamily="34" charset="0"/>
              <a:buChar char="•"/>
            </a:pPr>
            <a:r>
              <a:rPr lang="de-CH" sz="1800" dirty="0"/>
              <a:t>feuchte Standorte &amp; Bedingungen</a:t>
            </a:r>
          </a:p>
        </p:txBody>
      </p:sp>
      <p:pic>
        <p:nvPicPr>
          <p:cNvPr id="5" name="Grafik 6" descr="Ein Bild, das Gelände, Wirbellose, draußen, Insekt enthält.&#10;&#10;Automatisch generierte Beschreibung">
            <a:extLst>
              <a:ext uri="{FF2B5EF4-FFF2-40B4-BE49-F238E27FC236}">
                <a16:creationId xmlns:a16="http://schemas.microsoft.com/office/drawing/2014/main" id="{B1E15109-302A-44E4-70F5-3915CB64C9FD}"/>
              </a:ext>
            </a:extLst>
          </p:cNvPr>
          <p:cNvPicPr>
            <a:picLocks noChangeAspect="1"/>
          </p:cNvPicPr>
          <p:nvPr/>
        </p:nvPicPr>
        <p:blipFill>
          <a:blip r:embed="rId5"/>
          <a:stretch>
            <a:fillRect/>
          </a:stretch>
        </p:blipFill>
        <p:spPr>
          <a:xfrm>
            <a:off x="5806185" y="1990588"/>
            <a:ext cx="2811515" cy="1864156"/>
          </a:xfrm>
          <a:prstGeom prst="rect">
            <a:avLst/>
          </a:prstGeom>
        </p:spPr>
      </p:pic>
      <p:cxnSp>
        <p:nvCxnSpPr>
          <p:cNvPr id="7" name="Gerade Verbindung mit Pfeil 10">
            <a:extLst>
              <a:ext uri="{FF2B5EF4-FFF2-40B4-BE49-F238E27FC236}">
                <a16:creationId xmlns:a16="http://schemas.microsoft.com/office/drawing/2014/main" id="{182FB588-E607-5AEC-7DCA-3E90404F9B88}"/>
              </a:ext>
            </a:extLst>
          </p:cNvPr>
          <p:cNvCxnSpPr>
            <a:cxnSpLocks/>
          </p:cNvCxnSpPr>
          <p:nvPr/>
        </p:nvCxnSpPr>
        <p:spPr>
          <a:xfrm flipH="1">
            <a:off x="6876007" y="2513202"/>
            <a:ext cx="89575" cy="434432"/>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feld 17">
            <a:extLst>
              <a:ext uri="{FF2B5EF4-FFF2-40B4-BE49-F238E27FC236}">
                <a16:creationId xmlns:a16="http://schemas.microsoft.com/office/drawing/2014/main" id="{4A86F1B0-E2D7-FD6A-9B29-AA31BF45CA2A}"/>
              </a:ext>
            </a:extLst>
          </p:cNvPr>
          <p:cNvSpPr txBox="1"/>
          <p:nvPr/>
        </p:nvSpPr>
        <p:spPr>
          <a:xfrm>
            <a:off x="5696242" y="3309352"/>
            <a:ext cx="3031400" cy="646331"/>
          </a:xfrm>
          <a:prstGeom prst="rect">
            <a:avLst/>
          </a:prstGeom>
          <a:noFill/>
        </p:spPr>
        <p:txBody>
          <a:bodyPr wrap="square">
            <a:spAutoFit/>
          </a:bodyPr>
          <a:lstStyle/>
          <a:p>
            <a:r>
              <a:rPr lang="de-CH" sz="1200" dirty="0">
                <a:highlight>
                  <a:srgbClr val="FFFF00"/>
                </a:highlight>
              </a:rPr>
              <a:t>graubraune, </a:t>
            </a:r>
            <a:r>
              <a:rPr lang="de-CH" sz="1200" dirty="0" err="1">
                <a:highlight>
                  <a:srgbClr val="FFFF00"/>
                </a:highlight>
              </a:rPr>
              <a:t>tönnchenförmige</a:t>
            </a:r>
            <a:r>
              <a:rPr lang="de-CH" sz="1200" dirty="0">
                <a:highlight>
                  <a:srgbClr val="FFFF00"/>
                </a:highlight>
              </a:rPr>
              <a:t> Maden (</a:t>
            </a:r>
            <a:r>
              <a:rPr lang="de-CH" sz="1200" dirty="0" err="1">
                <a:highlight>
                  <a:srgbClr val="FFFF00"/>
                </a:highlight>
              </a:rPr>
              <a:t>beinlos</a:t>
            </a:r>
            <a:r>
              <a:rPr lang="de-CH" sz="1200" dirty="0">
                <a:highlight>
                  <a:srgbClr val="FFFF00"/>
                </a:highlight>
              </a:rPr>
              <a:t> &amp; keinen offensichtlichen Kopf) </a:t>
            </a:r>
            <a:endParaRPr lang="fr-CH" sz="1200" dirty="0">
              <a:highlight>
                <a:srgbClr val="FFFF00"/>
              </a:highlight>
            </a:endParaRPr>
          </a:p>
          <a:p>
            <a:endParaRPr lang="fr-CH" sz="1200" dirty="0">
              <a:solidFill>
                <a:schemeClr val="bg1"/>
              </a:solidFill>
            </a:endParaRPr>
          </a:p>
        </p:txBody>
      </p:sp>
      <p:sp>
        <p:nvSpPr>
          <p:cNvPr id="11" name="Textfeld 6">
            <a:extLst>
              <a:ext uri="{FF2B5EF4-FFF2-40B4-BE49-F238E27FC236}">
                <a16:creationId xmlns:a16="http://schemas.microsoft.com/office/drawing/2014/main" id="{740E3BD1-773D-C96E-12D1-F63C497DC412}"/>
              </a:ext>
            </a:extLst>
          </p:cNvPr>
          <p:cNvSpPr txBox="1"/>
          <p:nvPr/>
        </p:nvSpPr>
        <p:spPr>
          <a:xfrm>
            <a:off x="444075" y="2627501"/>
            <a:ext cx="7992888" cy="252762"/>
          </a:xfrm>
          <a:prstGeom prst="rect">
            <a:avLst/>
          </a:prstGeom>
        </p:spPr>
        <p:txBody>
          <a:bodyPr vert="horz" wrap="square" lIns="0" tIns="0" rIns="0" bIns="0" rtlCol="0">
            <a:spAutoFit/>
          </a:bodyPr>
          <a:lstStyle/>
          <a:p>
            <a:pPr algn="l">
              <a:lnSpc>
                <a:spcPts val="1900"/>
              </a:lnSpc>
              <a:spcAft>
                <a:spcPts val="600"/>
              </a:spcAft>
              <a:buClr>
                <a:srgbClr val="074EA1"/>
              </a:buClr>
            </a:pPr>
            <a:r>
              <a:rPr lang="fr-CH" sz="2400" b="1" dirty="0" err="1">
                <a:solidFill>
                  <a:srgbClr val="7F7F7F"/>
                </a:solidFill>
              </a:rPr>
              <a:t>Lebenszyklus</a:t>
            </a:r>
            <a:endParaRPr lang="fr-CH" sz="2400" b="1" dirty="0">
              <a:solidFill>
                <a:srgbClr val="7F7F7F"/>
              </a:solidFill>
            </a:endParaRPr>
          </a:p>
        </p:txBody>
      </p:sp>
      <p:pic>
        <p:nvPicPr>
          <p:cNvPr id="13" name="Grafik 5" descr="Ein Bild, das Wirbellose, Insekt, Schädling, Netzflügler enthält.&#10;&#10;Automatisch generierte Beschreibung">
            <a:extLst>
              <a:ext uri="{FF2B5EF4-FFF2-40B4-BE49-F238E27FC236}">
                <a16:creationId xmlns:a16="http://schemas.microsoft.com/office/drawing/2014/main" id="{70DB94D0-B1C1-7FCD-5517-9C75198636BD}"/>
              </a:ext>
            </a:extLst>
          </p:cNvPr>
          <p:cNvPicPr>
            <a:picLocks noChangeAspect="1"/>
          </p:cNvPicPr>
          <p:nvPr/>
        </p:nvPicPr>
        <p:blipFill>
          <a:blip r:embed="rId6"/>
          <a:stretch>
            <a:fillRect/>
          </a:stretch>
        </p:blipFill>
        <p:spPr>
          <a:xfrm>
            <a:off x="6794380" y="4084718"/>
            <a:ext cx="2360867" cy="2080515"/>
          </a:xfrm>
          <a:prstGeom prst="rect">
            <a:avLst/>
          </a:prstGeom>
        </p:spPr>
      </p:pic>
      <p:pic>
        <p:nvPicPr>
          <p:cNvPr id="12" name="Grafik 1" descr="Ein Bild, das Gelände, draußen, Boden, Wurm enthält.&#10;&#10;Automatisch generierte Beschreibung">
            <a:extLst>
              <a:ext uri="{FF2B5EF4-FFF2-40B4-BE49-F238E27FC236}">
                <a16:creationId xmlns:a16="http://schemas.microsoft.com/office/drawing/2014/main" id="{2E61DEEB-142C-2189-BC36-2D6A1EFFBECE}"/>
              </a:ext>
            </a:extLst>
          </p:cNvPr>
          <p:cNvPicPr>
            <a:picLocks noChangeAspect="1"/>
          </p:cNvPicPr>
          <p:nvPr/>
        </p:nvPicPr>
        <p:blipFill>
          <a:blip r:embed="rId7"/>
          <a:stretch>
            <a:fillRect/>
          </a:stretch>
        </p:blipFill>
        <p:spPr>
          <a:xfrm rot="5400000">
            <a:off x="5223481" y="4329989"/>
            <a:ext cx="2108686" cy="1581515"/>
          </a:xfrm>
          <a:prstGeom prst="rect">
            <a:avLst/>
          </a:prstGeom>
        </p:spPr>
      </p:pic>
      <p:sp>
        <p:nvSpPr>
          <p:cNvPr id="14" name="Pfeil: nach oben gekrümmt 7">
            <a:extLst>
              <a:ext uri="{FF2B5EF4-FFF2-40B4-BE49-F238E27FC236}">
                <a16:creationId xmlns:a16="http://schemas.microsoft.com/office/drawing/2014/main" id="{05DAF5C6-8D3B-C8F7-2DA6-11D5FD80714E}"/>
              </a:ext>
            </a:extLst>
          </p:cNvPr>
          <p:cNvSpPr/>
          <p:nvPr/>
        </p:nvSpPr>
        <p:spPr>
          <a:xfrm rot="10800000">
            <a:off x="6292816" y="3758580"/>
            <a:ext cx="1916531" cy="600211"/>
          </a:xfrm>
          <a:prstGeom prst="curvedUpArrow">
            <a:avLst/>
          </a:prstGeom>
          <a:solidFill>
            <a:srgbClr val="FF00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solidFill>
                <a:schemeClr val="tx1"/>
              </a:solidFill>
            </a:endParaRPr>
          </a:p>
        </p:txBody>
      </p:sp>
      <p:sp>
        <p:nvSpPr>
          <p:cNvPr id="15" name="Pfeil: nach oben gekrümmt 8">
            <a:extLst>
              <a:ext uri="{FF2B5EF4-FFF2-40B4-BE49-F238E27FC236}">
                <a16:creationId xmlns:a16="http://schemas.microsoft.com/office/drawing/2014/main" id="{E30F88E6-685B-0F90-94EE-02F02A9358E9}"/>
              </a:ext>
            </a:extLst>
          </p:cNvPr>
          <p:cNvSpPr/>
          <p:nvPr/>
        </p:nvSpPr>
        <p:spPr>
          <a:xfrm>
            <a:off x="6306816" y="6161330"/>
            <a:ext cx="1916531" cy="430887"/>
          </a:xfrm>
          <a:prstGeom prst="curvedUpArrow">
            <a:avLst>
              <a:gd name="adj1" fmla="val 25000"/>
              <a:gd name="adj2" fmla="val 50000"/>
              <a:gd name="adj3" fmla="val 29292"/>
            </a:avLst>
          </a:prstGeom>
          <a:solidFill>
            <a:srgbClr val="FF00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solidFill>
                <a:schemeClr val="tx1"/>
              </a:solidFill>
            </a:endParaRPr>
          </a:p>
        </p:txBody>
      </p:sp>
      <p:sp>
        <p:nvSpPr>
          <p:cNvPr id="9" name="Textfeld 8">
            <a:extLst>
              <a:ext uri="{FF2B5EF4-FFF2-40B4-BE49-F238E27FC236}">
                <a16:creationId xmlns:a16="http://schemas.microsoft.com/office/drawing/2014/main" id="{28B65205-0583-B03A-0EB9-85DEB90D7649}"/>
              </a:ext>
            </a:extLst>
          </p:cNvPr>
          <p:cNvSpPr txBox="1"/>
          <p:nvPr/>
        </p:nvSpPr>
        <p:spPr>
          <a:xfrm>
            <a:off x="5008167" y="3827998"/>
            <a:ext cx="4572000" cy="304250"/>
          </a:xfrm>
          <a:prstGeom prst="rect">
            <a:avLst/>
          </a:prstGeom>
          <a:noFill/>
        </p:spPr>
        <p:txBody>
          <a:bodyPr wrap="square">
            <a:spAutoFit/>
          </a:bodyPr>
          <a:lstStyle/>
          <a:p>
            <a:pPr>
              <a:lnSpc>
                <a:spcPts val="1900"/>
              </a:lnSpc>
              <a:spcAft>
                <a:spcPts val="600"/>
              </a:spcAft>
              <a:buClr>
                <a:srgbClr val="074EA1"/>
              </a:buClr>
            </a:pPr>
            <a:r>
              <a:rPr lang="de-CH" sz="1100" dirty="0"/>
              <a:t>400-500 Eier</a:t>
            </a:r>
            <a:endParaRPr lang="fr-CH" sz="1100" dirty="0" err="1"/>
          </a:p>
        </p:txBody>
      </p:sp>
      <p:sp>
        <p:nvSpPr>
          <p:cNvPr id="10" name="Textfeld 9">
            <a:extLst>
              <a:ext uri="{FF2B5EF4-FFF2-40B4-BE49-F238E27FC236}">
                <a16:creationId xmlns:a16="http://schemas.microsoft.com/office/drawing/2014/main" id="{9AB7F743-953A-887A-FD76-C1395D8DB945}"/>
              </a:ext>
            </a:extLst>
          </p:cNvPr>
          <p:cNvSpPr txBox="1"/>
          <p:nvPr/>
        </p:nvSpPr>
        <p:spPr>
          <a:xfrm>
            <a:off x="6577448" y="6213993"/>
            <a:ext cx="1368152" cy="217817"/>
          </a:xfrm>
          <a:prstGeom prst="rect">
            <a:avLst/>
          </a:prstGeom>
        </p:spPr>
        <p:txBody>
          <a:bodyPr vert="horz" wrap="square" lIns="0" tIns="0" rIns="0" bIns="0" rtlCol="0">
            <a:spAutoFit/>
          </a:bodyPr>
          <a:lstStyle/>
          <a:p>
            <a:pPr>
              <a:lnSpc>
                <a:spcPts val="1900"/>
              </a:lnSpc>
              <a:spcAft>
                <a:spcPts val="600"/>
              </a:spcAft>
              <a:buClr>
                <a:srgbClr val="074EA1"/>
              </a:buClr>
            </a:pPr>
            <a:r>
              <a:rPr lang="de-CH" sz="1100" dirty="0"/>
              <a:t>Verpuppung</a:t>
            </a:r>
            <a:endParaRPr lang="fr-CH" sz="1100" dirty="0" err="1"/>
          </a:p>
        </p:txBody>
      </p:sp>
      <p:sp>
        <p:nvSpPr>
          <p:cNvPr id="17" name="Textfeld 16">
            <a:extLst>
              <a:ext uri="{FF2B5EF4-FFF2-40B4-BE49-F238E27FC236}">
                <a16:creationId xmlns:a16="http://schemas.microsoft.com/office/drawing/2014/main" id="{19176284-889C-672B-4E48-0861FE8F0EB0}"/>
              </a:ext>
            </a:extLst>
          </p:cNvPr>
          <p:cNvSpPr txBox="1"/>
          <p:nvPr/>
        </p:nvSpPr>
        <p:spPr>
          <a:xfrm>
            <a:off x="5639615" y="5732394"/>
            <a:ext cx="4861774" cy="430887"/>
          </a:xfrm>
          <a:prstGeom prst="rect">
            <a:avLst/>
          </a:prstGeom>
          <a:noFill/>
        </p:spPr>
        <p:txBody>
          <a:bodyPr wrap="square">
            <a:spAutoFit/>
          </a:bodyPr>
          <a:lstStyle/>
          <a:p>
            <a:r>
              <a:rPr lang="de-CH" sz="1100" dirty="0">
                <a:highlight>
                  <a:srgbClr val="FFFF00"/>
                </a:highlight>
              </a:rPr>
              <a:t>Kurzes Leben</a:t>
            </a:r>
          </a:p>
          <a:p>
            <a:r>
              <a:rPr lang="de-CH" sz="1100" dirty="0">
                <a:highlight>
                  <a:srgbClr val="FFFF00"/>
                </a:highlight>
              </a:rPr>
              <a:t> (max. 3 W)</a:t>
            </a:r>
            <a:endParaRPr lang="fr-CH" sz="1100" dirty="0">
              <a:highlight>
                <a:srgbClr val="FFFF00"/>
              </a:highlight>
            </a:endParaRPr>
          </a:p>
        </p:txBody>
      </p:sp>
      <p:sp>
        <p:nvSpPr>
          <p:cNvPr id="18" name="Textfeld 17">
            <a:extLst>
              <a:ext uri="{FF2B5EF4-FFF2-40B4-BE49-F238E27FC236}">
                <a16:creationId xmlns:a16="http://schemas.microsoft.com/office/drawing/2014/main" id="{1E5D83E3-75E0-E286-E840-62572915E70B}"/>
              </a:ext>
            </a:extLst>
          </p:cNvPr>
          <p:cNvSpPr txBox="1"/>
          <p:nvPr/>
        </p:nvSpPr>
        <p:spPr>
          <a:xfrm>
            <a:off x="5639615" y="5504161"/>
            <a:ext cx="1368152" cy="584775"/>
          </a:xfrm>
          <a:prstGeom prst="rect">
            <a:avLst/>
          </a:prstGeom>
        </p:spPr>
        <p:txBody>
          <a:bodyPr vert="horz" wrap="square" lIns="0" tIns="0" rIns="0" bIns="0" rtlCol="0">
            <a:spAutoFit/>
          </a:bodyPr>
          <a:lstStyle/>
          <a:p>
            <a:pPr>
              <a:spcAft>
                <a:spcPts val="600"/>
              </a:spcAft>
              <a:buClr>
                <a:srgbClr val="074EA1"/>
              </a:buClr>
            </a:pPr>
            <a:r>
              <a:rPr lang="de-CH" sz="1100" dirty="0">
                <a:highlight>
                  <a:srgbClr val="FFFF00"/>
                </a:highlight>
              </a:rPr>
              <a:t>4 </a:t>
            </a:r>
            <a:r>
              <a:rPr lang="de-CH" sz="1100" dirty="0" err="1">
                <a:highlight>
                  <a:srgbClr val="FFFF00"/>
                </a:highlight>
              </a:rPr>
              <a:t>Larvalstadien</a:t>
            </a:r>
            <a:endParaRPr lang="de-CH" sz="1100" dirty="0">
              <a:highlight>
                <a:srgbClr val="FFFF00"/>
              </a:highlight>
            </a:endParaRPr>
          </a:p>
          <a:p>
            <a:pPr>
              <a:spcAft>
                <a:spcPts val="600"/>
              </a:spcAft>
              <a:buClr>
                <a:srgbClr val="074EA1"/>
              </a:buClr>
            </a:pPr>
            <a:r>
              <a:rPr lang="de-CH" sz="1100" dirty="0">
                <a:highlight>
                  <a:srgbClr val="FFFF00"/>
                </a:highlight>
              </a:rPr>
              <a:t>L4: bis 4 cm gross, </a:t>
            </a:r>
            <a:r>
              <a:rPr lang="de-CH" sz="1100" i="1" dirty="0">
                <a:highlight>
                  <a:srgbClr val="FFFF00"/>
                </a:highlight>
              </a:rPr>
              <a:t>grösster Schaden!</a:t>
            </a:r>
            <a:endParaRPr lang="fr-CH" sz="1100" i="1" dirty="0" err="1">
              <a:highlight>
                <a:srgbClr val="FFFF00"/>
              </a:highlight>
            </a:endParaRPr>
          </a:p>
        </p:txBody>
      </p:sp>
      <p:sp>
        <p:nvSpPr>
          <p:cNvPr id="19" name="Gewitterblitz 18">
            <a:extLst>
              <a:ext uri="{FF2B5EF4-FFF2-40B4-BE49-F238E27FC236}">
                <a16:creationId xmlns:a16="http://schemas.microsoft.com/office/drawing/2014/main" id="{92A201D8-4F28-C407-3E05-0231A61095A5}"/>
              </a:ext>
            </a:extLst>
          </p:cNvPr>
          <p:cNvSpPr/>
          <p:nvPr/>
        </p:nvSpPr>
        <p:spPr>
          <a:xfrm rot="991561">
            <a:off x="2702522" y="4734753"/>
            <a:ext cx="404237" cy="553720"/>
          </a:xfrm>
          <a:prstGeom prst="lightningBol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0" name="Textfeld 6">
            <a:extLst>
              <a:ext uri="{FF2B5EF4-FFF2-40B4-BE49-F238E27FC236}">
                <a16:creationId xmlns:a16="http://schemas.microsoft.com/office/drawing/2014/main" id="{8B02654D-9AE6-C707-9509-11EC34D82ECD}"/>
              </a:ext>
            </a:extLst>
          </p:cNvPr>
          <p:cNvSpPr txBox="1"/>
          <p:nvPr/>
        </p:nvSpPr>
        <p:spPr>
          <a:xfrm>
            <a:off x="322216" y="4946767"/>
            <a:ext cx="7992888" cy="1214563"/>
          </a:xfrm>
          <a:prstGeom prst="rect">
            <a:avLst/>
          </a:prstGeom>
        </p:spPr>
        <p:txBody>
          <a:bodyPr vert="horz" wrap="square" lIns="0" tIns="0" rIns="0" bIns="0" rtlCol="0">
            <a:spAutoFit/>
          </a:bodyPr>
          <a:lstStyle/>
          <a:p>
            <a:pPr algn="l">
              <a:lnSpc>
                <a:spcPts val="1900"/>
              </a:lnSpc>
              <a:spcAft>
                <a:spcPts val="600"/>
              </a:spcAft>
              <a:buClr>
                <a:srgbClr val="074EA1"/>
              </a:buClr>
            </a:pPr>
            <a:r>
              <a:rPr lang="fr-CH" sz="2400" b="1" dirty="0" err="1">
                <a:solidFill>
                  <a:srgbClr val="7F7F7F"/>
                </a:solidFill>
              </a:rPr>
              <a:t>Risiko-Faktoren</a:t>
            </a:r>
            <a:endParaRPr lang="fr-CH" sz="2400" b="1" dirty="0">
              <a:solidFill>
                <a:srgbClr val="7F7F7F"/>
              </a:solidFill>
            </a:endParaRPr>
          </a:p>
          <a:p>
            <a:pPr algn="l">
              <a:lnSpc>
                <a:spcPts val="1900"/>
              </a:lnSpc>
              <a:spcAft>
                <a:spcPts val="600"/>
              </a:spcAft>
              <a:buClr>
                <a:srgbClr val="074EA1"/>
              </a:buClr>
            </a:pPr>
            <a:endParaRPr lang="fr-CH" sz="2400" b="1" dirty="0">
              <a:solidFill>
                <a:srgbClr val="7F7F7F"/>
              </a:solidFill>
            </a:endParaRPr>
          </a:p>
          <a:p>
            <a:pPr algn="l">
              <a:lnSpc>
                <a:spcPts val="1900"/>
              </a:lnSpc>
              <a:spcAft>
                <a:spcPts val="600"/>
              </a:spcAft>
              <a:buClr>
                <a:srgbClr val="074EA1"/>
              </a:buClr>
            </a:pPr>
            <a:r>
              <a:rPr lang="fr-CH" sz="2400" b="1" dirty="0">
                <a:solidFill>
                  <a:srgbClr val="7F7F7F"/>
                </a:solidFill>
              </a:rPr>
              <a:t> </a:t>
            </a:r>
          </a:p>
          <a:p>
            <a:pPr algn="l">
              <a:lnSpc>
                <a:spcPts val="1900"/>
              </a:lnSpc>
              <a:spcAft>
                <a:spcPts val="600"/>
              </a:spcAft>
              <a:buClr>
                <a:srgbClr val="074EA1"/>
              </a:buClr>
            </a:pPr>
            <a:endParaRPr lang="fr-CH" sz="2400" b="1" dirty="0">
              <a:solidFill>
                <a:srgbClr val="7F7F7F"/>
              </a:solidFill>
            </a:endParaRPr>
          </a:p>
        </p:txBody>
      </p:sp>
    </p:spTree>
    <p:extLst>
      <p:ext uri="{BB962C8B-B14F-4D97-AF65-F5344CB8AC3E}">
        <p14:creationId xmlns:p14="http://schemas.microsoft.com/office/powerpoint/2010/main" val="3528362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9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6wIO_X8a8EOlkrwbFKjsC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s9t_wHLYiUm8r9R01aEHb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KLxNwCEgkKUMKi5gbYod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8K5ZLzVdUa6ykFftSKGv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ugT1K4SvUevdVpXGp1t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ugT1K4SvUevdVpXGp1tJw"/>
</p:tagLst>
</file>

<file path=ppt/theme/theme1.xml><?xml version="1.0" encoding="utf-8"?>
<a:theme xmlns:a="http://schemas.openxmlformats.org/drawingml/2006/main" name="Modèle français identité visuelle">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27F3A59D-65A8-4788-AA6A-83ED7F841222}" vid="{FB680DA8-8C91-4FD6-BCBD-6238917459B7}"/>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français</Template>
  <TotalTime>0</TotalTime>
  <Words>1184</Words>
  <Application>Microsoft Office PowerPoint</Application>
  <PresentationFormat>Bildschirmpräsentation (4:3)</PresentationFormat>
  <Paragraphs>166</Paragraphs>
  <Slides>11</Slides>
  <Notes>10</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11</vt:i4>
      </vt:variant>
    </vt:vector>
  </HeadingPairs>
  <TitlesOfParts>
    <vt:vector size="19" baseType="lpstr">
      <vt:lpstr>Arial</vt:lpstr>
      <vt:lpstr>Calibri</vt:lpstr>
      <vt:lpstr>Calibri Light</vt:lpstr>
      <vt:lpstr>Lucida Grande</vt:lpstr>
      <vt:lpstr>Wingdings</vt:lpstr>
      <vt:lpstr>Modèle français identité visuelle</vt:lpstr>
      <vt:lpstr>Conception personnalisée</vt:lpstr>
      <vt:lpstr>think-cell Slide</vt:lpstr>
      <vt:lpstr>Zuckerrüben Fokus Schädlinge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Etat de Fribourg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betterave sucrière Quelles sont les perspectives ? —</dc:title>
  <dc:creator>Wider Nadège</dc:creator>
  <cp:keywords>Vorlage;deutsch;modèle;PowerPoint</cp:keywords>
  <cp:lastModifiedBy>Racine Sandra</cp:lastModifiedBy>
  <cp:revision>126</cp:revision>
  <cp:lastPrinted>2010-03-18T08:00:30Z</cp:lastPrinted>
  <dcterms:created xsi:type="dcterms:W3CDTF">2022-01-24T14:49:52Z</dcterms:created>
  <dcterms:modified xsi:type="dcterms:W3CDTF">2024-02-07T16:43:45Z</dcterms:modified>
</cp:coreProperties>
</file>