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tags/tag14.xml" ContentType="application/vnd.openxmlformats-officedocument.presentationml.tags+xml"/>
  <Override PartName="/ppt/notesSlides/notesSlide1.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2.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3.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4.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5.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62" r:id="rId2"/>
    <p:sldId id="324" r:id="rId3"/>
    <p:sldId id="334" r:id="rId4"/>
    <p:sldId id="358" r:id="rId5"/>
    <p:sldId id="359" r:id="rId6"/>
    <p:sldId id="361" r:id="rId7"/>
    <p:sldId id="362" r:id="rId8"/>
    <p:sldId id="325" r:id="rId9"/>
  </p:sldIdLst>
  <p:sldSz cx="9144000" cy="6858000" type="screen4x3"/>
  <p:notesSz cx="6797675" cy="9926638"/>
  <p:custDataLst>
    <p:tags r:id="rId11"/>
  </p:custDataLst>
  <p:defaultTextStyle>
    <a:defPPr>
      <a:defRPr lang="de-DE"/>
    </a:defPPr>
    <a:lvl1pPr algn="ctr" defTabSz="457200" rtl="0" fontAlgn="base">
      <a:spcBef>
        <a:spcPct val="0"/>
      </a:spcBef>
      <a:spcAft>
        <a:spcPct val="0"/>
      </a:spcAft>
      <a:defRPr sz="2000" kern="1200">
        <a:solidFill>
          <a:schemeClr val="tx1"/>
        </a:solidFill>
        <a:latin typeface="Arial" charset="0"/>
        <a:ea typeface="ＭＳ Ｐゴシック" pitchFamily="-112" charset="-128"/>
        <a:cs typeface="+mn-cs"/>
      </a:defRPr>
    </a:lvl1pPr>
    <a:lvl2pPr marL="457200" algn="ctr" defTabSz="457200" rtl="0" fontAlgn="base">
      <a:spcBef>
        <a:spcPct val="0"/>
      </a:spcBef>
      <a:spcAft>
        <a:spcPct val="0"/>
      </a:spcAft>
      <a:defRPr sz="2000" kern="1200">
        <a:solidFill>
          <a:schemeClr val="tx1"/>
        </a:solidFill>
        <a:latin typeface="Arial" charset="0"/>
        <a:ea typeface="ＭＳ Ｐゴシック" pitchFamily="-112" charset="-128"/>
        <a:cs typeface="+mn-cs"/>
      </a:defRPr>
    </a:lvl2pPr>
    <a:lvl3pPr marL="914400" algn="ctr" defTabSz="457200" rtl="0" fontAlgn="base">
      <a:spcBef>
        <a:spcPct val="0"/>
      </a:spcBef>
      <a:spcAft>
        <a:spcPct val="0"/>
      </a:spcAft>
      <a:defRPr sz="2000" kern="1200">
        <a:solidFill>
          <a:schemeClr val="tx1"/>
        </a:solidFill>
        <a:latin typeface="Arial" charset="0"/>
        <a:ea typeface="ＭＳ Ｐゴシック" pitchFamily="-112" charset="-128"/>
        <a:cs typeface="+mn-cs"/>
      </a:defRPr>
    </a:lvl3pPr>
    <a:lvl4pPr marL="1371600" algn="ctr" defTabSz="457200" rtl="0" fontAlgn="base">
      <a:spcBef>
        <a:spcPct val="0"/>
      </a:spcBef>
      <a:spcAft>
        <a:spcPct val="0"/>
      </a:spcAft>
      <a:defRPr sz="2000" kern="1200">
        <a:solidFill>
          <a:schemeClr val="tx1"/>
        </a:solidFill>
        <a:latin typeface="Arial" charset="0"/>
        <a:ea typeface="ＭＳ Ｐゴシック" pitchFamily="-112" charset="-128"/>
        <a:cs typeface="+mn-cs"/>
      </a:defRPr>
    </a:lvl4pPr>
    <a:lvl5pPr marL="1828800" algn="ctr" defTabSz="457200" rtl="0" fontAlgn="base">
      <a:spcBef>
        <a:spcPct val="0"/>
      </a:spcBef>
      <a:spcAft>
        <a:spcPct val="0"/>
      </a:spcAft>
      <a:defRPr sz="2000" kern="1200">
        <a:solidFill>
          <a:schemeClr val="tx1"/>
        </a:solidFill>
        <a:latin typeface="Arial" charset="0"/>
        <a:ea typeface="ＭＳ Ｐゴシック" pitchFamily="-112" charset="-128"/>
        <a:cs typeface="+mn-cs"/>
      </a:defRPr>
    </a:lvl5pPr>
    <a:lvl6pPr marL="2286000" algn="l" defTabSz="914400" rtl="0" eaLnBrk="1" latinLnBrk="0" hangingPunct="1">
      <a:defRPr sz="2000" kern="1200">
        <a:solidFill>
          <a:schemeClr val="tx1"/>
        </a:solidFill>
        <a:latin typeface="Arial" charset="0"/>
        <a:ea typeface="ＭＳ Ｐゴシック" pitchFamily="-112" charset="-128"/>
        <a:cs typeface="+mn-cs"/>
      </a:defRPr>
    </a:lvl6pPr>
    <a:lvl7pPr marL="2743200" algn="l" defTabSz="914400" rtl="0" eaLnBrk="1" latinLnBrk="0" hangingPunct="1">
      <a:defRPr sz="2000" kern="1200">
        <a:solidFill>
          <a:schemeClr val="tx1"/>
        </a:solidFill>
        <a:latin typeface="Arial" charset="0"/>
        <a:ea typeface="ＭＳ Ｐゴシック" pitchFamily="-112" charset="-128"/>
        <a:cs typeface="+mn-cs"/>
      </a:defRPr>
    </a:lvl7pPr>
    <a:lvl8pPr marL="3200400" algn="l" defTabSz="914400" rtl="0" eaLnBrk="1" latinLnBrk="0" hangingPunct="1">
      <a:defRPr sz="2000" kern="1200">
        <a:solidFill>
          <a:schemeClr val="tx1"/>
        </a:solidFill>
        <a:latin typeface="Arial" charset="0"/>
        <a:ea typeface="ＭＳ Ｐゴシック" pitchFamily="-112" charset="-128"/>
        <a:cs typeface="+mn-cs"/>
      </a:defRPr>
    </a:lvl8pPr>
    <a:lvl9pPr marL="3657600" algn="l" defTabSz="914400" rtl="0" eaLnBrk="1" latinLnBrk="0" hangingPunct="1">
      <a:defRPr sz="2000" kern="1200">
        <a:solidFill>
          <a:schemeClr val="tx1"/>
        </a:solidFill>
        <a:latin typeface="Arial" charset="0"/>
        <a:ea typeface="ＭＳ Ｐゴシック" pitchFamily="-112" charset="-128"/>
        <a:cs typeface="+mn-cs"/>
      </a:defRPr>
    </a:lvl9pPr>
  </p:defaultTextStyle>
  <p:extLst>
    <p:ext uri="{EFAFB233-063F-42B5-8137-9DF3F51BA10A}">
      <p15:sldGuideLst xmlns:p15="http://schemas.microsoft.com/office/powerpoint/2012/main">
        <p15:guide id="1" orient="horz" pos="4110">
          <p15:clr>
            <a:srgbClr val="A4A3A4"/>
          </p15:clr>
        </p15:guide>
        <p15:guide id="2" orient="horz" pos="442">
          <p15:clr>
            <a:srgbClr val="A4A3A4"/>
          </p15:clr>
        </p15:guide>
        <p15:guide id="3" orient="horz" pos="1026">
          <p15:clr>
            <a:srgbClr val="A4A3A4"/>
          </p15:clr>
        </p15:guide>
        <p15:guide id="4" orient="horz">
          <p15:clr>
            <a:srgbClr val="A4A3A4"/>
          </p15:clr>
        </p15:guide>
        <p15:guide id="5" orient="horz" pos="197">
          <p15:clr>
            <a:srgbClr val="A4A3A4"/>
          </p15:clr>
        </p15:guide>
        <p15:guide id="6" orient="horz" pos="3786">
          <p15:clr>
            <a:srgbClr val="A4A3A4"/>
          </p15:clr>
        </p15:guide>
        <p15:guide id="7" pos="5489">
          <p15:clr>
            <a:srgbClr val="A4A3A4"/>
          </p15:clr>
        </p15:guide>
        <p15:guide id="8" pos="295">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EC796C4-BB8F-EF5C-C8ED-C71F4CB20500}" name="Racine Sandra" initials="RS" userId="S::Sandra.Racine@fr.ch::4f954b89-a8a6-46b3-b8c7-f84a717da2ef" providerId="AD"/>
  <p188:author id="{8C88F3F5-FA48-379D-9960-617C4334D531}" name="Racine Sandra" initials="RS" userId="S-1-5-21-2057967664-228095481-798045042-171741"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EBA7B7"/>
    <a:srgbClr val="BFDBFD"/>
    <a:srgbClr val="08C81E"/>
    <a:srgbClr val="9999FF"/>
    <a:srgbClr val="05AA1E"/>
    <a:srgbClr val="7F7F7F"/>
    <a:srgbClr val="000000"/>
    <a:srgbClr val="97233F"/>
    <a:srgbClr val="002C77"/>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89128" autoAdjust="0"/>
  </p:normalViewPr>
  <p:slideViewPr>
    <p:cSldViewPr snapToObjects="1" showGuides="1">
      <p:cViewPr varScale="1">
        <p:scale>
          <a:sx n="94" d="100"/>
          <a:sy n="94" d="100"/>
        </p:scale>
        <p:origin x="1692" y="90"/>
      </p:cViewPr>
      <p:guideLst>
        <p:guide orient="horz" pos="4110"/>
        <p:guide orient="horz" pos="442"/>
        <p:guide orient="horz" pos="1026"/>
        <p:guide orient="horz"/>
        <p:guide orient="horz" pos="197"/>
        <p:guide orient="horz" pos="3786"/>
        <p:guide pos="5489"/>
        <p:guide pos="295"/>
      </p:guideLst>
    </p:cSldViewPr>
  </p:slideViewPr>
  <p:notesTextViewPr>
    <p:cViewPr>
      <p:scale>
        <a:sx n="100" d="100"/>
        <a:sy n="100" d="100"/>
      </p:scale>
      <p:origin x="0" y="0"/>
    </p:cViewPr>
  </p:notesTextViewPr>
  <p:sorterViewPr>
    <p:cViewPr>
      <p:scale>
        <a:sx n="100" d="100"/>
        <a:sy n="100" d="100"/>
      </p:scale>
      <p:origin x="0" y="1806"/>
    </p:cViewPr>
  </p:sorterViewPr>
  <p:notesViewPr>
    <p:cSldViewPr snapToObjects="1">
      <p:cViewPr varScale="1">
        <p:scale>
          <a:sx n="79" d="100"/>
          <a:sy n="79" d="100"/>
        </p:scale>
        <p:origin x="-3936" y="-84"/>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wrap="square" lIns="91440" tIns="45720" rIns="91440" bIns="45720" numCol="1" anchor="t" anchorCtr="0" compatLnSpc="1">
            <a:prstTxWarp prst="textNoShape">
              <a:avLst/>
            </a:prstTxWarp>
          </a:bodyPr>
          <a:lstStyle>
            <a:lvl1pPr algn="l">
              <a:defRPr sz="1200">
                <a:latin typeface="Calibri" pitchFamily="34" charset="0"/>
              </a:defRPr>
            </a:lvl1pPr>
          </a:lstStyle>
          <a:p>
            <a:endParaRPr lang="fr-CH" dirty="0"/>
          </a:p>
        </p:txBody>
      </p:sp>
      <p:sp>
        <p:nvSpPr>
          <p:cNvPr id="3" name="Datumsplatzhalter 2"/>
          <p:cNvSpPr>
            <a:spLocks noGrp="1"/>
          </p:cNvSpPr>
          <p:nvPr>
            <p:ph type="dt" idx="1"/>
          </p:nvPr>
        </p:nvSpPr>
        <p:spPr>
          <a:xfrm>
            <a:off x="3850443" y="0"/>
            <a:ext cx="2945659" cy="496332"/>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E032694F-FD2E-45AC-9D43-536C462D8729}" type="datetime1">
              <a:rPr lang="fr-CH" smtClean="0"/>
              <a:pPr/>
              <a:t>19.02.2024</a:t>
            </a:fld>
            <a:endParaRPr lang="fr-CH" dirty="0"/>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GB" dirty="0"/>
          </a:p>
        </p:txBody>
      </p:sp>
      <p:sp>
        <p:nvSpPr>
          <p:cNvPr id="5" name="Notizenplatzhalter 4"/>
          <p:cNvSpPr>
            <a:spLocks noGrp="1"/>
          </p:cNvSpPr>
          <p:nvPr>
            <p:ph type="body" sz="quarter" idx="3"/>
          </p:nvPr>
        </p:nvSpPr>
        <p:spPr>
          <a:xfrm>
            <a:off x="679768" y="4715153"/>
            <a:ext cx="5438140" cy="4466987"/>
          </a:xfrm>
          <a:prstGeom prst="rect">
            <a:avLst/>
          </a:prstGeom>
        </p:spPr>
        <p:txBody>
          <a:bodyPr vert="horz" wrap="square" lIns="91440" tIns="45720" rIns="91440" bIns="45720" numCol="1" anchor="t" anchorCtr="0" compatLnSpc="1">
            <a:prstTxWarp prst="textNoShape">
              <a:avLst/>
            </a:prstTxWarp>
            <a:normAutofit/>
          </a:bodyPr>
          <a:lstStyle/>
          <a:p>
            <a:pPr lvl="0"/>
            <a:r>
              <a:rPr lang="fr-CH" dirty="0" err="1"/>
              <a:t>Textmasterformate</a:t>
            </a:r>
            <a:r>
              <a:rPr lang="fr-CH" dirty="0"/>
              <a:t> </a:t>
            </a:r>
            <a:r>
              <a:rPr lang="fr-CH" dirty="0" err="1"/>
              <a:t>durch</a:t>
            </a:r>
            <a:r>
              <a:rPr lang="fr-CH" dirty="0"/>
              <a:t> </a:t>
            </a:r>
            <a:r>
              <a:rPr lang="fr-CH" dirty="0" err="1"/>
              <a:t>Klicken</a:t>
            </a:r>
            <a:r>
              <a:rPr lang="fr-CH" dirty="0"/>
              <a:t> </a:t>
            </a:r>
            <a:r>
              <a:rPr lang="fr-CH" dirty="0" err="1"/>
              <a:t>bearbeiten</a:t>
            </a:r>
            <a:endParaRPr lang="fr-CH" dirty="0"/>
          </a:p>
          <a:p>
            <a:pPr lvl="1"/>
            <a:r>
              <a:rPr lang="fr-CH" dirty="0" err="1"/>
              <a:t>Zweite</a:t>
            </a:r>
            <a:r>
              <a:rPr lang="fr-CH" dirty="0"/>
              <a:t> </a:t>
            </a:r>
            <a:r>
              <a:rPr lang="fr-CH" dirty="0" err="1"/>
              <a:t>Ebene</a:t>
            </a:r>
            <a:endParaRPr lang="fr-CH" dirty="0"/>
          </a:p>
          <a:p>
            <a:pPr lvl="2"/>
            <a:r>
              <a:rPr lang="fr-CH" dirty="0" err="1"/>
              <a:t>Dritte</a:t>
            </a:r>
            <a:r>
              <a:rPr lang="fr-CH" dirty="0"/>
              <a:t> </a:t>
            </a:r>
            <a:r>
              <a:rPr lang="fr-CH" dirty="0" err="1"/>
              <a:t>Ebene</a:t>
            </a:r>
            <a:endParaRPr lang="fr-CH" dirty="0"/>
          </a:p>
          <a:p>
            <a:pPr lvl="3"/>
            <a:r>
              <a:rPr lang="fr-CH" dirty="0" err="1"/>
              <a:t>Vierte</a:t>
            </a:r>
            <a:r>
              <a:rPr lang="fr-CH" dirty="0"/>
              <a:t> </a:t>
            </a:r>
            <a:r>
              <a:rPr lang="fr-CH" dirty="0" err="1"/>
              <a:t>Ebene</a:t>
            </a:r>
            <a:endParaRPr lang="fr-CH" dirty="0"/>
          </a:p>
          <a:p>
            <a:pPr lvl="4"/>
            <a:r>
              <a:rPr lang="fr-CH" dirty="0" err="1"/>
              <a:t>Fünfte</a:t>
            </a:r>
            <a:r>
              <a:rPr lang="fr-CH" dirty="0"/>
              <a:t> </a:t>
            </a:r>
            <a:r>
              <a:rPr lang="fr-CH" dirty="0" err="1"/>
              <a:t>Ebene</a:t>
            </a:r>
            <a:endParaRPr lang="fr-CH" dirty="0"/>
          </a:p>
        </p:txBody>
      </p:sp>
      <p:sp>
        <p:nvSpPr>
          <p:cNvPr id="6" name="Fußzeilenplatzhalter 5"/>
          <p:cNvSpPr>
            <a:spLocks noGrp="1"/>
          </p:cNvSpPr>
          <p:nvPr>
            <p:ph type="ftr" sz="quarter" idx="4"/>
          </p:nvPr>
        </p:nvSpPr>
        <p:spPr>
          <a:xfrm>
            <a:off x="0" y="9428583"/>
            <a:ext cx="2945659" cy="496332"/>
          </a:xfrm>
          <a:prstGeom prst="rect">
            <a:avLst/>
          </a:prstGeom>
        </p:spPr>
        <p:txBody>
          <a:bodyPr vert="horz" wrap="square" lIns="91440" tIns="45720" rIns="91440" bIns="45720" numCol="1" anchor="b" anchorCtr="0" compatLnSpc="1">
            <a:prstTxWarp prst="textNoShape">
              <a:avLst/>
            </a:prstTxWarp>
          </a:bodyPr>
          <a:lstStyle>
            <a:lvl1pPr algn="l">
              <a:defRPr sz="1200">
                <a:latin typeface="Calibri" pitchFamily="34" charset="0"/>
              </a:defRPr>
            </a:lvl1pPr>
          </a:lstStyle>
          <a:p>
            <a:endParaRPr lang="fr-CH" dirty="0"/>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C1870A02-3A71-4083-BCC0-4D14A98E74AD}" type="slidenum">
              <a:rPr lang="fr-CH" smtClean="0"/>
              <a:pPr/>
              <a:t>‹Nr.›</a:t>
            </a:fld>
            <a:endParaRPr lang="fr-CH" dirty="0"/>
          </a:p>
        </p:txBody>
      </p:sp>
    </p:spTree>
    <p:extLst>
      <p:ext uri="{BB962C8B-B14F-4D97-AF65-F5344CB8AC3E}">
        <p14:creationId xmlns:p14="http://schemas.microsoft.com/office/powerpoint/2010/main" val="39494578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1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lienbildplatzhalter 1"/>
          <p:cNvSpPr>
            <a:spLocks noGrp="1" noRot="1" noChangeAspect="1"/>
          </p:cNvSpPr>
          <p:nvPr>
            <p:ph type="sldImg"/>
          </p:nvPr>
        </p:nvSpPr>
        <p:spPr bwMode="auto">
          <a:noFill/>
          <a:ln>
            <a:solidFill>
              <a:srgbClr val="000000"/>
            </a:solidFill>
            <a:miter lim="800000"/>
            <a:headEnd/>
            <a:tailEnd/>
          </a:ln>
        </p:spPr>
      </p:sp>
      <p:sp>
        <p:nvSpPr>
          <p:cNvPr id="10243" name="Notizenplatzhalter 2"/>
          <p:cNvSpPr>
            <a:spLocks noGrp="1"/>
          </p:cNvSpPr>
          <p:nvPr>
            <p:ph type="body" idx="1"/>
          </p:nvPr>
        </p:nvSpPr>
        <p:spPr bwMode="auto">
          <a:noFill/>
        </p:spPr>
        <p:txBody>
          <a:bodyPr/>
          <a:lstStyle/>
          <a:p>
            <a:pPr eaLnBrk="1" hangingPunct="1">
              <a:spcBef>
                <a:spcPct val="0"/>
              </a:spcBef>
            </a:pPr>
            <a:r>
              <a:rPr lang="fr-CH" dirty="0"/>
              <a:t>Cartes avec le nom!</a:t>
            </a:r>
          </a:p>
          <a:p>
            <a:pPr eaLnBrk="1" hangingPunct="1">
              <a:spcBef>
                <a:spcPct val="0"/>
              </a:spcBef>
            </a:pPr>
            <a:r>
              <a:rPr lang="fr-CH" dirty="0"/>
              <a:t>Présentation perso.</a:t>
            </a:r>
          </a:p>
        </p:txBody>
      </p:sp>
      <p:sp>
        <p:nvSpPr>
          <p:cNvPr id="10244" name="Foliennummernplatzhalter 3"/>
          <p:cNvSpPr>
            <a:spLocks noGrp="1"/>
          </p:cNvSpPr>
          <p:nvPr>
            <p:ph type="sldNum" sz="quarter" idx="5"/>
          </p:nvPr>
        </p:nvSpPr>
        <p:spPr bwMode="auto">
          <a:noFill/>
          <a:ln>
            <a:miter lim="800000"/>
            <a:headEnd/>
            <a:tailEnd/>
          </a:ln>
        </p:spPr>
        <p:txBody>
          <a:bodyPr/>
          <a:lstStyle/>
          <a:p>
            <a:fld id="{B0049294-DB17-4029-A513-C1869F63CAA3}" type="slidenum">
              <a:rPr lang="fr-CH" smtClean="0"/>
              <a:pPr/>
              <a:t>1</a:t>
            </a:fld>
            <a:endParaRPr lang="fr-CH"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CH" sz="1200" dirty="0"/>
              <a:t>Probleme v.a. wenn Vorfrucht ZR oder KM war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CH"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de-CH" sz="1200" dirty="0"/>
              <a:t>November war statistisch doppelt so nass wie sonst</a:t>
            </a:r>
          </a:p>
          <a:p>
            <a:endParaRPr lang="de-CH" dirty="0"/>
          </a:p>
          <a:p>
            <a:r>
              <a:rPr lang="de-CH" dirty="0"/>
              <a:t>z.B. in </a:t>
            </a:r>
            <a:r>
              <a:rPr lang="de-CH" dirty="0" err="1"/>
              <a:t>Bellechasse</a:t>
            </a:r>
            <a:r>
              <a:rPr lang="de-CH" dirty="0"/>
              <a:t> Getreide-Saaten Anfang Dezember 2023</a:t>
            </a:r>
            <a:endParaRPr lang="fr-CH" dirty="0"/>
          </a:p>
        </p:txBody>
      </p:sp>
      <p:sp>
        <p:nvSpPr>
          <p:cNvPr id="4" name="Foliennummernplatzhalter 3"/>
          <p:cNvSpPr>
            <a:spLocks noGrp="1"/>
          </p:cNvSpPr>
          <p:nvPr>
            <p:ph type="sldNum" sz="quarter" idx="5"/>
          </p:nvPr>
        </p:nvSpPr>
        <p:spPr/>
        <p:txBody>
          <a:bodyPr/>
          <a:lstStyle/>
          <a:p>
            <a:fld id="{C1870A02-3A71-4083-BCC0-4D14A98E74AD}" type="slidenum">
              <a:rPr lang="fr-CH" smtClean="0"/>
              <a:pPr/>
              <a:t>2</a:t>
            </a:fld>
            <a:endParaRPr lang="fr-CH" dirty="0"/>
          </a:p>
        </p:txBody>
      </p:sp>
    </p:spTree>
    <p:extLst>
      <p:ext uri="{BB962C8B-B14F-4D97-AF65-F5344CB8AC3E}">
        <p14:creationId xmlns:p14="http://schemas.microsoft.com/office/powerpoint/2010/main" val="428908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Neben </a:t>
            </a:r>
            <a:r>
              <a:rPr lang="de-CH" dirty="0" err="1"/>
              <a:t>Diavel</a:t>
            </a:r>
            <a:r>
              <a:rPr lang="de-CH" dirty="0"/>
              <a:t>, dem Wechselweizen </a:t>
            </a:r>
            <a:r>
              <a:rPr lang="de-CH" dirty="0" err="1"/>
              <a:t>Gagnone</a:t>
            </a:r>
            <a:r>
              <a:rPr lang="de-CH" dirty="0"/>
              <a:t> einziger Sommerweizen auf «Liste der empfohlenen Sorten». Lagerung Getreide: Trocken, Kühl &amp; vor Schädlingen geschützt. </a:t>
            </a:r>
            <a:r>
              <a:rPr lang="de-CH" dirty="0">
                <a:sym typeface="Wingdings" panose="05000000000000000000" pitchFamily="2" charset="2"/>
              </a:rPr>
              <a:t> Nach 1 Jahr immer noch gute Keimfähigkeit.</a:t>
            </a:r>
            <a:endParaRPr lang="fr-CH" dirty="0"/>
          </a:p>
        </p:txBody>
      </p:sp>
      <p:sp>
        <p:nvSpPr>
          <p:cNvPr id="4" name="Foliennummernplatzhalter 3"/>
          <p:cNvSpPr>
            <a:spLocks noGrp="1"/>
          </p:cNvSpPr>
          <p:nvPr>
            <p:ph type="sldNum" sz="quarter" idx="5"/>
          </p:nvPr>
        </p:nvSpPr>
        <p:spPr/>
        <p:txBody>
          <a:bodyPr/>
          <a:lstStyle/>
          <a:p>
            <a:fld id="{C1870A02-3A71-4083-BCC0-4D14A98E74AD}" type="slidenum">
              <a:rPr lang="fr-CH" smtClean="0"/>
              <a:pPr/>
              <a:t>3</a:t>
            </a:fld>
            <a:endParaRPr lang="fr-CH" dirty="0"/>
          </a:p>
        </p:txBody>
      </p:sp>
    </p:spTree>
    <p:extLst>
      <p:ext uri="{BB962C8B-B14F-4D97-AF65-F5344CB8AC3E}">
        <p14:creationId xmlns:p14="http://schemas.microsoft.com/office/powerpoint/2010/main" val="3634732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CH" dirty="0"/>
              <a:t>Ende Januar ist jetzt vorbei… Kommt darauf an, wie warm der Februar und März wird. Wenn man jetzt noch sät und der Februar &amp; März werden ausserordentlich warm, könnte es Vernalisationsprobleme geben, dann geht es um Totalausfall, nicht nur um tiefe Erträge. Vernalisation beginnt, sobald Korn im Boden und feucht. Reiner Sommerweizen: 0 Vernalisation nötig, WW: bis 8 Wochen, </a:t>
            </a:r>
            <a:r>
              <a:rPr lang="de-CH" b="1" dirty="0"/>
              <a:t>CH Winterweizensorten: 6 Wochen reichen meist aus. </a:t>
            </a:r>
            <a:r>
              <a:rPr lang="de-CH" dirty="0">
                <a:sym typeface="Wingdings" panose="05000000000000000000" pitchFamily="2" charset="2"/>
              </a:rPr>
              <a:t> aber ja, man benötigt natürlich dann eine höhere Saatdichte. </a:t>
            </a:r>
            <a:r>
              <a:rPr lang="fr-CH" sz="1200" i="1" dirty="0">
                <a:effectLst/>
                <a:latin typeface="Arial" panose="020B0604020202020204" pitchFamily="34" charset="0"/>
                <a:ea typeface="Calibri" panose="020F0502020204030204" pitchFamily="34" charset="0"/>
              </a:rPr>
              <a:t>«Pour la vernalisation, il ne faut pas se faire de soucis, nos variétés ont plutôt des besoins faibles» </a:t>
            </a:r>
            <a:r>
              <a:rPr lang="fr-CH" i="1" dirty="0">
                <a:latin typeface="Arial" panose="020B0604020202020204" pitchFamily="34" charset="0"/>
                <a:ea typeface="Calibri" panose="020F0502020204030204" pitchFamily="34" charset="0"/>
                <a:sym typeface="Wingdings" panose="05000000000000000000" pitchFamily="2" charset="2"/>
              </a:rPr>
              <a:t>D. </a:t>
            </a:r>
            <a:r>
              <a:rPr lang="fr-CH" i="1" dirty="0" err="1">
                <a:latin typeface="Arial" panose="020B0604020202020204" pitchFamily="34" charset="0"/>
                <a:ea typeface="Calibri" panose="020F0502020204030204" pitchFamily="34" charset="0"/>
                <a:sym typeface="Wingdings" panose="05000000000000000000" pitchFamily="2" charset="2"/>
              </a:rPr>
              <a:t>Fossati</a:t>
            </a:r>
            <a:r>
              <a:rPr lang="fr-CH" i="1" dirty="0">
                <a:latin typeface="Arial" panose="020B0604020202020204" pitchFamily="34" charset="0"/>
                <a:ea typeface="Calibri" panose="020F0502020204030204" pitchFamily="34" charset="0"/>
                <a:sym typeface="Wingdings" panose="05000000000000000000" pitchFamily="2" charset="2"/>
              </a:rPr>
              <a:t>, </a:t>
            </a:r>
            <a:r>
              <a:rPr lang="fr-CH" i="1" dirty="0" err="1">
                <a:latin typeface="Arial" panose="020B0604020202020204" pitchFamily="34" charset="0"/>
                <a:ea typeface="Calibri" panose="020F0502020204030204" pitchFamily="34" charset="0"/>
                <a:sym typeface="Wingdings" panose="05000000000000000000" pitchFamily="2" charset="2"/>
              </a:rPr>
              <a:t>Agroscope</a:t>
            </a:r>
            <a:r>
              <a:rPr lang="fr-CH" i="1" dirty="0">
                <a:latin typeface="Arial" panose="020B0604020202020204" pitchFamily="34" charset="0"/>
                <a:ea typeface="Calibri" panose="020F0502020204030204" pitchFamily="34" charset="0"/>
                <a:sym typeface="Wingdings" panose="05000000000000000000" pitchFamily="2" charset="2"/>
              </a:rPr>
              <a:t> . </a:t>
            </a:r>
            <a:r>
              <a:rPr lang="fr-CH" i="0" dirty="0" err="1">
                <a:latin typeface="Arial" panose="020B0604020202020204" pitchFamily="34" charset="0"/>
                <a:ea typeface="Calibri" panose="020F0502020204030204" pitchFamily="34" charset="0"/>
                <a:sym typeface="Wingdings" panose="05000000000000000000" pitchFamily="2" charset="2"/>
              </a:rPr>
              <a:t>Daten</a:t>
            </a:r>
            <a:r>
              <a:rPr lang="fr-CH" i="0" dirty="0">
                <a:latin typeface="Arial" panose="020B0604020202020204" pitchFamily="34" charset="0"/>
                <a:ea typeface="Calibri" panose="020F0502020204030204" pitchFamily="34" charset="0"/>
                <a:sym typeface="Wingdings" panose="05000000000000000000" pitchFamily="2" charset="2"/>
              </a:rPr>
              <a:t> der </a:t>
            </a:r>
            <a:r>
              <a:rPr lang="fr-CH" i="0" dirty="0" err="1">
                <a:latin typeface="Arial" panose="020B0604020202020204" pitchFamily="34" charset="0"/>
                <a:ea typeface="Calibri" panose="020F0502020204030204" pitchFamily="34" charset="0"/>
                <a:sym typeface="Wingdings" panose="05000000000000000000" pitchFamily="2" charset="2"/>
              </a:rPr>
              <a:t>Agroscope</a:t>
            </a:r>
            <a:r>
              <a:rPr lang="fr-CH" i="0" dirty="0">
                <a:latin typeface="Arial" panose="020B0604020202020204" pitchFamily="34" charset="0"/>
                <a:ea typeface="Calibri" panose="020F0502020204030204" pitchFamily="34" charset="0"/>
                <a:sym typeface="Wingdings" panose="05000000000000000000" pitchFamily="2" charset="2"/>
              </a:rPr>
              <a:t> </a:t>
            </a:r>
            <a:r>
              <a:rPr lang="fr-CH" i="0" dirty="0" err="1">
                <a:latin typeface="Arial" panose="020B0604020202020204" pitchFamily="34" charset="0"/>
                <a:ea typeface="Calibri" panose="020F0502020204030204" pitchFamily="34" charset="0"/>
                <a:sym typeface="Wingdings" panose="05000000000000000000" pitchFamily="2" charset="2"/>
              </a:rPr>
              <a:t>zu</a:t>
            </a:r>
            <a:r>
              <a:rPr lang="fr-CH" i="0" dirty="0">
                <a:latin typeface="Arial" panose="020B0604020202020204" pitchFamily="34" charset="0"/>
                <a:ea typeface="Calibri" panose="020F0502020204030204" pitchFamily="34" charset="0"/>
                <a:sym typeface="Wingdings" panose="05000000000000000000" pitchFamily="2" charset="2"/>
              </a:rPr>
              <a:t> </a:t>
            </a:r>
            <a:r>
              <a:rPr lang="fr-CH" i="0" dirty="0" err="1">
                <a:latin typeface="Arial" panose="020B0604020202020204" pitchFamily="34" charset="0"/>
                <a:ea typeface="Calibri" panose="020F0502020204030204" pitchFamily="34" charset="0"/>
                <a:sym typeface="Wingdings" panose="05000000000000000000" pitchFamily="2" charset="2"/>
              </a:rPr>
              <a:t>Spätsaaten</a:t>
            </a:r>
            <a:r>
              <a:rPr lang="fr-CH" i="0" dirty="0">
                <a:latin typeface="Arial" panose="020B0604020202020204" pitchFamily="34" charset="0"/>
                <a:ea typeface="Calibri" panose="020F0502020204030204" pitchFamily="34" charset="0"/>
                <a:sym typeface="Wingdings" panose="05000000000000000000" pitchFamily="2" charset="2"/>
              </a:rPr>
              <a:t> </a:t>
            </a:r>
            <a:r>
              <a:rPr lang="fr-CH" i="0" dirty="0" err="1">
                <a:latin typeface="Arial" panose="020B0604020202020204" pitchFamily="34" charset="0"/>
                <a:ea typeface="Calibri" panose="020F0502020204030204" pitchFamily="34" charset="0"/>
                <a:sym typeface="Wingdings" panose="05000000000000000000" pitchFamily="2" charset="2"/>
              </a:rPr>
              <a:t>sind</a:t>
            </a:r>
            <a:r>
              <a:rPr lang="fr-CH" i="0" dirty="0">
                <a:latin typeface="Arial" panose="020B0604020202020204" pitchFamily="34" charset="0"/>
                <a:ea typeface="Calibri" panose="020F0502020204030204" pitchFamily="34" charset="0"/>
                <a:sym typeface="Wingdings" panose="05000000000000000000" pitchFamily="2" charset="2"/>
              </a:rPr>
              <a:t> </a:t>
            </a:r>
            <a:r>
              <a:rPr lang="fr-CH" i="0" dirty="0" err="1">
                <a:latin typeface="Arial" panose="020B0604020202020204" pitchFamily="34" charset="0"/>
                <a:ea typeface="Calibri" panose="020F0502020204030204" pitchFamily="34" charset="0"/>
                <a:sym typeface="Wingdings" panose="05000000000000000000" pitchFamily="2" charset="2"/>
              </a:rPr>
              <a:t>aus</a:t>
            </a:r>
            <a:r>
              <a:rPr lang="fr-CH" i="0" dirty="0">
                <a:latin typeface="Arial" panose="020B0604020202020204" pitchFamily="34" charset="0"/>
                <a:ea typeface="Calibri" panose="020F0502020204030204" pitchFamily="34" charset="0"/>
                <a:sym typeface="Wingdings" panose="05000000000000000000" pitchFamily="2" charset="2"/>
              </a:rPr>
              <a:t> den 90ern, mit </a:t>
            </a:r>
            <a:r>
              <a:rPr lang="fr-CH" i="0" dirty="0" err="1">
                <a:latin typeface="Arial" panose="020B0604020202020204" pitchFamily="34" charset="0"/>
                <a:ea typeface="Calibri" panose="020F0502020204030204" pitchFamily="34" charset="0"/>
                <a:sym typeface="Wingdings" panose="05000000000000000000" pitchFamily="2" charset="2"/>
              </a:rPr>
              <a:t>alten</a:t>
            </a:r>
            <a:r>
              <a:rPr lang="fr-CH" i="0" dirty="0">
                <a:latin typeface="Arial" panose="020B0604020202020204" pitchFamily="34" charset="0"/>
                <a:ea typeface="Calibri" panose="020F0502020204030204" pitchFamily="34" charset="0"/>
                <a:sym typeface="Wingdings" panose="05000000000000000000" pitchFamily="2" charset="2"/>
              </a:rPr>
              <a:t> </a:t>
            </a:r>
            <a:r>
              <a:rPr lang="fr-CH" i="0" dirty="0" err="1">
                <a:latin typeface="Arial" panose="020B0604020202020204" pitchFamily="34" charset="0"/>
                <a:ea typeface="Calibri" panose="020F0502020204030204" pitchFamily="34" charset="0"/>
                <a:sym typeface="Wingdings" panose="05000000000000000000" pitchFamily="2" charset="2"/>
              </a:rPr>
              <a:t>anderen</a:t>
            </a:r>
            <a:r>
              <a:rPr lang="fr-CH" i="0" dirty="0">
                <a:latin typeface="Arial" panose="020B0604020202020204" pitchFamily="34" charset="0"/>
                <a:ea typeface="Calibri" panose="020F0502020204030204" pitchFamily="34" charset="0"/>
                <a:sym typeface="Wingdings" panose="05000000000000000000" pitchFamily="2" charset="2"/>
              </a:rPr>
              <a:t> </a:t>
            </a:r>
            <a:r>
              <a:rPr lang="fr-CH" i="0" dirty="0" err="1">
                <a:latin typeface="Arial" panose="020B0604020202020204" pitchFamily="34" charset="0"/>
                <a:ea typeface="Calibri" panose="020F0502020204030204" pitchFamily="34" charset="0"/>
                <a:sym typeface="Wingdings" panose="05000000000000000000" pitchFamily="2" charset="2"/>
              </a:rPr>
              <a:t>Sorten</a:t>
            </a:r>
            <a:r>
              <a:rPr lang="fr-CH" i="0" dirty="0">
                <a:latin typeface="Arial" panose="020B0604020202020204" pitchFamily="34" charset="0"/>
                <a:ea typeface="Calibri" panose="020F0502020204030204" pitchFamily="34" charset="0"/>
                <a:sym typeface="Wingdings" panose="05000000000000000000" pitchFamily="2" charset="2"/>
              </a:rPr>
              <a:t>  </a:t>
            </a:r>
            <a:r>
              <a:rPr lang="fr-CH" i="0" dirty="0" err="1">
                <a:latin typeface="Arial" panose="020B0604020202020204" pitchFamily="34" charset="0"/>
                <a:ea typeface="Calibri" panose="020F0502020204030204" pitchFamily="34" charset="0"/>
                <a:sym typeface="Wingdings" panose="05000000000000000000" pitchFamily="2" charset="2"/>
              </a:rPr>
              <a:t>deshalb</a:t>
            </a:r>
            <a:r>
              <a:rPr lang="fr-CH" i="0" dirty="0">
                <a:latin typeface="Arial" panose="020B0604020202020204" pitchFamily="34" charset="0"/>
                <a:ea typeface="Calibri" panose="020F0502020204030204" pitchFamily="34" charset="0"/>
                <a:sym typeface="Wingdings" panose="05000000000000000000" pitchFamily="2" charset="2"/>
              </a:rPr>
              <a:t> </a:t>
            </a:r>
            <a:r>
              <a:rPr lang="fr-CH" i="0" dirty="0" err="1">
                <a:latin typeface="Arial" panose="020B0604020202020204" pitchFamily="34" charset="0"/>
                <a:ea typeface="Calibri" panose="020F0502020204030204" pitchFamily="34" charset="0"/>
                <a:sym typeface="Wingdings" panose="05000000000000000000" pitchFamily="2" charset="2"/>
              </a:rPr>
              <a:t>haben</a:t>
            </a:r>
            <a:r>
              <a:rPr lang="fr-CH" i="0" dirty="0">
                <a:latin typeface="Arial" panose="020B0604020202020204" pitchFamily="34" charset="0"/>
                <a:ea typeface="Calibri" panose="020F0502020204030204" pitchFamily="34" charset="0"/>
                <a:sym typeface="Wingdings" panose="05000000000000000000" pitchFamily="2" charset="2"/>
              </a:rPr>
              <a:t> </a:t>
            </a:r>
            <a:r>
              <a:rPr lang="fr-CH" i="0" dirty="0" err="1">
                <a:latin typeface="Arial" panose="020B0604020202020204" pitchFamily="34" charset="0"/>
                <a:ea typeface="Calibri" panose="020F0502020204030204" pitchFamily="34" charset="0"/>
                <a:sym typeface="Wingdings" panose="05000000000000000000" pitchFamily="2" charset="2"/>
              </a:rPr>
              <a:t>sie</a:t>
            </a:r>
            <a:r>
              <a:rPr lang="fr-CH" i="0" dirty="0">
                <a:latin typeface="Arial" panose="020B0604020202020204" pitchFamily="34" charset="0"/>
                <a:ea typeface="Calibri" panose="020F0502020204030204" pitchFamily="34" charset="0"/>
                <a:sym typeface="Wingdings" panose="05000000000000000000" pitchFamily="2" charset="2"/>
              </a:rPr>
              <a:t> </a:t>
            </a:r>
            <a:r>
              <a:rPr lang="fr-CH" i="0" dirty="0" err="1">
                <a:latin typeface="Arial" panose="020B0604020202020204" pitchFamily="34" charset="0"/>
                <a:ea typeface="Calibri" panose="020F0502020204030204" pitchFamily="34" charset="0"/>
                <a:sym typeface="Wingdings" panose="05000000000000000000" pitchFamily="2" charset="2"/>
              </a:rPr>
              <a:t>gerade</a:t>
            </a:r>
            <a:r>
              <a:rPr lang="fr-CH" i="0" dirty="0">
                <a:latin typeface="Arial" panose="020B0604020202020204" pitchFamily="34" charset="0"/>
                <a:ea typeface="Calibri" panose="020F0502020204030204" pitchFamily="34" charset="0"/>
                <a:sym typeface="Wingdings" panose="05000000000000000000" pitchFamily="2" charset="2"/>
              </a:rPr>
              <a:t> </a:t>
            </a:r>
            <a:r>
              <a:rPr lang="fr-CH" i="0" dirty="0" err="1">
                <a:latin typeface="Arial" panose="020B0604020202020204" pitchFamily="34" charset="0"/>
                <a:ea typeface="Calibri" panose="020F0502020204030204" pitchFamily="34" charset="0"/>
                <a:sym typeface="Wingdings" panose="05000000000000000000" pitchFamily="2" charset="2"/>
              </a:rPr>
              <a:t>einen</a:t>
            </a:r>
            <a:r>
              <a:rPr lang="fr-CH" i="0" dirty="0">
                <a:latin typeface="Arial" panose="020B0604020202020204" pitchFamily="34" charset="0"/>
                <a:ea typeface="Calibri" panose="020F0502020204030204" pitchFamily="34" charset="0"/>
                <a:sym typeface="Wingdings" panose="05000000000000000000" pitchFamily="2" charset="2"/>
              </a:rPr>
              <a:t> </a:t>
            </a:r>
            <a:r>
              <a:rPr lang="fr-CH" i="0" dirty="0" err="1">
                <a:latin typeface="Arial" panose="020B0604020202020204" pitchFamily="34" charset="0"/>
                <a:ea typeface="Calibri" panose="020F0502020204030204" pitchFamily="34" charset="0"/>
                <a:sym typeface="Wingdings" panose="05000000000000000000" pitchFamily="2" charset="2"/>
              </a:rPr>
              <a:t>neuen</a:t>
            </a:r>
            <a:r>
              <a:rPr lang="fr-CH" i="0" dirty="0">
                <a:latin typeface="Arial" panose="020B0604020202020204" pitchFamily="34" charset="0"/>
                <a:ea typeface="Calibri" panose="020F0502020204030204" pitchFamily="34" charset="0"/>
                <a:sym typeface="Wingdings" panose="05000000000000000000" pitchFamily="2" charset="2"/>
              </a:rPr>
              <a:t> </a:t>
            </a:r>
            <a:r>
              <a:rPr lang="fr-CH" i="0" dirty="0" err="1">
                <a:latin typeface="Arial" panose="020B0604020202020204" pitchFamily="34" charset="0"/>
                <a:ea typeface="Calibri" panose="020F0502020204030204" pitchFamily="34" charset="0"/>
                <a:sym typeface="Wingdings" panose="05000000000000000000" pitchFamily="2" charset="2"/>
              </a:rPr>
              <a:t>Versuch</a:t>
            </a:r>
            <a:r>
              <a:rPr lang="fr-CH" i="0" dirty="0">
                <a:latin typeface="Arial" panose="020B0604020202020204" pitchFamily="34" charset="0"/>
                <a:ea typeface="Calibri" panose="020F0502020204030204" pitchFamily="34" charset="0"/>
                <a:sym typeface="Wingdings" panose="05000000000000000000" pitchFamily="2" charset="2"/>
              </a:rPr>
              <a:t> </a:t>
            </a:r>
            <a:r>
              <a:rPr lang="fr-CH" i="0" dirty="0" err="1">
                <a:latin typeface="Arial" panose="020B0604020202020204" pitchFamily="34" charset="0"/>
                <a:ea typeface="Calibri" panose="020F0502020204030204" pitchFamily="34" charset="0"/>
                <a:sym typeface="Wingdings" panose="05000000000000000000" pitchFamily="2" charset="2"/>
              </a:rPr>
              <a:t>gestartet</a:t>
            </a:r>
            <a:r>
              <a:rPr lang="fr-CH" i="0" dirty="0">
                <a:latin typeface="Arial" panose="020B0604020202020204" pitchFamily="34" charset="0"/>
                <a:ea typeface="Calibri" panose="020F0502020204030204" pitchFamily="34" charset="0"/>
                <a:sym typeface="Wingdings" panose="05000000000000000000" pitchFamily="2" charset="2"/>
              </a:rPr>
              <a:t> um die </a:t>
            </a:r>
            <a:r>
              <a:rPr lang="fr-CH" i="0" dirty="0" err="1">
                <a:latin typeface="Arial" panose="020B0604020202020204" pitchFamily="34" charset="0"/>
                <a:ea typeface="Calibri" panose="020F0502020204030204" pitchFamily="34" charset="0"/>
                <a:sym typeface="Wingdings" panose="05000000000000000000" pitchFamily="2" charset="2"/>
              </a:rPr>
              <a:t>aktuellen</a:t>
            </a:r>
            <a:r>
              <a:rPr lang="fr-CH" i="0" dirty="0">
                <a:latin typeface="Arial" panose="020B0604020202020204" pitchFamily="34" charset="0"/>
                <a:ea typeface="Calibri" panose="020F0502020204030204" pitchFamily="34" charset="0"/>
                <a:sym typeface="Wingdings" panose="05000000000000000000" pitchFamily="2" charset="2"/>
              </a:rPr>
              <a:t> </a:t>
            </a:r>
            <a:r>
              <a:rPr lang="fr-CH" i="0" dirty="0" err="1">
                <a:latin typeface="Arial" panose="020B0604020202020204" pitchFamily="34" charset="0"/>
                <a:ea typeface="Calibri" panose="020F0502020204030204" pitchFamily="34" charset="0"/>
                <a:sym typeface="Wingdings" panose="05000000000000000000" pitchFamily="2" charset="2"/>
              </a:rPr>
              <a:t>Sorten</a:t>
            </a:r>
            <a:r>
              <a:rPr lang="fr-CH" i="0" dirty="0">
                <a:latin typeface="Arial" panose="020B0604020202020204" pitchFamily="34" charset="0"/>
                <a:ea typeface="Calibri" panose="020F0502020204030204" pitchFamily="34" charset="0"/>
                <a:sym typeface="Wingdings" panose="05000000000000000000" pitchFamily="2" charset="2"/>
              </a:rPr>
              <a:t> </a:t>
            </a:r>
            <a:r>
              <a:rPr lang="fr-CH" i="0" dirty="0" err="1">
                <a:latin typeface="Arial" panose="020B0604020202020204" pitchFamily="34" charset="0"/>
                <a:ea typeface="Calibri" panose="020F0502020204030204" pitchFamily="34" charset="0"/>
                <a:sym typeface="Wingdings" panose="05000000000000000000" pitchFamily="2" charset="2"/>
              </a:rPr>
              <a:t>besser</a:t>
            </a:r>
            <a:r>
              <a:rPr lang="fr-CH" i="0" dirty="0">
                <a:latin typeface="Arial" panose="020B0604020202020204" pitchFamily="34" charset="0"/>
                <a:ea typeface="Calibri" panose="020F0502020204030204" pitchFamily="34" charset="0"/>
                <a:sym typeface="Wingdings" panose="05000000000000000000" pitchFamily="2" charset="2"/>
              </a:rPr>
              <a:t> </a:t>
            </a:r>
            <a:r>
              <a:rPr lang="fr-CH" i="0" dirty="0" err="1">
                <a:latin typeface="Arial" panose="020B0604020202020204" pitchFamily="34" charset="0"/>
                <a:ea typeface="Calibri" panose="020F0502020204030204" pitchFamily="34" charset="0"/>
                <a:sym typeface="Wingdings" panose="05000000000000000000" pitchFamily="2" charset="2"/>
              </a:rPr>
              <a:t>zu</a:t>
            </a:r>
            <a:r>
              <a:rPr lang="fr-CH" i="0" dirty="0">
                <a:latin typeface="Arial" panose="020B0604020202020204" pitchFamily="34" charset="0"/>
                <a:ea typeface="Calibri" panose="020F0502020204030204" pitchFamily="34" charset="0"/>
                <a:sym typeface="Wingdings" panose="05000000000000000000" pitchFamily="2" charset="2"/>
              </a:rPr>
              <a:t> </a:t>
            </a:r>
            <a:r>
              <a:rPr lang="fr-CH" i="0" dirty="0" err="1">
                <a:latin typeface="Arial" panose="020B0604020202020204" pitchFamily="34" charset="0"/>
                <a:ea typeface="Calibri" panose="020F0502020204030204" pitchFamily="34" charset="0"/>
                <a:sym typeface="Wingdings" panose="05000000000000000000" pitchFamily="2" charset="2"/>
              </a:rPr>
              <a:t>kennen</a:t>
            </a:r>
            <a:r>
              <a:rPr lang="fr-CH" i="0" dirty="0">
                <a:latin typeface="Arial" panose="020B0604020202020204" pitchFamily="34" charset="0"/>
                <a:ea typeface="Calibri" panose="020F0502020204030204" pitchFamily="34" charset="0"/>
                <a:sym typeface="Wingdings" panose="05000000000000000000" pitchFamily="2" charset="2"/>
              </a:rPr>
              <a:t> </a:t>
            </a:r>
            <a:r>
              <a:rPr lang="fr-CH" i="0" dirty="0" err="1">
                <a:latin typeface="Arial" panose="020B0604020202020204" pitchFamily="34" charset="0"/>
                <a:ea typeface="Calibri" panose="020F0502020204030204" pitchFamily="34" charset="0"/>
                <a:sym typeface="Wingdings" panose="05000000000000000000" pitchFamily="2" charset="2"/>
              </a:rPr>
              <a:t>punkto</a:t>
            </a:r>
            <a:r>
              <a:rPr lang="fr-CH" i="0" dirty="0">
                <a:latin typeface="Arial" panose="020B0604020202020204" pitchFamily="34" charset="0"/>
                <a:ea typeface="Calibri" panose="020F0502020204030204" pitchFamily="34" charset="0"/>
                <a:sym typeface="Wingdings" panose="05000000000000000000" pitchFamily="2" charset="2"/>
              </a:rPr>
              <a:t> Vernalisation. Dario </a:t>
            </a:r>
            <a:r>
              <a:rPr lang="fr-CH" i="0" dirty="0" err="1">
                <a:latin typeface="Arial" panose="020B0604020202020204" pitchFamily="34" charset="0"/>
                <a:ea typeface="Calibri" panose="020F0502020204030204" pitchFamily="34" charset="0"/>
                <a:sym typeface="Wingdings" panose="05000000000000000000" pitchFamily="2" charset="2"/>
              </a:rPr>
              <a:t>Fossati</a:t>
            </a:r>
            <a:r>
              <a:rPr lang="fr-CH" i="0" dirty="0">
                <a:latin typeface="Arial" panose="020B0604020202020204" pitchFamily="34" charset="0"/>
                <a:ea typeface="Calibri" panose="020F0502020204030204" pitchFamily="34" charset="0"/>
                <a:sym typeface="Wingdings" panose="05000000000000000000" pitchFamily="2" charset="2"/>
              </a:rPr>
              <a:t> </a:t>
            </a:r>
            <a:r>
              <a:rPr lang="fr-CH" i="0" dirty="0" err="1">
                <a:latin typeface="Arial" panose="020B0604020202020204" pitchFamily="34" charset="0"/>
                <a:ea typeface="Calibri" panose="020F0502020204030204" pitchFamily="34" charset="0"/>
                <a:sym typeface="Wingdings" panose="05000000000000000000" pitchFamily="2" charset="2"/>
              </a:rPr>
              <a:t>vermutet</a:t>
            </a:r>
            <a:r>
              <a:rPr lang="fr-CH" i="0" dirty="0">
                <a:latin typeface="Arial" panose="020B0604020202020204" pitchFamily="34" charset="0"/>
                <a:ea typeface="Calibri" panose="020F0502020204030204" pitchFamily="34" charset="0"/>
                <a:sym typeface="Wingdings" panose="05000000000000000000" pitchFamily="2" charset="2"/>
              </a:rPr>
              <a:t> aber </a:t>
            </a:r>
            <a:r>
              <a:rPr lang="fr-CH" i="0" dirty="0" err="1">
                <a:latin typeface="Arial" panose="020B0604020202020204" pitchFamily="34" charset="0"/>
                <a:ea typeface="Calibri" panose="020F0502020204030204" pitchFamily="34" charset="0"/>
                <a:sym typeface="Wingdings" panose="05000000000000000000" pitchFamily="2" charset="2"/>
              </a:rPr>
              <a:t>trotzdem</a:t>
            </a:r>
            <a:r>
              <a:rPr lang="fr-CH" i="0" dirty="0">
                <a:latin typeface="Arial" panose="020B0604020202020204" pitchFamily="34" charset="0"/>
                <a:ea typeface="Calibri" panose="020F0502020204030204" pitchFamily="34" charset="0"/>
                <a:sym typeface="Wingdings" panose="05000000000000000000" pitchFamily="2" charset="2"/>
              </a:rPr>
              <a:t>, </a:t>
            </a:r>
            <a:r>
              <a:rPr lang="fr-CH" i="0" dirty="0" err="1">
                <a:latin typeface="Arial" panose="020B0604020202020204" pitchFamily="34" charset="0"/>
                <a:ea typeface="Calibri" panose="020F0502020204030204" pitchFamily="34" charset="0"/>
                <a:sym typeface="Wingdings" panose="05000000000000000000" pitchFamily="2" charset="2"/>
              </a:rPr>
              <a:t>dass</a:t>
            </a:r>
            <a:r>
              <a:rPr lang="fr-CH" i="0" dirty="0">
                <a:latin typeface="Arial" panose="020B0604020202020204" pitchFamily="34" charset="0"/>
                <a:ea typeface="Calibri" panose="020F0502020204030204" pitchFamily="34" charset="0"/>
                <a:sym typeface="Wingdings" panose="05000000000000000000" pitchFamily="2" charset="2"/>
              </a:rPr>
              <a:t> die </a:t>
            </a:r>
            <a:r>
              <a:rPr lang="fr-CH" i="0" dirty="0" err="1">
                <a:latin typeface="Arial" panose="020B0604020202020204" pitchFamily="34" charset="0"/>
                <a:ea typeface="Calibri" panose="020F0502020204030204" pitchFamily="34" charset="0"/>
                <a:sym typeface="Wingdings" panose="05000000000000000000" pitchFamily="2" charset="2"/>
              </a:rPr>
              <a:t>allermeisten</a:t>
            </a:r>
            <a:r>
              <a:rPr lang="fr-CH" i="0" dirty="0">
                <a:latin typeface="Arial" panose="020B0604020202020204" pitchFamily="34" charset="0"/>
                <a:ea typeface="Calibri" panose="020F0502020204030204" pitchFamily="34" charset="0"/>
                <a:sym typeface="Wingdings" panose="05000000000000000000" pitchFamily="2" charset="2"/>
              </a:rPr>
              <a:t> </a:t>
            </a:r>
            <a:r>
              <a:rPr lang="fr-CH" i="0" dirty="0" err="1">
                <a:latin typeface="Arial" panose="020B0604020202020204" pitchFamily="34" charset="0"/>
                <a:ea typeface="Calibri" panose="020F0502020204030204" pitchFamily="34" charset="0"/>
                <a:sym typeface="Wingdings" panose="05000000000000000000" pitchFamily="2" charset="2"/>
              </a:rPr>
              <a:t>aktuellen</a:t>
            </a:r>
            <a:r>
              <a:rPr lang="fr-CH" i="0" dirty="0">
                <a:latin typeface="Arial" panose="020B0604020202020204" pitchFamily="34" charset="0"/>
                <a:ea typeface="Calibri" panose="020F0502020204030204" pitchFamily="34" charset="0"/>
                <a:sym typeface="Wingdings" panose="05000000000000000000" pitchFamily="2" charset="2"/>
              </a:rPr>
              <a:t> </a:t>
            </a:r>
            <a:r>
              <a:rPr lang="fr-CH" i="0" dirty="0" err="1">
                <a:latin typeface="Arial" panose="020B0604020202020204" pitchFamily="34" charset="0"/>
                <a:ea typeface="Calibri" panose="020F0502020204030204" pitchFamily="34" charset="0"/>
                <a:sym typeface="Wingdings" panose="05000000000000000000" pitchFamily="2" charset="2"/>
              </a:rPr>
              <a:t>Sorten</a:t>
            </a:r>
            <a:r>
              <a:rPr lang="fr-CH" i="0" dirty="0">
                <a:latin typeface="Arial" panose="020B0604020202020204" pitchFamily="34" charset="0"/>
                <a:ea typeface="Calibri" panose="020F0502020204030204" pitchFamily="34" charset="0"/>
                <a:sym typeface="Wingdings" panose="05000000000000000000" pitchFamily="2" charset="2"/>
              </a:rPr>
              <a:t> </a:t>
            </a:r>
            <a:r>
              <a:rPr lang="fr-CH" i="0" dirty="0" err="1">
                <a:latin typeface="Arial" panose="020B0604020202020204" pitchFamily="34" charset="0"/>
                <a:ea typeface="Calibri" panose="020F0502020204030204" pitchFamily="34" charset="0"/>
                <a:sym typeface="Wingdings" panose="05000000000000000000" pitchFamily="2" charset="2"/>
              </a:rPr>
              <a:t>einen</a:t>
            </a:r>
            <a:r>
              <a:rPr lang="fr-CH" i="0" dirty="0">
                <a:latin typeface="Arial" panose="020B0604020202020204" pitchFamily="34" charset="0"/>
                <a:ea typeface="Calibri" panose="020F0502020204030204" pitchFamily="34" charset="0"/>
                <a:sym typeface="Wingdings" panose="05000000000000000000" pitchFamily="2" charset="2"/>
              </a:rPr>
              <a:t> </a:t>
            </a:r>
            <a:r>
              <a:rPr lang="fr-CH" i="0" dirty="0" err="1">
                <a:latin typeface="Arial" panose="020B0604020202020204" pitchFamily="34" charset="0"/>
                <a:ea typeface="Calibri" panose="020F0502020204030204" pitchFamily="34" charset="0"/>
                <a:sym typeface="Wingdings" panose="05000000000000000000" pitchFamily="2" charset="2"/>
              </a:rPr>
              <a:t>tiefen</a:t>
            </a:r>
            <a:r>
              <a:rPr lang="fr-CH" i="0" dirty="0">
                <a:latin typeface="Arial" panose="020B0604020202020204" pitchFamily="34" charset="0"/>
                <a:ea typeface="Calibri" panose="020F0502020204030204" pitchFamily="34" charset="0"/>
                <a:sym typeface="Wingdings" panose="05000000000000000000" pitchFamily="2" charset="2"/>
              </a:rPr>
              <a:t> </a:t>
            </a:r>
            <a:r>
              <a:rPr lang="fr-CH" i="0" dirty="0" err="1">
                <a:latin typeface="Arial" panose="020B0604020202020204" pitchFamily="34" charset="0"/>
                <a:ea typeface="Calibri" panose="020F0502020204030204" pitchFamily="34" charset="0"/>
                <a:sym typeface="Wingdings" panose="05000000000000000000" pitchFamily="2" charset="2"/>
              </a:rPr>
              <a:t>Vernalisationsbedarf</a:t>
            </a:r>
            <a:r>
              <a:rPr lang="fr-CH" i="0" dirty="0">
                <a:latin typeface="Arial" panose="020B0604020202020204" pitchFamily="34" charset="0"/>
                <a:ea typeface="Calibri" panose="020F0502020204030204" pitchFamily="34" charset="0"/>
                <a:sym typeface="Wingdings" panose="05000000000000000000" pitchFamily="2" charset="2"/>
              </a:rPr>
              <a:t> </a:t>
            </a:r>
            <a:r>
              <a:rPr lang="fr-CH" i="0" dirty="0" err="1">
                <a:latin typeface="Arial" panose="020B0604020202020204" pitchFamily="34" charset="0"/>
                <a:ea typeface="Calibri" panose="020F0502020204030204" pitchFamily="34" charset="0"/>
                <a:sym typeface="Wingdings" panose="05000000000000000000" pitchFamily="2" charset="2"/>
              </a:rPr>
              <a:t>haben</a:t>
            </a:r>
            <a:r>
              <a:rPr lang="fr-CH" i="0" dirty="0">
                <a:latin typeface="Arial" panose="020B0604020202020204" pitchFamily="34" charset="0"/>
                <a:ea typeface="Calibri" panose="020F0502020204030204" pitchFamily="34" charset="0"/>
                <a:sym typeface="Wingdings" panose="05000000000000000000" pitchFamily="2" charset="2"/>
              </a:rPr>
              <a:t>.</a:t>
            </a:r>
            <a:endParaRPr lang="fr-CH" i="0" dirty="0">
              <a:highlight>
                <a:srgbClr val="FFFF00"/>
              </a:highlight>
              <a:latin typeface="Arial" panose="020B0604020202020204" pitchFamily="34" charset="0"/>
              <a:ea typeface="Calibri" panose="020F0502020204030204" pitchFamily="34" charset="0"/>
              <a:sym typeface="Wingdings" panose="05000000000000000000" pitchFamily="2" charset="2"/>
            </a:endParaRPr>
          </a:p>
          <a:p>
            <a:endParaRPr lang="fr-CH" dirty="0"/>
          </a:p>
        </p:txBody>
      </p:sp>
      <p:sp>
        <p:nvSpPr>
          <p:cNvPr id="4" name="Foliennummernplatzhalter 3"/>
          <p:cNvSpPr>
            <a:spLocks noGrp="1"/>
          </p:cNvSpPr>
          <p:nvPr>
            <p:ph type="sldNum" sz="quarter" idx="5"/>
          </p:nvPr>
        </p:nvSpPr>
        <p:spPr/>
        <p:txBody>
          <a:bodyPr/>
          <a:lstStyle/>
          <a:p>
            <a:fld id="{C1870A02-3A71-4083-BCC0-4D14A98E74AD}" type="slidenum">
              <a:rPr lang="fr-CH" smtClean="0"/>
              <a:pPr/>
              <a:t>4</a:t>
            </a:fld>
            <a:endParaRPr lang="fr-CH" dirty="0"/>
          </a:p>
        </p:txBody>
      </p:sp>
    </p:spTree>
    <p:extLst>
      <p:ext uri="{BB962C8B-B14F-4D97-AF65-F5344CB8AC3E}">
        <p14:creationId xmlns:p14="http://schemas.microsoft.com/office/powerpoint/2010/main" val="3234777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err="1"/>
              <a:t>Axen</a:t>
            </a:r>
            <a:r>
              <a:rPr lang="de-CH" dirty="0"/>
              <a:t>: neue Sorte, erst 2 Jahre Versuch, aber Indizien seien sehr gut für Eignung von </a:t>
            </a:r>
            <a:r>
              <a:rPr lang="de-CH" dirty="0" err="1"/>
              <a:t>Spätsaat</a:t>
            </a:r>
            <a:r>
              <a:rPr lang="de-CH" dirty="0"/>
              <a:t>. Campanile: nur 3 Versuchsjahre.</a:t>
            </a:r>
          </a:p>
          <a:p>
            <a:endParaRPr lang="de-CH" dirty="0"/>
          </a:p>
          <a:p>
            <a:endParaRPr lang="fr-CH" dirty="0"/>
          </a:p>
        </p:txBody>
      </p:sp>
      <p:sp>
        <p:nvSpPr>
          <p:cNvPr id="4" name="Foliennummernplatzhalter 3"/>
          <p:cNvSpPr>
            <a:spLocks noGrp="1"/>
          </p:cNvSpPr>
          <p:nvPr>
            <p:ph type="sldNum" sz="quarter" idx="5"/>
          </p:nvPr>
        </p:nvSpPr>
        <p:spPr/>
        <p:txBody>
          <a:bodyPr/>
          <a:lstStyle/>
          <a:p>
            <a:fld id="{C1870A02-3A71-4083-BCC0-4D14A98E74AD}" type="slidenum">
              <a:rPr lang="fr-CH" smtClean="0"/>
              <a:pPr/>
              <a:t>6</a:t>
            </a:fld>
            <a:endParaRPr lang="fr-CH" dirty="0"/>
          </a:p>
        </p:txBody>
      </p:sp>
    </p:spTree>
    <p:extLst>
      <p:ext uri="{BB962C8B-B14F-4D97-AF65-F5344CB8AC3E}">
        <p14:creationId xmlns:p14="http://schemas.microsoft.com/office/powerpoint/2010/main" val="3790865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47500" lnSpcReduction="20000"/>
          </a:bodyPr>
          <a:lstStyle/>
          <a:p>
            <a:r>
              <a:rPr lang="de-CH" dirty="0"/>
              <a:t>Gerste, die noch vor grossem Regen gesät wurde im Herbst teilweise sehr weit und viele Bestockungstriebe: Dort gilt das Gegenteil, Bestockungsgabe reduzieren oder weglassen und N </a:t>
            </a:r>
            <a:r>
              <a:rPr lang="de-CH" dirty="0" err="1"/>
              <a:t>stattdesssen</a:t>
            </a:r>
            <a:r>
              <a:rPr lang="de-CH" dirty="0"/>
              <a:t> mit der nächsten Gabe kombinieren.</a:t>
            </a:r>
          </a:p>
          <a:p>
            <a:endParaRPr lang="de-CH" dirty="0"/>
          </a:p>
          <a:p>
            <a:r>
              <a:rPr lang="de-CH" dirty="0"/>
              <a:t>Folien Nach Arvalis</a:t>
            </a:r>
          </a:p>
          <a:p>
            <a:endParaRPr lang="de-CH" dirty="0"/>
          </a:p>
          <a:p>
            <a:r>
              <a:rPr lang="de-CH" dirty="0"/>
              <a:t>Zu nass </a:t>
            </a:r>
            <a:r>
              <a:rPr lang="de-CH" dirty="0">
                <a:sym typeface="Wingdings" panose="05000000000000000000" pitchFamily="2" charset="2"/>
              </a:rPr>
              <a:t> anoxische Bedingungen, Sauerstoffmangel. Wenig Pflanzen &amp; wenig Bestockungstriebe. Flache Verwurzelung. N aus tieferen Horizonten ist weniger gut verfügbar.</a:t>
            </a:r>
          </a:p>
          <a:p>
            <a:endParaRPr lang="de-CH" dirty="0">
              <a:sym typeface="Wingdings" panose="05000000000000000000" pitchFamily="2" charset="2"/>
            </a:endParaRPr>
          </a:p>
          <a:p>
            <a:r>
              <a:rPr lang="de-CH" dirty="0">
                <a:sym typeface="Wingdings" panose="05000000000000000000" pitchFamily="2" charset="2"/>
              </a:rPr>
              <a:t>N-Auswaschung  deshalb kann es lokal sinnvoll sein, etwas mehr zu düngen, um die ausgewaschenen Verluste auszugleichen.</a:t>
            </a:r>
          </a:p>
          <a:p>
            <a:endParaRPr lang="de-CH" dirty="0">
              <a:sym typeface="Wingdings" panose="05000000000000000000" pitchFamily="2" charset="2"/>
            </a:endParaRPr>
          </a:p>
          <a:p>
            <a:r>
              <a:rPr lang="de-CH" dirty="0">
                <a:sym typeface="Wingdings" panose="05000000000000000000" pitchFamily="2" charset="2"/>
              </a:rPr>
              <a:t>Tendenziell mehr NH4+ als NO3-, da nitrifizierende Bakterien gehemmt werden bei anoxischen Bedingungen</a:t>
            </a:r>
          </a:p>
          <a:p>
            <a:endParaRPr lang="de-CH" dirty="0">
              <a:sym typeface="Wingdings" panose="05000000000000000000" pitchFamily="2" charset="2"/>
            </a:endParaRPr>
          </a:p>
          <a:p>
            <a:r>
              <a:rPr lang="de-CH" dirty="0">
                <a:sym typeface="Wingdings" panose="05000000000000000000" pitchFamily="2" charset="2"/>
              </a:rPr>
              <a:t>Nicht mehr als 40-50 kg/N/ha   kann sonst nicht verwertet werden, Neustart im Frühling wird eher langsam sein, speziell bei verdichteten Böden</a:t>
            </a:r>
          </a:p>
          <a:p>
            <a:endParaRPr lang="de-CH" dirty="0">
              <a:sym typeface="Wingdings" panose="05000000000000000000" pitchFamily="2" charset="2"/>
            </a:endParaRPr>
          </a:p>
          <a:p>
            <a:r>
              <a:rPr lang="de-CH" dirty="0">
                <a:sym typeface="Wingdings" panose="05000000000000000000" pitchFamily="2" charset="2"/>
              </a:rPr>
              <a:t>Unkrautvernichtung hat Vorrang  nicht die Unkräuter düngen. </a:t>
            </a:r>
          </a:p>
          <a:p>
            <a:endParaRPr lang="de-CH" dirty="0">
              <a:sym typeface="Wingdings" panose="05000000000000000000" pitchFamily="2" charset="2"/>
            </a:endParaRPr>
          </a:p>
          <a:p>
            <a:endParaRPr lang="de-CH" dirty="0"/>
          </a:p>
          <a:p>
            <a:endParaRPr lang="de-CH" dirty="0"/>
          </a:p>
          <a:p>
            <a:endParaRPr lang="de-CH" dirty="0"/>
          </a:p>
          <a:p>
            <a:endParaRPr lang="de-CH" dirty="0"/>
          </a:p>
          <a:p>
            <a:pPr marL="171450" indent="-171450">
              <a:buFont typeface="Wingdings" panose="05000000000000000000" pitchFamily="2" charset="2"/>
              <a:buChar char="à"/>
            </a:pPr>
            <a:r>
              <a:rPr lang="fr-CH" dirty="0"/>
              <a:t>Peuplement en sortie risque d’être pénalisés (plantes et talles /m2 et faible enracinement) par les conditions </a:t>
            </a:r>
            <a:r>
              <a:rPr lang="fr-CH" dirty="0">
                <a:highlight>
                  <a:srgbClr val="FFFF00"/>
                </a:highlight>
              </a:rPr>
              <a:t>d’anoxie (</a:t>
            </a:r>
            <a:r>
              <a:rPr lang="fr-CH" dirty="0"/>
              <a:t>absence d’oxygène)</a:t>
            </a:r>
          </a:p>
          <a:p>
            <a:pPr marL="0" indent="0">
              <a:buFont typeface="Wingdings" panose="05000000000000000000" pitchFamily="2" charset="2"/>
              <a:buNone/>
            </a:pPr>
            <a:r>
              <a:rPr lang="fr-CH" b="0" i="0" dirty="0">
                <a:solidFill>
                  <a:schemeClr val="tx1"/>
                </a:solidFill>
                <a:effectLst/>
                <a:latin typeface="+mn-lt"/>
              </a:rPr>
              <a:t>	 </a:t>
            </a:r>
            <a:r>
              <a:rPr lang="fr-CH" b="0" i="0" dirty="0">
                <a:solidFill>
                  <a:srgbClr val="322F29"/>
                </a:solidFill>
                <a:effectLst/>
                <a:latin typeface="Archivo"/>
              </a:rPr>
              <a:t>Le potentiel de rattrapage sera d’autant plus limité que le sol aura été matraqué par des semis réalisés en forçant.</a:t>
            </a:r>
          </a:p>
          <a:p>
            <a:pPr marL="0" indent="0">
              <a:buFont typeface="Wingdings" panose="05000000000000000000" pitchFamily="2" charset="2"/>
              <a:buNone/>
            </a:pPr>
            <a:endParaRPr lang="fr-CH" b="0" i="0" dirty="0">
              <a:solidFill>
                <a:srgbClr val="322F29"/>
              </a:solidFill>
              <a:effectLst/>
              <a:latin typeface="Archivo"/>
            </a:endParaRPr>
          </a:p>
          <a:p>
            <a:pPr marL="171450" indent="-171450">
              <a:buFont typeface="Wingdings" panose="05000000000000000000" pitchFamily="2" charset="2"/>
              <a:buChar char="à"/>
            </a:pPr>
            <a:r>
              <a:rPr lang="fr-CH" b="0" i="0" dirty="0">
                <a:solidFill>
                  <a:srgbClr val="322F29"/>
                </a:solidFill>
                <a:effectLst/>
                <a:latin typeface="Archivo"/>
                <a:sym typeface="Wingdings" panose="05000000000000000000" pitchFamily="2" charset="2"/>
              </a:rPr>
              <a:t>Reliquats probablement faible à cause d’une forte lixiviation de l’azote. Dose totale d’azote probablement plus élevée qu’en </a:t>
            </a:r>
            <a:r>
              <a:rPr lang="fr-CH" b="0" i="0" dirty="0" err="1">
                <a:solidFill>
                  <a:srgbClr val="322F29"/>
                </a:solidFill>
                <a:effectLst/>
                <a:latin typeface="Archivo"/>
                <a:sym typeface="Wingdings" panose="05000000000000000000" pitchFamily="2" charset="2"/>
              </a:rPr>
              <a:t>moynne</a:t>
            </a:r>
            <a:r>
              <a:rPr lang="fr-CH" b="0" i="0" dirty="0">
                <a:solidFill>
                  <a:srgbClr val="322F29"/>
                </a:solidFill>
                <a:effectLst/>
                <a:latin typeface="Archivo"/>
                <a:sym typeface="Wingdings" panose="05000000000000000000" pitchFamily="2" charset="2"/>
              </a:rPr>
              <a:t> pour compenser ce faible reliquat </a:t>
            </a:r>
            <a:r>
              <a:rPr lang="fr-CH" b="0" i="0" dirty="0">
                <a:solidFill>
                  <a:srgbClr val="322F29"/>
                </a:solidFill>
                <a:effectLst/>
                <a:latin typeface="Archivo"/>
              </a:rPr>
              <a:t>(si les besoins en azote n’on pas été revu à la baisse pour cause d potentiel de rendement affecté)</a:t>
            </a:r>
          </a:p>
          <a:p>
            <a:pPr marL="0" indent="0">
              <a:buFont typeface="Wingdings" panose="05000000000000000000" pitchFamily="2" charset="2"/>
              <a:buNone/>
            </a:pPr>
            <a:r>
              <a:rPr lang="fr-CH" b="0" i="0" dirty="0">
                <a:solidFill>
                  <a:srgbClr val="322F29"/>
                </a:solidFill>
                <a:effectLst/>
                <a:latin typeface="Archivo"/>
              </a:rPr>
              <a:t>	N min , envois échantillons  Sol conseil ou autres ? </a:t>
            </a:r>
          </a:p>
          <a:p>
            <a:pPr marL="171450" indent="-171450">
              <a:buFont typeface="Wingdings" panose="05000000000000000000" pitchFamily="2" charset="2"/>
              <a:buChar char="à"/>
            </a:pPr>
            <a:endParaRPr lang="fr-CH" b="0" i="0" dirty="0">
              <a:solidFill>
                <a:srgbClr val="322F29"/>
              </a:solidFill>
              <a:effectLst/>
              <a:latin typeface="Archivo"/>
            </a:endParaRPr>
          </a:p>
          <a:p>
            <a:pPr marL="0" indent="0">
              <a:buFont typeface="Wingdings" panose="05000000000000000000" pitchFamily="2" charset="2"/>
              <a:buNone/>
            </a:pPr>
            <a:r>
              <a:rPr lang="fr-CH" b="0" i="0" dirty="0">
                <a:solidFill>
                  <a:srgbClr val="322F29"/>
                </a:solidFill>
                <a:effectLst/>
                <a:latin typeface="Archivo"/>
              </a:rPr>
              <a:t>Cependant, des valeurs élevées d’azote ammoniacal peuvent également être observées sur des sols compactés ou saturés en eau. En effet, ces situations provoquent des conditions d’anoxie qui bloquent l’activité des bactéries nitrifiantes, ce qui maintient l’azote sous forme d’ammonium.t pas déjà été revus à la baisse pour cause de potentiel de rendement affecté).</a:t>
            </a:r>
          </a:p>
          <a:p>
            <a:pPr marL="0" indent="0">
              <a:buFont typeface="Wingdings" panose="05000000000000000000" pitchFamily="2" charset="2"/>
              <a:buNone/>
            </a:pPr>
            <a:endParaRPr lang="fr-CH" b="0" i="0" dirty="0">
              <a:solidFill>
                <a:srgbClr val="322F29"/>
              </a:solidFill>
              <a:effectLst/>
              <a:latin typeface="Archivo"/>
            </a:endParaRPr>
          </a:p>
          <a:p>
            <a:pPr marL="171450" indent="-171450">
              <a:buFont typeface="Wingdings" panose="05000000000000000000" pitchFamily="2" charset="2"/>
              <a:buChar char="à"/>
            </a:pPr>
            <a:r>
              <a:rPr lang="fr-CH" b="0" i="0" dirty="0">
                <a:solidFill>
                  <a:srgbClr val="322F29"/>
                </a:solidFill>
                <a:effectLst/>
                <a:latin typeface="Archivo"/>
              </a:rPr>
              <a:t>Une des conséquences des excès d’eau et de l’anoxie est une croissance des cultures ralentie, qui devrait se traduire par des enracinements superficiels. Et donc une faible valorisation de l’azote des horizon plus profonds. Apporté donc un petit apport 4-50kg/ha pour accompagner le tallage en sortie d’hiver. Mais pas plus car dans des sols probablement refermés, qui risquent de garder une tendance à l’hypoxie (disponibilité en oxygène réduite), la reprise de croissance des cultures devrait démarrer lentement et leur capacité à valoriser des quantités importantes d’azote sera mauvaise.</a:t>
            </a:r>
          </a:p>
          <a:p>
            <a:pPr marL="0" indent="0">
              <a:buFont typeface="Wingdings" panose="05000000000000000000" pitchFamily="2" charset="2"/>
              <a:buNone/>
            </a:pPr>
            <a:r>
              <a:rPr lang="fr-CH" b="0" i="0" dirty="0">
                <a:solidFill>
                  <a:srgbClr val="322F29"/>
                </a:solidFill>
                <a:effectLst/>
                <a:latin typeface="Archivo"/>
              </a:rPr>
              <a:t> donner la </a:t>
            </a:r>
            <a:r>
              <a:rPr lang="fr-CH" b="0" i="0" dirty="0" err="1">
                <a:solidFill>
                  <a:srgbClr val="322F29"/>
                </a:solidFill>
                <a:effectLst/>
                <a:latin typeface="Archivo"/>
              </a:rPr>
              <a:t>prioriét</a:t>
            </a:r>
            <a:r>
              <a:rPr lang="fr-CH" b="0" i="0" dirty="0">
                <a:solidFill>
                  <a:srgbClr val="322F29"/>
                </a:solidFill>
                <a:effectLst/>
                <a:latin typeface="Archivo"/>
              </a:rPr>
              <a:t> au </a:t>
            </a:r>
            <a:r>
              <a:rPr lang="fr-CH" b="0" i="0" dirty="0" err="1">
                <a:solidFill>
                  <a:srgbClr val="322F29"/>
                </a:solidFill>
                <a:effectLst/>
                <a:latin typeface="Archivo"/>
              </a:rPr>
              <a:t>déhesrbage</a:t>
            </a:r>
            <a:r>
              <a:rPr lang="fr-CH" b="0" i="0" dirty="0">
                <a:solidFill>
                  <a:srgbClr val="322F29"/>
                </a:solidFill>
                <a:effectLst/>
                <a:latin typeface="Archivo"/>
              </a:rPr>
              <a:t>… pour pas fertiliser les adventices…</a:t>
            </a:r>
          </a:p>
          <a:p>
            <a:pPr marL="0" indent="0">
              <a:buFont typeface="Wingdings" panose="05000000000000000000" pitchFamily="2" charset="2"/>
              <a:buNone/>
            </a:pPr>
            <a:r>
              <a:rPr lang="fr-CH" b="0" i="0" dirty="0">
                <a:solidFill>
                  <a:srgbClr val="322F29"/>
                </a:solidFill>
                <a:effectLst/>
                <a:latin typeface="Archivo"/>
              </a:rPr>
              <a:t>Fractionner les apports pour ajuster aux besoins de la plante</a:t>
            </a:r>
          </a:p>
          <a:p>
            <a:pPr marL="0" indent="0">
              <a:buFont typeface="Wingdings" panose="05000000000000000000" pitchFamily="2" charset="2"/>
              <a:buNone/>
            </a:pPr>
            <a:endParaRPr lang="fr-CH" b="0" i="0" dirty="0">
              <a:solidFill>
                <a:srgbClr val="322F29"/>
              </a:solidFill>
              <a:effectLst/>
              <a:latin typeface="Archivo"/>
            </a:endParaRPr>
          </a:p>
          <a:p>
            <a:pPr marL="171450" indent="-171450">
              <a:buFont typeface="Wingdings" panose="05000000000000000000" pitchFamily="2" charset="2"/>
              <a:buChar char="à"/>
            </a:pPr>
            <a:r>
              <a:rPr lang="fr-CH" b="0" i="0" dirty="0">
                <a:solidFill>
                  <a:srgbClr val="322F29"/>
                </a:solidFill>
                <a:effectLst/>
                <a:latin typeface="Archivo"/>
              </a:rPr>
              <a:t>Comme pour l’azote, une forte lixiviation du soufre est à attendre dans les parcelles concernées par les excès d’eau. </a:t>
            </a:r>
          </a:p>
          <a:p>
            <a:pPr marL="0" indent="0">
              <a:buFont typeface="Wingdings" panose="05000000000000000000" pitchFamily="2" charset="2"/>
              <a:buNone/>
            </a:pPr>
            <a:r>
              <a:rPr lang="fr-CH" b="0" i="0" dirty="0">
                <a:solidFill>
                  <a:srgbClr val="322F29"/>
                </a:solidFill>
                <a:effectLst/>
                <a:latin typeface="Archivo"/>
              </a:rPr>
              <a:t>Surtout dans sols </a:t>
            </a:r>
            <a:r>
              <a:rPr lang="fr-CH" b="0" i="0" dirty="0" err="1">
                <a:solidFill>
                  <a:srgbClr val="322F29"/>
                </a:solidFill>
                <a:effectLst/>
                <a:latin typeface="Archivo"/>
              </a:rPr>
              <a:t>supérficiels</a:t>
            </a:r>
            <a:r>
              <a:rPr lang="fr-CH" b="0" i="0" dirty="0">
                <a:solidFill>
                  <a:srgbClr val="322F29"/>
                </a:solidFill>
                <a:effectLst/>
                <a:latin typeface="Archivo"/>
              </a:rPr>
              <a:t>, pauvre en MO  </a:t>
            </a:r>
            <a:r>
              <a:rPr lang="fr-CH" b="0" i="0" dirty="0">
                <a:solidFill>
                  <a:srgbClr val="322F29"/>
                </a:solidFill>
                <a:effectLst/>
                <a:latin typeface="Archivo"/>
                <a:sym typeface="Wingdings" panose="05000000000000000000" pitchFamily="2" charset="2"/>
              </a:rPr>
              <a:t> apporter 30-50kg/ ha de soufre</a:t>
            </a:r>
            <a:endParaRPr lang="fr-CH" dirty="0"/>
          </a:p>
          <a:p>
            <a:endParaRPr lang="fr-CH" dirty="0"/>
          </a:p>
        </p:txBody>
      </p:sp>
      <p:sp>
        <p:nvSpPr>
          <p:cNvPr id="4" name="Foliennummernplatzhalter 3"/>
          <p:cNvSpPr>
            <a:spLocks noGrp="1"/>
          </p:cNvSpPr>
          <p:nvPr>
            <p:ph type="sldNum" sz="quarter" idx="5"/>
          </p:nvPr>
        </p:nvSpPr>
        <p:spPr/>
        <p:txBody>
          <a:bodyPr/>
          <a:lstStyle/>
          <a:p>
            <a:fld id="{C1870A02-3A71-4083-BCC0-4D14A98E74AD}" type="slidenum">
              <a:rPr lang="fr-CH" smtClean="0"/>
              <a:pPr/>
              <a:t>7</a:t>
            </a:fld>
            <a:endParaRPr lang="fr-CH" dirty="0"/>
          </a:p>
        </p:txBody>
      </p:sp>
    </p:spTree>
    <p:extLst>
      <p:ext uri="{BB962C8B-B14F-4D97-AF65-F5344CB8AC3E}">
        <p14:creationId xmlns:p14="http://schemas.microsoft.com/office/powerpoint/2010/main" val="9040806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1.png"/><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s>
</file>

<file path=ppt/slideLayouts/_rels/slideLayout4.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oleObject" Target="../embeddings/oleObject4.bin"/><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0.xml"/><Relationship Id="rId7"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re">
    <p:bg>
      <p:bgPr>
        <a:solidFill>
          <a:schemeClr val="bg1"/>
        </a:solidFill>
        <a:effectLst/>
      </p:bgPr>
    </p:bg>
    <p:spTree>
      <p:nvGrpSpPr>
        <p:cNvPr id="1" name=""/>
        <p:cNvGrpSpPr/>
        <p:nvPr/>
      </p:nvGrpSpPr>
      <p:grpSpPr>
        <a:xfrm>
          <a:off x="0" y="0"/>
          <a:ext cx="0" cy="0"/>
          <a:chOff x="0" y="0"/>
          <a:chExt cx="0" cy="0"/>
        </a:xfrm>
      </p:grpSpPr>
      <p:graphicFrame>
        <p:nvGraphicFramePr>
          <p:cNvPr id="11" name="Objekt 10"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4" imgW="0" imgH="0" progId="">
                  <p:embed/>
                </p:oleObj>
              </mc:Choice>
              <mc:Fallback>
                <p:oleObj name="think-cell Slide" r:id="rId4" imgW="0" imgH="0" progId="">
                  <p:embed/>
                  <p:pic>
                    <p:nvPicPr>
                      <p:cNvPr id="0" name="Rectangle 14"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TextBox 9"/>
          <p:cNvSpPr txBox="1"/>
          <p:nvPr userDrawn="1">
            <p:custDataLst>
              <p:tags r:id="rId1"/>
            </p:custDataLst>
          </p:nvPr>
        </p:nvSpPr>
        <p:spPr>
          <a:xfrm>
            <a:off x="468000" y="6147687"/>
            <a:ext cx="5354638" cy="498000"/>
          </a:xfrm>
          <a:prstGeom prst="rect">
            <a:avLst/>
          </a:prstGeom>
        </p:spPr>
        <p:txBody>
          <a:bodyPr vert="horz" wrap="square" lIns="0" tIns="0" rIns="0" bIns="0" rtlCol="0">
            <a:spAutoFit/>
          </a:bodyPr>
          <a:lstStyle/>
          <a:p>
            <a:pPr algn="l">
              <a:lnSpc>
                <a:spcPts val="1300"/>
              </a:lnSpc>
              <a:spcAft>
                <a:spcPts val="0"/>
              </a:spcAft>
              <a:buClr>
                <a:srgbClr val="074EA1"/>
              </a:buClr>
            </a:pPr>
            <a:r>
              <a:rPr lang="fr-CH" sz="1000" b="0" i="0" dirty="0"/>
              <a:t>—</a:t>
            </a:r>
          </a:p>
          <a:p>
            <a:pPr algn="l">
              <a:lnSpc>
                <a:spcPts val="1300"/>
              </a:lnSpc>
              <a:spcAft>
                <a:spcPts val="0"/>
              </a:spcAft>
              <a:buClr>
                <a:srgbClr val="074EA1"/>
              </a:buClr>
            </a:pPr>
            <a:r>
              <a:rPr lang="fr-CH" sz="1000" b="0" i="0" dirty="0"/>
              <a:t>Direction des institutions, de l’agriculture et des forêts </a:t>
            </a:r>
            <a:r>
              <a:rPr lang="fr-CH" sz="1000" b="1" dirty="0"/>
              <a:t>DIAF</a:t>
            </a:r>
          </a:p>
          <a:p>
            <a:pPr algn="l">
              <a:lnSpc>
                <a:spcPts val="1300"/>
              </a:lnSpc>
              <a:spcAft>
                <a:spcPts val="0"/>
              </a:spcAft>
              <a:buClr>
                <a:srgbClr val="074EA1"/>
              </a:buClr>
            </a:pPr>
            <a:r>
              <a:rPr lang="fr-CH" sz="1000" b="0" i="0" dirty="0"/>
              <a:t>Direktion der Institutionen und der Land- und Forstwirtschaft</a:t>
            </a:r>
            <a:r>
              <a:rPr lang="fr-CH" sz="1000" b="0" i="0" baseline="0" dirty="0"/>
              <a:t> </a:t>
            </a:r>
            <a:r>
              <a:rPr lang="fr-CH" sz="1000" b="1" i="0" dirty="0"/>
              <a:t>ILFD</a:t>
            </a:r>
            <a:endParaRPr lang="fr-CH" sz="1000" b="0" i="0" dirty="0"/>
          </a:p>
        </p:txBody>
      </p:sp>
      <p:cxnSp>
        <p:nvCxnSpPr>
          <p:cNvPr id="8" name="Straight Connector 7"/>
          <p:cNvCxnSpPr/>
          <p:nvPr userDrawn="1">
            <p:custDataLst>
              <p:tags r:id="rId2"/>
            </p:custDataLst>
          </p:nvPr>
        </p:nvCxnSpPr>
        <p:spPr>
          <a:xfrm>
            <a:off x="450000" y="1263600"/>
            <a:ext cx="8244000" cy="1588"/>
          </a:xfrm>
          <a:prstGeom prst="line">
            <a:avLst/>
          </a:prstGeom>
          <a:ln w="12700">
            <a:solidFill>
              <a:srgbClr val="97233F"/>
            </a:solidFill>
          </a:ln>
          <a:effectLst/>
        </p:spPr>
        <p:style>
          <a:lnRef idx="2">
            <a:schemeClr val="accent1"/>
          </a:lnRef>
          <a:fillRef idx="0">
            <a:schemeClr val="accent1"/>
          </a:fillRef>
          <a:effectRef idx="1">
            <a:schemeClr val="accent1"/>
          </a:effectRef>
          <a:fontRef idx="minor">
            <a:schemeClr val="tx1"/>
          </a:fontRef>
        </p:style>
      </p:cxnSp>
      <p:pic>
        <p:nvPicPr>
          <p:cNvPr id="18" name="Image 17" descr="Une image contenant texte, signe, ciel nocturne&#10;&#10;Description générée automatiquement">
            <a:extLst>
              <a:ext uri="{FF2B5EF4-FFF2-40B4-BE49-F238E27FC236}">
                <a16:creationId xmlns:a16="http://schemas.microsoft.com/office/drawing/2014/main" id="{9DD814A4-D28A-4BEA-A75E-D903AA5AB72C}"/>
              </a:ext>
            </a:extLst>
          </p:cNvPr>
          <p:cNvPicPr>
            <a:picLocks noChangeAspect="1"/>
          </p:cNvPicPr>
          <p:nvPr userDrawn="1"/>
        </p:nvPicPr>
        <p:blipFill>
          <a:blip r:embed="rId5"/>
          <a:stretch>
            <a:fillRect/>
          </a:stretch>
        </p:blipFill>
        <p:spPr>
          <a:xfrm>
            <a:off x="395536" y="438943"/>
            <a:ext cx="1524003" cy="68580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3042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3" name="Text Placeholder 27">
            <a:extLst>
              <a:ext uri="{FF2B5EF4-FFF2-40B4-BE49-F238E27FC236}">
                <a16:creationId xmlns:a16="http://schemas.microsoft.com/office/drawing/2014/main" id="{AEC54D90-2231-4556-8368-240BABE1483E}"/>
              </a:ext>
            </a:extLst>
          </p:cNvPr>
          <p:cNvSpPr txBox="1">
            <a:spLocks/>
          </p:cNvSpPr>
          <p:nvPr userDrawn="1">
            <p:custDataLst>
              <p:tags r:id="rId1"/>
            </p:custDataLst>
          </p:nvPr>
        </p:nvSpPr>
        <p:spPr>
          <a:xfrm>
            <a:off x="650180" y="3566574"/>
            <a:ext cx="8242300" cy="3174794"/>
          </a:xfrm>
          <a:prstGeom prst="rect">
            <a:avLst/>
          </a:prstGeom>
        </p:spPr>
        <p:txBody>
          <a:bodyPr/>
          <a:lstStyle>
            <a:lvl1pPr algn="l" defTabSz="457200" rtl="0" eaLnBrk="1" fontAlgn="base" hangingPunct="1">
              <a:spcBef>
                <a:spcPct val="0"/>
              </a:spcBef>
              <a:spcAft>
                <a:spcPts val="600"/>
              </a:spcAft>
              <a:buClr>
                <a:srgbClr val="074EA1"/>
              </a:buClr>
              <a:buFont typeface="Lucida Grande" pitchFamily="-112" charset="0"/>
              <a:defRPr sz="2000" kern="1200">
                <a:solidFill>
                  <a:schemeClr val="tx1"/>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000" kern="1200">
                <a:solidFill>
                  <a:schemeClr val="tx1"/>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000" kern="1200" baseline="0">
                <a:solidFill>
                  <a:schemeClr val="tx1"/>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chemeClr val="tx1"/>
              </a:buClr>
              <a:buSzPct val="100000"/>
              <a:buFont typeface="Arial"/>
              <a:buChar char="&gt;"/>
              <a:defRPr sz="2000" kern="1200">
                <a:solidFill>
                  <a:schemeClr val="tx1"/>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000000"/>
              </a:buClr>
              <a:buSzPct val="100000"/>
              <a:buFont typeface="Arial"/>
              <a:buChar char="&gt;"/>
              <a:defRPr sz="2000" kern="1200">
                <a:solidFill>
                  <a:schemeClr val="tx1"/>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de-CH" i="1" dirty="0">
              <a:solidFill>
                <a:srgbClr val="7F7F7F"/>
              </a:solidFill>
            </a:endParaRPr>
          </a:p>
        </p:txBody>
      </p:sp>
      <p:sp>
        <p:nvSpPr>
          <p:cNvPr id="5" name="Text Placeholder 27">
            <a:extLst>
              <a:ext uri="{FF2B5EF4-FFF2-40B4-BE49-F238E27FC236}">
                <a16:creationId xmlns:a16="http://schemas.microsoft.com/office/drawing/2014/main" id="{298158A0-583C-4C44-A72B-7A2BF14CDB7E}"/>
              </a:ext>
            </a:extLst>
          </p:cNvPr>
          <p:cNvSpPr txBox="1">
            <a:spLocks/>
          </p:cNvSpPr>
          <p:nvPr userDrawn="1">
            <p:custDataLst>
              <p:tags r:id="rId2"/>
            </p:custDataLst>
          </p:nvPr>
        </p:nvSpPr>
        <p:spPr>
          <a:xfrm>
            <a:off x="650180" y="2843051"/>
            <a:ext cx="6984776" cy="958436"/>
          </a:xfrm>
          <a:prstGeom prst="rect">
            <a:avLst/>
          </a:prstGeom>
        </p:spPr>
        <p:txBody>
          <a:bodyPr/>
          <a:lstStyle>
            <a:lvl1pPr algn="l" defTabSz="457200" rtl="0" eaLnBrk="1" fontAlgn="base" hangingPunct="1">
              <a:spcBef>
                <a:spcPct val="0"/>
              </a:spcBef>
              <a:spcAft>
                <a:spcPts val="600"/>
              </a:spcAft>
              <a:buClr>
                <a:srgbClr val="074EA1"/>
              </a:buClr>
              <a:buFont typeface="Lucida Grande" pitchFamily="-112" charset="0"/>
              <a:defRPr sz="2000" kern="1200">
                <a:solidFill>
                  <a:schemeClr val="tx1"/>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000" kern="1200">
                <a:solidFill>
                  <a:schemeClr val="tx1"/>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000" kern="1200" baseline="0">
                <a:solidFill>
                  <a:schemeClr val="tx1"/>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chemeClr val="tx1"/>
              </a:buClr>
              <a:buSzPct val="100000"/>
              <a:buFont typeface="Arial"/>
              <a:buChar char="&gt;"/>
              <a:defRPr sz="2000" kern="1200">
                <a:solidFill>
                  <a:schemeClr val="tx1"/>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000000"/>
              </a:buClr>
              <a:buSzPct val="100000"/>
              <a:buFont typeface="Arial"/>
              <a:buChar char="&gt;"/>
              <a:defRPr sz="2000" kern="1200">
                <a:solidFill>
                  <a:schemeClr val="tx1"/>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de-CH" b="1" i="1" dirty="0">
              <a:solidFill>
                <a:srgbClr val="7F7F7F"/>
              </a:solidFill>
            </a:endParaRPr>
          </a:p>
        </p:txBody>
      </p:sp>
      <p:sp>
        <p:nvSpPr>
          <p:cNvPr id="7" name="Titre 1">
            <a:extLst>
              <a:ext uri="{FF2B5EF4-FFF2-40B4-BE49-F238E27FC236}">
                <a16:creationId xmlns:a16="http://schemas.microsoft.com/office/drawing/2014/main" id="{E98A7220-CA84-48B9-A892-808B65085497}"/>
              </a:ext>
            </a:extLst>
          </p:cNvPr>
          <p:cNvSpPr txBox="1">
            <a:spLocks/>
          </p:cNvSpPr>
          <p:nvPr userDrawn="1"/>
        </p:nvSpPr>
        <p:spPr>
          <a:xfrm>
            <a:off x="625827" y="2852936"/>
            <a:ext cx="7886700" cy="2618399"/>
          </a:xfrm>
          <a:prstGeom prst="rect">
            <a:avLst/>
          </a:prstGeom>
        </p:spPr>
        <p:txBody>
          <a:bodyPr/>
          <a:lstStyle>
            <a:lvl1pPr algn="l" defTabSz="457200" rtl="0" eaLnBrk="1" fontAlgn="base" hangingPunct="1">
              <a:lnSpc>
                <a:spcPts val="3700"/>
              </a:lnSpc>
              <a:spcBef>
                <a:spcPct val="0"/>
              </a:spcBef>
              <a:spcAft>
                <a:spcPct val="0"/>
              </a:spcAft>
              <a:defRPr lang="de-DE" sz="3200" b="1" kern="1200" dirty="0">
                <a:solidFill>
                  <a:schemeClr val="tx1"/>
                </a:solidFill>
                <a:latin typeface="Arial"/>
                <a:ea typeface="ＭＳ Ｐゴシック" pitchFamily="-112" charset="-128"/>
                <a:cs typeface="ＭＳ Ｐゴシック" pitchFamily="-112" charset="-128"/>
              </a:defRPr>
            </a:lvl1pPr>
            <a:lvl2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2pPr>
            <a:lvl3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3pPr>
            <a:lvl4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4pPr>
            <a:lvl5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5pPr>
            <a:lvl6pPr marL="4572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6pPr>
            <a:lvl7pPr marL="9144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7pPr>
            <a:lvl8pPr marL="13716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8pPr>
            <a:lvl9pPr marL="18288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de-CH" sz="2000" b="0" i="1" u="none" strike="noStrike" kern="1200" cap="none" spc="0" normalizeH="0" baseline="0" noProof="0" dirty="0">
              <a:ln>
                <a:noFill/>
              </a:ln>
              <a:solidFill>
                <a:srgbClr val="7F7F7F"/>
              </a:solidFill>
              <a:effectLst/>
              <a:uLnTx/>
              <a:uFillTx/>
              <a:latin typeface="Arial" charset="0"/>
              <a:ea typeface="ＭＳ Ｐゴシック" pitchFamily="-112" charset="-128"/>
              <a:cs typeface="+mn-cs"/>
            </a:endParaRPr>
          </a:p>
        </p:txBody>
      </p:sp>
      <p:sp>
        <p:nvSpPr>
          <p:cNvPr id="9" name="Espace réservé du texte 8">
            <a:extLst>
              <a:ext uri="{FF2B5EF4-FFF2-40B4-BE49-F238E27FC236}">
                <a16:creationId xmlns:a16="http://schemas.microsoft.com/office/drawing/2014/main" id="{A0F8083C-1FEF-437D-A7F6-6FFD5F2C0770}"/>
              </a:ext>
            </a:extLst>
          </p:cNvPr>
          <p:cNvSpPr>
            <a:spLocks noGrp="1"/>
          </p:cNvSpPr>
          <p:nvPr>
            <p:ph type="body" sz="quarter" idx="10"/>
          </p:nvPr>
        </p:nvSpPr>
        <p:spPr>
          <a:xfrm>
            <a:off x="652174" y="479992"/>
            <a:ext cx="8024282" cy="5469288"/>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de-DE" sz="2000" b="0" i="1" u="none" strike="noStrike" kern="1200" cap="none" spc="0" normalizeH="0" baseline="0" noProof="0">
                <a:ln>
                  <a:noFill/>
                </a:ln>
                <a:solidFill>
                  <a:srgbClr val="7F7F7F"/>
                </a:solidFill>
                <a:effectLst/>
                <a:uLnTx/>
                <a:uFillTx/>
                <a:latin typeface="Arial" charset="0"/>
                <a:ea typeface="ＭＳ Ｐゴシック" pitchFamily="-112" charset="-128"/>
                <a:cs typeface="+mn-cs"/>
              </a:rPr>
              <a:t>Mastertextformat bearbeiten</a:t>
            </a:r>
          </a:p>
        </p:txBody>
      </p:sp>
    </p:spTree>
    <p:extLst>
      <p:ext uri="{BB962C8B-B14F-4D97-AF65-F5344CB8AC3E}">
        <p14:creationId xmlns:p14="http://schemas.microsoft.com/office/powerpoint/2010/main" val="1430500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graphicFrame>
        <p:nvGraphicFramePr>
          <p:cNvPr id="12" name="Objekt 11"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2" imgW="0" imgH="0" progId="">
                  <p:embed/>
                </p:oleObj>
              </mc:Choice>
              <mc:Fallback>
                <p:oleObj name="think-cell Slide" r:id="rId2"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Bildplatzhalter 3"/>
          <p:cNvSpPr>
            <a:spLocks noGrp="1"/>
          </p:cNvSpPr>
          <p:nvPr>
            <p:ph type="pic" sz="quarter" idx="11" hasCustomPrompt="1"/>
          </p:nvPr>
        </p:nvSpPr>
        <p:spPr>
          <a:xfrm>
            <a:off x="457200" y="1916832"/>
            <a:ext cx="8242300" cy="4098768"/>
          </a:xfrm>
          <a:prstGeom prst="rect">
            <a:avLst/>
          </a:prstGeom>
        </p:spPr>
        <p:txBody>
          <a:bodyPr/>
          <a:lstStyle>
            <a:lvl1pPr>
              <a:defRPr baseline="0"/>
            </a:lvl1pPr>
          </a:lstStyle>
          <a:p>
            <a:r>
              <a:rPr lang="de-DE" dirty="0" err="1"/>
              <a:t>Insérez</a:t>
            </a:r>
            <a:r>
              <a:rPr lang="de-DE" dirty="0"/>
              <a:t> l</a:t>
            </a:r>
            <a:r>
              <a:rPr lang="el-GR" dirty="0"/>
              <a:t>'</a:t>
            </a:r>
            <a:r>
              <a:rPr lang="de-DE" dirty="0" err="1"/>
              <a:t>image</a:t>
            </a:r>
            <a:r>
              <a:rPr lang="de-DE" dirty="0"/>
              <a:t> en </a:t>
            </a:r>
            <a:r>
              <a:rPr lang="de-DE" dirty="0" err="1"/>
              <a:t>cliquant</a:t>
            </a:r>
            <a:r>
              <a:rPr lang="de-DE" dirty="0"/>
              <a:t> </a:t>
            </a:r>
            <a:r>
              <a:rPr lang="de-DE" dirty="0" err="1"/>
              <a:t>sur</a:t>
            </a:r>
            <a:r>
              <a:rPr lang="de-DE" dirty="0"/>
              <a:t> le </a:t>
            </a:r>
            <a:r>
              <a:rPr lang="de-DE" dirty="0" err="1"/>
              <a:t>symbole</a:t>
            </a:r>
            <a:endParaRPr lang="de-DE" dirty="0"/>
          </a:p>
          <a:p>
            <a:r>
              <a:rPr lang="de-DE" dirty="0"/>
              <a:t>Bild durch Klicken auf Symbol hinzufügen</a:t>
            </a:r>
            <a:endParaRPr lang="en-US" dirty="0"/>
          </a:p>
        </p:txBody>
      </p:sp>
    </p:spTree>
    <p:extLst>
      <p:ext uri="{BB962C8B-B14F-4D97-AF65-F5344CB8AC3E}">
        <p14:creationId xmlns:p14="http://schemas.microsoft.com/office/powerpoint/2010/main" val="4055444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ux images">
    <p:spTree>
      <p:nvGrpSpPr>
        <p:cNvPr id="1" name=""/>
        <p:cNvGrpSpPr/>
        <p:nvPr/>
      </p:nvGrpSpPr>
      <p:grpSpPr>
        <a:xfrm>
          <a:off x="0" y="0"/>
          <a:ext cx="0" cy="0"/>
          <a:chOff x="0" y="0"/>
          <a:chExt cx="0" cy="0"/>
        </a:xfrm>
      </p:grpSpPr>
      <p:graphicFrame>
        <p:nvGraphicFramePr>
          <p:cNvPr id="12" name="Objekt 11"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2" imgW="0" imgH="0" progId="">
                  <p:embed/>
                </p:oleObj>
              </mc:Choice>
              <mc:Fallback>
                <p:oleObj name="think-cell Slide" r:id="rId2"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Bildplatzhalter 3"/>
          <p:cNvSpPr>
            <a:spLocks noGrp="1"/>
          </p:cNvSpPr>
          <p:nvPr>
            <p:ph type="pic" sz="quarter" idx="10" hasCustomPrompt="1"/>
          </p:nvPr>
        </p:nvSpPr>
        <p:spPr>
          <a:xfrm>
            <a:off x="457200" y="1772816"/>
            <a:ext cx="4032000" cy="4242784"/>
          </a:xfrm>
          <a:prstGeom prst="rect">
            <a:avLst/>
          </a:prstGeom>
        </p:spPr>
        <p:txBody>
          <a:bodyPr/>
          <a:lstStyle>
            <a:lvl1pPr marL="0" marR="0" indent="0" algn="l" defTabSz="457200" rtl="0" eaLnBrk="1" fontAlgn="base" latinLnBrk="0" hangingPunct="1">
              <a:lnSpc>
                <a:spcPct val="100000"/>
              </a:lnSpc>
              <a:spcBef>
                <a:spcPct val="0"/>
              </a:spcBef>
              <a:spcAft>
                <a:spcPts val="600"/>
              </a:spcAft>
              <a:buClr>
                <a:srgbClr val="074EA1"/>
              </a:buClr>
              <a:buSzTx/>
              <a:buFont typeface="Lucida Grande" pitchFamily="-112" charset="0"/>
              <a:buNone/>
              <a:tabLst/>
              <a:defRPr/>
            </a:lvl1pPr>
          </a:lstStyle>
          <a:p>
            <a:r>
              <a:rPr lang="de-DE" dirty="0" err="1"/>
              <a:t>Insérez</a:t>
            </a:r>
            <a:r>
              <a:rPr lang="de-DE" dirty="0"/>
              <a:t> l</a:t>
            </a:r>
            <a:r>
              <a:rPr lang="el-GR" dirty="0"/>
              <a:t>'</a:t>
            </a:r>
            <a:r>
              <a:rPr lang="de-DE" dirty="0" err="1"/>
              <a:t>image</a:t>
            </a:r>
            <a:r>
              <a:rPr lang="de-DE" dirty="0"/>
              <a:t> en </a:t>
            </a:r>
            <a:r>
              <a:rPr lang="de-DE" dirty="0" err="1"/>
              <a:t>cliquant</a:t>
            </a:r>
            <a:r>
              <a:rPr lang="de-DE" dirty="0"/>
              <a:t> </a:t>
            </a:r>
            <a:r>
              <a:rPr lang="de-DE" dirty="0" err="1"/>
              <a:t>sur</a:t>
            </a:r>
            <a:r>
              <a:rPr lang="de-DE" dirty="0"/>
              <a:t> le </a:t>
            </a:r>
            <a:r>
              <a:rPr lang="de-DE" dirty="0" err="1"/>
              <a:t>symbole</a:t>
            </a:r>
            <a:endParaRPr lang="de-DE" dirty="0"/>
          </a:p>
          <a:p>
            <a:r>
              <a:rPr lang="de-DE" dirty="0"/>
              <a:t>Bild durch Klicken auf Symbol hinzufügen</a:t>
            </a:r>
            <a:endParaRPr lang="en-US" dirty="0"/>
          </a:p>
          <a:p>
            <a:endParaRPr lang="de-DE" dirty="0"/>
          </a:p>
          <a:p>
            <a:endParaRPr lang="en-US" dirty="0"/>
          </a:p>
        </p:txBody>
      </p:sp>
      <p:sp>
        <p:nvSpPr>
          <p:cNvPr id="4" name="Bildplatzhalter 3"/>
          <p:cNvSpPr>
            <a:spLocks noGrp="1"/>
          </p:cNvSpPr>
          <p:nvPr>
            <p:ph type="pic" sz="quarter" idx="11" hasCustomPrompt="1"/>
          </p:nvPr>
        </p:nvSpPr>
        <p:spPr>
          <a:xfrm>
            <a:off x="4667500" y="1772816"/>
            <a:ext cx="4032000" cy="4242784"/>
          </a:xfrm>
          <a:prstGeom prst="rect">
            <a:avLst/>
          </a:prstGeom>
        </p:spPr>
        <p:txBody>
          <a:bodyPr/>
          <a:lstStyle>
            <a:lvl1pPr marL="0" marR="0" indent="0" algn="l" defTabSz="457200" rtl="0" eaLnBrk="1" fontAlgn="base" latinLnBrk="0" hangingPunct="1">
              <a:lnSpc>
                <a:spcPct val="100000"/>
              </a:lnSpc>
              <a:spcBef>
                <a:spcPct val="0"/>
              </a:spcBef>
              <a:spcAft>
                <a:spcPts val="600"/>
              </a:spcAft>
              <a:buClr>
                <a:srgbClr val="074EA1"/>
              </a:buClr>
              <a:buSzTx/>
              <a:buFont typeface="Lucida Grande" pitchFamily="-112" charset="0"/>
              <a:buNone/>
              <a:tabLst/>
              <a:defRPr/>
            </a:lvl1pPr>
          </a:lstStyle>
          <a:p>
            <a:r>
              <a:rPr lang="de-DE" dirty="0" err="1"/>
              <a:t>Insérez</a:t>
            </a:r>
            <a:r>
              <a:rPr lang="de-DE" dirty="0"/>
              <a:t> l</a:t>
            </a:r>
            <a:r>
              <a:rPr lang="el-GR" dirty="0"/>
              <a:t>'</a:t>
            </a:r>
            <a:r>
              <a:rPr lang="de-DE" dirty="0" err="1"/>
              <a:t>image</a:t>
            </a:r>
            <a:r>
              <a:rPr lang="de-DE" dirty="0"/>
              <a:t> en </a:t>
            </a:r>
            <a:r>
              <a:rPr lang="de-DE" dirty="0" err="1"/>
              <a:t>cliquant</a:t>
            </a:r>
            <a:r>
              <a:rPr lang="de-DE" dirty="0"/>
              <a:t> </a:t>
            </a:r>
            <a:r>
              <a:rPr lang="de-DE" dirty="0" err="1"/>
              <a:t>sur</a:t>
            </a:r>
            <a:r>
              <a:rPr lang="de-DE" dirty="0"/>
              <a:t> le </a:t>
            </a:r>
            <a:r>
              <a:rPr lang="de-DE" dirty="0" err="1"/>
              <a:t>symbole</a:t>
            </a:r>
            <a:endParaRPr lang="de-DE" dirty="0"/>
          </a:p>
          <a:p>
            <a:r>
              <a:rPr lang="de-DE" dirty="0"/>
              <a:t>Bild durch Klicken auf Symbol hinzufügen</a:t>
            </a:r>
            <a:endParaRPr lang="en-US" dirty="0"/>
          </a:p>
        </p:txBody>
      </p:sp>
    </p:spTree>
    <p:extLst>
      <p:ext uri="{BB962C8B-B14F-4D97-AF65-F5344CB8AC3E}">
        <p14:creationId xmlns:p14="http://schemas.microsoft.com/office/powerpoint/2010/main" val="1226601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Titelfolie">
    <p:bg>
      <p:bgPr>
        <a:solidFill>
          <a:schemeClr val="bg1"/>
        </a:solidFill>
        <a:effectLst/>
      </p:bgPr>
    </p:bg>
    <p:spTree>
      <p:nvGrpSpPr>
        <p:cNvPr id="1" name=""/>
        <p:cNvGrpSpPr/>
        <p:nvPr/>
      </p:nvGrpSpPr>
      <p:grpSpPr>
        <a:xfrm>
          <a:off x="0" y="0"/>
          <a:ext cx="0" cy="0"/>
          <a:chOff x="0" y="0"/>
          <a:chExt cx="0" cy="0"/>
        </a:xfrm>
      </p:grpSpPr>
      <p:sp>
        <p:nvSpPr>
          <p:cNvPr id="44036" name="Title Placeholder 1"/>
          <p:cNvSpPr>
            <a:spLocks noGrp="1"/>
          </p:cNvSpPr>
          <p:nvPr>
            <p:ph type="ctrTitle" hasCustomPrompt="1"/>
            <p:custDataLst>
              <p:tags r:id="rId1"/>
            </p:custDataLst>
          </p:nvPr>
        </p:nvSpPr>
        <p:spPr>
          <a:xfrm>
            <a:off x="455613" y="1548000"/>
            <a:ext cx="8289925" cy="948978"/>
          </a:xfrm>
        </p:spPr>
        <p:txBody>
          <a:bodyPr/>
          <a:lstStyle>
            <a:lvl1pPr>
              <a:lnSpc>
                <a:spcPts val="3700"/>
              </a:lnSpc>
              <a:defRPr sz="3200" smtClean="0">
                <a:latin typeface="Arial" charset="0"/>
              </a:defRPr>
            </a:lvl1pPr>
          </a:lstStyle>
          <a:p>
            <a:r>
              <a:rPr lang="fr-CH" dirty="0"/>
              <a:t>Cliquer pour insérer un titre</a:t>
            </a:r>
            <a:br>
              <a:rPr lang="fr-CH" dirty="0"/>
            </a:br>
            <a:r>
              <a:rPr lang="fr-CH" dirty="0"/>
              <a:t>—</a:t>
            </a:r>
          </a:p>
        </p:txBody>
      </p:sp>
      <p:sp>
        <p:nvSpPr>
          <p:cNvPr id="44037" name="Text Placeholder 2"/>
          <p:cNvSpPr>
            <a:spLocks noGrp="1"/>
          </p:cNvSpPr>
          <p:nvPr>
            <p:ph type="subTitle" idx="1" hasCustomPrompt="1"/>
            <p:custDataLst>
              <p:tags r:id="rId2"/>
            </p:custDataLst>
          </p:nvPr>
        </p:nvSpPr>
        <p:spPr>
          <a:xfrm>
            <a:off x="455613" y="3564000"/>
            <a:ext cx="8289925" cy="274638"/>
          </a:xfrm>
        </p:spPr>
        <p:txBody>
          <a:bodyPr/>
          <a:lstStyle>
            <a:lvl1pPr>
              <a:defRPr sz="1800" smtClean="0">
                <a:latin typeface="Arial" charset="0"/>
              </a:defRPr>
            </a:lvl1pPr>
          </a:lstStyle>
          <a:p>
            <a:r>
              <a:rPr lang="fr-CH" dirty="0"/>
              <a:t>Cliquer pour insérer un sous-titre</a:t>
            </a:r>
          </a:p>
        </p:txBody>
      </p:sp>
      <p:pic>
        <p:nvPicPr>
          <p:cNvPr id="13" name="Picture 12" descr="logo_etat_FR_vers_compacte.jpg"/>
          <p:cNvPicPr>
            <a:picLocks noChangeAspect="1"/>
          </p:cNvPicPr>
          <p:nvPr userDrawn="1">
            <p:custDataLst>
              <p:tags r:id="rId3"/>
            </p:custDataLst>
          </p:nvPr>
        </p:nvPicPr>
        <p:blipFill>
          <a:blip r:embed="rId8"/>
          <a:stretch>
            <a:fillRect/>
          </a:stretch>
        </p:blipFill>
        <p:spPr>
          <a:xfrm>
            <a:off x="468000" y="417600"/>
            <a:ext cx="1584000" cy="607789"/>
          </a:xfrm>
          <a:prstGeom prst="rect">
            <a:avLst/>
          </a:prstGeom>
        </p:spPr>
      </p:pic>
      <p:sp>
        <p:nvSpPr>
          <p:cNvPr id="9" name="TextBox 8"/>
          <p:cNvSpPr txBox="1"/>
          <p:nvPr userDrawn="1">
            <p:custDataLst>
              <p:tags r:id="rId4"/>
            </p:custDataLst>
          </p:nvPr>
        </p:nvSpPr>
        <p:spPr>
          <a:xfrm>
            <a:off x="2514600" y="363600"/>
            <a:ext cx="5164138" cy="538609"/>
          </a:xfrm>
          <a:prstGeom prst="rect">
            <a:avLst/>
          </a:prstGeom>
        </p:spPr>
        <p:txBody>
          <a:bodyPr vert="horz" wrap="square" lIns="0" tIns="0" rIns="0" bIns="0" rtlCol="0">
            <a:spAutoFit/>
          </a:bodyPr>
          <a:lstStyle/>
          <a:p>
            <a:pPr algn="l">
              <a:lnSpc>
                <a:spcPts val="1350"/>
              </a:lnSpc>
              <a:spcAft>
                <a:spcPts val="0"/>
              </a:spcAft>
              <a:buClr>
                <a:srgbClr val="074EA1"/>
              </a:buClr>
            </a:pPr>
            <a:r>
              <a:rPr lang="fr-CH" sz="1000" b="1" dirty="0" err="1"/>
              <a:t>Grangeneuve</a:t>
            </a:r>
            <a:endParaRPr lang="fr-CH" sz="1000" b="1" dirty="0"/>
          </a:p>
          <a:p>
            <a:pPr algn="l">
              <a:lnSpc>
                <a:spcPts val="1350"/>
              </a:lnSpc>
              <a:spcAft>
                <a:spcPts val="0"/>
              </a:spcAft>
              <a:buClr>
                <a:srgbClr val="074EA1"/>
              </a:buClr>
            </a:pPr>
            <a:r>
              <a:rPr lang="fr-CH" sz="1000" b="0" baseline="0" dirty="0"/>
              <a:t>Institut agricole de l’Etat de Fribourg IAG</a:t>
            </a:r>
            <a:endParaRPr lang="fr-CH" sz="1000" b="0" i="0" dirty="0"/>
          </a:p>
          <a:p>
            <a:pPr algn="l">
              <a:lnSpc>
                <a:spcPts val="1350"/>
              </a:lnSpc>
              <a:spcAft>
                <a:spcPts val="0"/>
              </a:spcAft>
              <a:buClr>
                <a:srgbClr val="074EA1"/>
              </a:buClr>
            </a:pPr>
            <a:r>
              <a:rPr lang="fr-CH" sz="1000" b="0" i="0" dirty="0"/>
              <a:t>Landwirtschaftliches</a:t>
            </a:r>
            <a:r>
              <a:rPr lang="fr-CH" sz="1000" b="0" i="0" baseline="0" dirty="0"/>
              <a:t> Institut des Kantons Freiburg LIG</a:t>
            </a:r>
            <a:endParaRPr lang="fr-CH" sz="1000" b="0" i="0" dirty="0"/>
          </a:p>
        </p:txBody>
      </p:sp>
      <p:sp>
        <p:nvSpPr>
          <p:cNvPr id="10" name="TextBox 9"/>
          <p:cNvSpPr txBox="1"/>
          <p:nvPr userDrawn="1">
            <p:custDataLst>
              <p:tags r:id="rId5"/>
            </p:custDataLst>
          </p:nvPr>
        </p:nvSpPr>
        <p:spPr>
          <a:xfrm>
            <a:off x="468000" y="6147687"/>
            <a:ext cx="5354638" cy="498000"/>
          </a:xfrm>
          <a:prstGeom prst="rect">
            <a:avLst/>
          </a:prstGeom>
        </p:spPr>
        <p:txBody>
          <a:bodyPr vert="horz" wrap="square" lIns="0" tIns="0" rIns="0" bIns="0" rtlCol="0">
            <a:spAutoFit/>
          </a:bodyPr>
          <a:lstStyle/>
          <a:p>
            <a:pPr algn="l">
              <a:lnSpc>
                <a:spcPts val="1300"/>
              </a:lnSpc>
              <a:spcAft>
                <a:spcPts val="0"/>
              </a:spcAft>
              <a:buClr>
                <a:srgbClr val="074EA1"/>
              </a:buClr>
            </a:pPr>
            <a:r>
              <a:rPr lang="fr-CH" sz="1000" b="0" i="0" dirty="0"/>
              <a:t>—</a:t>
            </a:r>
          </a:p>
          <a:p>
            <a:pPr algn="l">
              <a:lnSpc>
                <a:spcPts val="1300"/>
              </a:lnSpc>
              <a:spcAft>
                <a:spcPts val="0"/>
              </a:spcAft>
              <a:buClr>
                <a:srgbClr val="074EA1"/>
              </a:buClr>
            </a:pPr>
            <a:r>
              <a:rPr lang="fr-CH" sz="1000" b="0" i="0" dirty="0"/>
              <a:t>Direction des institutions, de l’agriculture et des forêts </a:t>
            </a:r>
            <a:r>
              <a:rPr lang="fr-CH" sz="1000" b="1" dirty="0"/>
              <a:t>DIAF</a:t>
            </a:r>
          </a:p>
          <a:p>
            <a:pPr algn="l">
              <a:lnSpc>
                <a:spcPts val="1300"/>
              </a:lnSpc>
              <a:spcAft>
                <a:spcPts val="0"/>
              </a:spcAft>
              <a:buClr>
                <a:srgbClr val="074EA1"/>
              </a:buClr>
            </a:pPr>
            <a:r>
              <a:rPr lang="fr-CH" sz="1000" b="0" i="0" dirty="0"/>
              <a:t>Direktion der Institutionen und der Land- und Forstwirtschaft</a:t>
            </a:r>
            <a:r>
              <a:rPr lang="fr-CH" sz="1000" b="0" i="0" baseline="0" dirty="0"/>
              <a:t> </a:t>
            </a:r>
            <a:r>
              <a:rPr lang="fr-CH" sz="1000" b="1" i="0" dirty="0"/>
              <a:t>DILF</a:t>
            </a:r>
            <a:endParaRPr lang="fr-CH" sz="1000" b="0" i="0" dirty="0"/>
          </a:p>
        </p:txBody>
      </p:sp>
      <p:cxnSp>
        <p:nvCxnSpPr>
          <p:cNvPr id="8" name="Straight Connector 7"/>
          <p:cNvCxnSpPr/>
          <p:nvPr userDrawn="1">
            <p:custDataLst>
              <p:tags r:id="rId6"/>
            </p:custDataLst>
          </p:nvPr>
        </p:nvCxnSpPr>
        <p:spPr>
          <a:xfrm>
            <a:off x="450000" y="1263600"/>
            <a:ext cx="8244000" cy="1588"/>
          </a:xfrm>
          <a:prstGeom prst="line">
            <a:avLst/>
          </a:prstGeom>
          <a:ln w="12700">
            <a:solidFill>
              <a:srgbClr val="97233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6252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034" name="Rectangle 10"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10" imgW="0" imgH="0" progId="">
                  <p:embed/>
                </p:oleObj>
              </mc:Choice>
              <mc:Fallback>
                <p:oleObj name="think-cell Slide" r:id="rId10" imgW="0" imgH="0" progId="">
                  <p:embed/>
                  <p:pic>
                    <p:nvPicPr>
                      <p:cNvPr id="0" name="Rectangle 10"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Box 10"/>
          <p:cNvSpPr txBox="1"/>
          <p:nvPr>
            <p:custDataLst>
              <p:tags r:id="rId8"/>
            </p:custDataLst>
          </p:nvPr>
        </p:nvSpPr>
        <p:spPr>
          <a:xfrm>
            <a:off x="1956668" y="6597352"/>
            <a:ext cx="6863804" cy="154209"/>
          </a:xfrm>
          <a:prstGeom prst="rect">
            <a:avLst/>
          </a:prstGeom>
        </p:spPr>
        <p:txBody>
          <a:bodyPr vert="horz" wrap="square" lIns="0" tIns="0" rIns="0" bIns="0" rtlCol="0">
            <a:spAutoFit/>
          </a:bodyPr>
          <a:lstStyle/>
          <a:p>
            <a:pPr algn="l">
              <a:lnSpc>
                <a:spcPts val="1345"/>
              </a:lnSpc>
              <a:spcAft>
                <a:spcPts val="0"/>
              </a:spcAft>
              <a:buClr>
                <a:srgbClr val="074EA1"/>
              </a:buClr>
            </a:pPr>
            <a:r>
              <a:rPr lang="fr-CH" sz="1000" b="0" i="0" dirty="0"/>
              <a:t>Grangeneuve, </a:t>
            </a:r>
            <a:r>
              <a:rPr lang="fr-CH" sz="1000" b="0" i="0" dirty="0" err="1"/>
              <a:t>Pflanzenschutzfachtagungen</a:t>
            </a:r>
            <a:r>
              <a:rPr lang="fr-CH" sz="1000" b="0" i="0" dirty="0"/>
              <a:t> 2024</a:t>
            </a:r>
          </a:p>
        </p:txBody>
      </p:sp>
      <p:cxnSp>
        <p:nvCxnSpPr>
          <p:cNvPr id="14" name="Straight Connector 13"/>
          <p:cNvCxnSpPr/>
          <p:nvPr>
            <p:custDataLst>
              <p:tags r:id="rId9"/>
            </p:custDataLst>
          </p:nvPr>
        </p:nvCxnSpPr>
        <p:spPr>
          <a:xfrm>
            <a:off x="468000" y="6165304"/>
            <a:ext cx="8244000" cy="1588"/>
          </a:xfrm>
          <a:prstGeom prst="line">
            <a:avLst/>
          </a:prstGeom>
          <a:ln w="31750">
            <a:solidFill>
              <a:srgbClr val="97233F"/>
            </a:solidFill>
          </a:ln>
          <a:effectLst/>
        </p:spPr>
        <p:style>
          <a:lnRef idx="2">
            <a:schemeClr val="accent1"/>
          </a:lnRef>
          <a:fillRef idx="0">
            <a:schemeClr val="accent1"/>
          </a:fillRef>
          <a:effectRef idx="1">
            <a:schemeClr val="accent1"/>
          </a:effectRef>
          <a:fontRef idx="minor">
            <a:schemeClr val="tx1"/>
          </a:fontRef>
        </p:style>
      </p:cxnSp>
      <p:sp>
        <p:nvSpPr>
          <p:cNvPr id="6" name="ZoneTexte 5"/>
          <p:cNvSpPr txBox="1"/>
          <p:nvPr userDrawn="1"/>
        </p:nvSpPr>
        <p:spPr>
          <a:xfrm>
            <a:off x="8244408" y="6552628"/>
            <a:ext cx="504056" cy="243656"/>
          </a:xfrm>
          <a:prstGeom prst="rect">
            <a:avLst/>
          </a:prstGeom>
        </p:spPr>
        <p:txBody>
          <a:bodyPr vert="horz" wrap="square" lIns="0" tIns="0" rIns="0" bIns="0" rtlCol="0">
            <a:spAutoFit/>
          </a:bodyPr>
          <a:lstStyle/>
          <a:p>
            <a:pPr>
              <a:lnSpc>
                <a:spcPts val="1900"/>
              </a:lnSpc>
              <a:spcAft>
                <a:spcPts val="600"/>
              </a:spcAft>
              <a:buClr>
                <a:srgbClr val="074EA1"/>
              </a:buClr>
            </a:pPr>
            <a:r>
              <a:rPr lang="fr-CH" sz="1000" b="0" dirty="0"/>
              <a:t>- </a:t>
            </a:r>
            <a:fld id="{49040C04-1C4D-4C91-96AB-B5500FA6EFF9}" type="slidenum">
              <a:rPr lang="fr-CH" sz="1000" b="0" smtClean="0"/>
              <a:t>‹Nr.›</a:t>
            </a:fld>
            <a:r>
              <a:rPr lang="fr-CH" sz="1000" b="0" dirty="0"/>
              <a:t> -</a:t>
            </a:r>
          </a:p>
        </p:txBody>
      </p:sp>
      <p:pic>
        <p:nvPicPr>
          <p:cNvPr id="7" name="Image 6" descr="Une image contenant texte, signe, ciel nocturne&#10;&#10;Description générée automatiquement">
            <a:extLst>
              <a:ext uri="{FF2B5EF4-FFF2-40B4-BE49-F238E27FC236}">
                <a16:creationId xmlns:a16="http://schemas.microsoft.com/office/drawing/2014/main" id="{41879F23-13A7-4C5D-B1DE-E4B10D9E2BBC}"/>
              </a:ext>
            </a:extLst>
          </p:cNvPr>
          <p:cNvPicPr>
            <a:picLocks noChangeAspect="1"/>
          </p:cNvPicPr>
          <p:nvPr userDrawn="1"/>
        </p:nvPicPr>
        <p:blipFill>
          <a:blip r:embed="rId11"/>
          <a:stretch>
            <a:fillRect/>
          </a:stretch>
        </p:blipFill>
        <p:spPr>
          <a:xfrm>
            <a:off x="395536" y="6202937"/>
            <a:ext cx="1368152" cy="61566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 id="2147483654" r:id="rId4"/>
    <p:sldLayoutId id="2147483653" r:id="rId5"/>
    <p:sldLayoutId id="2147483657" r:id="rId6"/>
  </p:sldLayoutIdLst>
  <p:hf sldNum="0" hdr="0" dt="0"/>
  <p:txStyles>
    <p:titleStyle>
      <a:lvl1pPr algn="l" defTabSz="457200" rtl="0" eaLnBrk="1" fontAlgn="base" hangingPunct="1">
        <a:lnSpc>
          <a:spcPts val="3700"/>
        </a:lnSpc>
        <a:spcBef>
          <a:spcPct val="0"/>
        </a:spcBef>
        <a:spcAft>
          <a:spcPct val="0"/>
        </a:spcAft>
        <a:defRPr lang="de-DE" sz="3200" b="1" kern="1200" dirty="0">
          <a:solidFill>
            <a:schemeClr val="tx1"/>
          </a:solidFill>
          <a:latin typeface="Arial"/>
          <a:ea typeface="ＭＳ Ｐゴシック" pitchFamily="-112" charset="-128"/>
          <a:cs typeface="ＭＳ Ｐゴシック" pitchFamily="-112" charset="-128"/>
        </a:defRPr>
      </a:lvl1pPr>
      <a:lvl2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2pPr>
      <a:lvl3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3pPr>
      <a:lvl4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4pPr>
      <a:lvl5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5pPr>
      <a:lvl6pPr marL="4572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6pPr>
      <a:lvl7pPr marL="9144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7pPr>
      <a:lvl8pPr marL="13716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8pPr>
      <a:lvl9pPr marL="18288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9pPr>
    </p:titleStyle>
    <p:bodyStyle>
      <a:lvl1pPr algn="l" defTabSz="457200" rtl="0" eaLnBrk="1" fontAlgn="base" hangingPunct="1">
        <a:spcBef>
          <a:spcPct val="0"/>
        </a:spcBef>
        <a:spcAft>
          <a:spcPts val="600"/>
        </a:spcAft>
        <a:buClr>
          <a:srgbClr val="074EA1"/>
        </a:buClr>
        <a:buFont typeface="Lucida Grande" pitchFamily="-112" charset="0"/>
        <a:defRPr sz="2000" kern="1200">
          <a:solidFill>
            <a:schemeClr val="tx1"/>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000" kern="1200">
          <a:solidFill>
            <a:schemeClr val="tx1"/>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000" kern="1200" baseline="0">
          <a:solidFill>
            <a:schemeClr val="tx1"/>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chemeClr val="tx1"/>
        </a:buClr>
        <a:buSzPct val="100000"/>
        <a:buFont typeface="Arial"/>
        <a:buChar char="&gt;"/>
        <a:defRPr sz="2000" kern="1200">
          <a:solidFill>
            <a:schemeClr val="tx1"/>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000000"/>
        </a:buClr>
        <a:buSzPct val="100000"/>
        <a:buFont typeface="Arial"/>
        <a:buChar char="&gt;"/>
        <a:defRPr sz="2000" kern="1200">
          <a:solidFill>
            <a:schemeClr val="tx1"/>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5.JPG"/><Relationship Id="rId2" Type="http://schemas.openxmlformats.org/officeDocument/2006/relationships/slideLayout" Target="../slideLayouts/slideLayout6.xml"/><Relationship Id="rId1" Type="http://schemas.openxmlformats.org/officeDocument/2006/relationships/tags" Target="../tags/tag14.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oleObject" Target="../embeddings/oleObject5.bin"/></Relationships>
</file>

<file path=ppt/slides/_rels/slide2.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tags" Target="../tags/tag17.xml"/><Relationship Id="rId7" Type="http://schemas.openxmlformats.org/officeDocument/2006/relationships/image" Target="../media/image6.jpe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18.xml"/><Relationship Id="rId9"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4.xml"/><Relationship Id="rId1" Type="http://schemas.openxmlformats.org/officeDocument/2006/relationships/tags" Target="../tags/tag2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image" Target="../media/image9.jpe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4" imgW="0" imgH="0" progId="">
                  <p:embed/>
                </p:oleObj>
              </mc:Choice>
              <mc:Fallback>
                <p:oleObj name="think-cell Slide" r:id="rId4" imgW="0" imgH="0" progId="">
                  <p:embed/>
                  <p:pic>
                    <p:nvPicPr>
                      <p:cNvPr id="7" name="Objekt 6"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19" name="Titel 11"/>
          <p:cNvSpPr>
            <a:spLocks noGrp="1"/>
          </p:cNvSpPr>
          <p:nvPr>
            <p:ph type="ctrTitle"/>
            <p:custDataLst>
              <p:tags r:id="rId1"/>
            </p:custDataLst>
          </p:nvPr>
        </p:nvSpPr>
        <p:spPr>
          <a:xfrm>
            <a:off x="455613" y="1548000"/>
            <a:ext cx="8289925" cy="1897955"/>
          </a:xfrm>
        </p:spPr>
        <p:txBody>
          <a:bodyPr/>
          <a:lstStyle/>
          <a:p>
            <a:pPr eaLnBrk="1" hangingPunct="1"/>
            <a:r>
              <a:rPr lang="fr-CH" dirty="0" err="1"/>
              <a:t>Getreide</a:t>
            </a:r>
            <a:br>
              <a:rPr lang="fr-CH" b="0" dirty="0"/>
            </a:br>
            <a:r>
              <a:rPr lang="fr-CH" sz="2000" b="0" dirty="0" err="1"/>
              <a:t>Pflanzenschutzfachtagungen</a:t>
            </a:r>
            <a:r>
              <a:rPr lang="fr-CH" sz="2000" b="0" dirty="0"/>
              <a:t> </a:t>
            </a:r>
            <a:r>
              <a:rPr lang="fr-CH" sz="2000" b="0" dirty="0" err="1"/>
              <a:t>Februar</a:t>
            </a:r>
            <a:r>
              <a:rPr lang="fr-CH" sz="2000" b="0" dirty="0"/>
              <a:t> 2024</a:t>
            </a:r>
            <a:br>
              <a:rPr lang="fr-CH" sz="2000" b="0" dirty="0"/>
            </a:br>
            <a:r>
              <a:rPr lang="fr-CH" sz="2000" b="0" dirty="0"/>
              <a:t>Sandra Racine</a:t>
            </a:r>
            <a:br>
              <a:rPr lang="fr-CH" dirty="0"/>
            </a:br>
            <a:r>
              <a:rPr lang="fr-CH" dirty="0"/>
              <a:t>—</a:t>
            </a:r>
          </a:p>
        </p:txBody>
      </p:sp>
      <p:sp>
        <p:nvSpPr>
          <p:cNvPr id="3" name="Rectangle 172">
            <a:extLst>
              <a:ext uri="{FF2B5EF4-FFF2-40B4-BE49-F238E27FC236}">
                <a16:creationId xmlns:a16="http://schemas.microsoft.com/office/drawing/2014/main" id="{F5540E66-37B1-F8FC-32F8-4E26E0A6C3E5}"/>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H"/>
          </a:p>
        </p:txBody>
      </p:sp>
      <p:sp>
        <p:nvSpPr>
          <p:cNvPr id="4" name="Rectangle 173">
            <a:extLst>
              <a:ext uri="{FF2B5EF4-FFF2-40B4-BE49-F238E27FC236}">
                <a16:creationId xmlns:a16="http://schemas.microsoft.com/office/drawing/2014/main" id="{C5303B92-305E-CDD0-D213-6952E735FDC0}"/>
              </a:ext>
            </a:extLst>
          </p:cNvPr>
          <p:cNvSpPr>
            <a:spLocks noChangeArrowheads="1"/>
          </p:cNvSpPr>
          <p:nvPr/>
        </p:nvSpPr>
        <p:spPr bwMode="auto">
          <a:xfrm>
            <a:off x="0" y="1943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 name="Rectangle 174">
            <a:extLst>
              <a:ext uri="{FF2B5EF4-FFF2-40B4-BE49-F238E27FC236}">
                <a16:creationId xmlns:a16="http://schemas.microsoft.com/office/drawing/2014/main" id="{93267689-6FF3-762B-DF58-A5BD0BAAFD33}"/>
              </a:ext>
            </a:extLst>
          </p:cNvPr>
          <p:cNvSpPr>
            <a:spLocks noChangeArrowheads="1"/>
          </p:cNvSpPr>
          <p:nvPr/>
        </p:nvSpPr>
        <p:spPr bwMode="auto">
          <a:xfrm>
            <a:off x="0" y="3429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H"/>
          </a:p>
        </p:txBody>
      </p:sp>
      <p:sp>
        <p:nvSpPr>
          <p:cNvPr id="6" name="Rectangle 175">
            <a:extLst>
              <a:ext uri="{FF2B5EF4-FFF2-40B4-BE49-F238E27FC236}">
                <a16:creationId xmlns:a16="http://schemas.microsoft.com/office/drawing/2014/main" id="{02099F08-4160-C209-550C-83CCED913C6E}"/>
              </a:ext>
            </a:extLst>
          </p:cNvPr>
          <p:cNvSpPr>
            <a:spLocks noChangeArrowheads="1"/>
          </p:cNvSpPr>
          <p:nvPr/>
        </p:nvSpPr>
        <p:spPr bwMode="auto">
          <a:xfrm>
            <a:off x="0" y="6410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H"/>
          </a:p>
        </p:txBody>
      </p:sp>
      <p:pic>
        <p:nvPicPr>
          <p:cNvPr id="9" name="Grafik 8" descr="Ein Bild, das Gelände, Boden, draußen, Pflanze enthält.&#10;&#10;Automatisch generierte Beschreibung">
            <a:extLst>
              <a:ext uri="{FF2B5EF4-FFF2-40B4-BE49-F238E27FC236}">
                <a16:creationId xmlns:a16="http://schemas.microsoft.com/office/drawing/2014/main" id="{0CD44890-A1C1-2CAB-441E-B42A112DB970}"/>
              </a:ext>
            </a:extLst>
          </p:cNvPr>
          <p:cNvPicPr>
            <a:picLocks noChangeAspect="1"/>
          </p:cNvPicPr>
          <p:nvPr/>
        </p:nvPicPr>
        <p:blipFill>
          <a:blip r:embed="rId5"/>
          <a:stretch>
            <a:fillRect/>
          </a:stretch>
        </p:blipFill>
        <p:spPr>
          <a:xfrm>
            <a:off x="399601" y="3625647"/>
            <a:ext cx="2729925" cy="2047444"/>
          </a:xfrm>
          <a:prstGeom prst="rect">
            <a:avLst/>
          </a:prstGeom>
        </p:spPr>
      </p:pic>
      <p:pic>
        <p:nvPicPr>
          <p:cNvPr id="11" name="Grafik 10" descr="Ein Bild, das Gras, draußen, Pflanze, Landwirtschaft enthält.&#10;&#10;Automatisch generierte Beschreibung">
            <a:extLst>
              <a:ext uri="{FF2B5EF4-FFF2-40B4-BE49-F238E27FC236}">
                <a16:creationId xmlns:a16="http://schemas.microsoft.com/office/drawing/2014/main" id="{8BAB6FD7-8086-0A96-4A1E-9B32C9FB5C83}"/>
              </a:ext>
            </a:extLst>
          </p:cNvPr>
          <p:cNvPicPr>
            <a:picLocks noChangeAspect="1"/>
          </p:cNvPicPr>
          <p:nvPr/>
        </p:nvPicPr>
        <p:blipFill>
          <a:blip r:embed="rId6"/>
          <a:stretch>
            <a:fillRect/>
          </a:stretch>
        </p:blipFill>
        <p:spPr>
          <a:xfrm>
            <a:off x="6155508" y="3625647"/>
            <a:ext cx="2729925" cy="2047444"/>
          </a:xfrm>
          <a:prstGeom prst="rect">
            <a:avLst/>
          </a:prstGeom>
        </p:spPr>
      </p:pic>
      <p:pic>
        <p:nvPicPr>
          <p:cNvPr id="13" name="Grafik 12" descr="Ein Bild, das Gelände, draußen, Boden, Erde enthält.&#10;&#10;Automatisch generierte Beschreibung">
            <a:extLst>
              <a:ext uri="{FF2B5EF4-FFF2-40B4-BE49-F238E27FC236}">
                <a16:creationId xmlns:a16="http://schemas.microsoft.com/office/drawing/2014/main" id="{19874380-9B9B-520F-2E1B-4E78356D2CC8}"/>
              </a:ext>
            </a:extLst>
          </p:cNvPr>
          <p:cNvPicPr>
            <a:picLocks noChangeAspect="1"/>
          </p:cNvPicPr>
          <p:nvPr/>
        </p:nvPicPr>
        <p:blipFill>
          <a:blip r:embed="rId7"/>
          <a:stretch>
            <a:fillRect/>
          </a:stretch>
        </p:blipFill>
        <p:spPr>
          <a:xfrm>
            <a:off x="3275856" y="3632123"/>
            <a:ext cx="2729925" cy="204744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7"/>
          <p:cNvSpPr txBox="1">
            <a:spLocks/>
          </p:cNvSpPr>
          <p:nvPr>
            <p:custDataLst>
              <p:tags r:id="rId1"/>
            </p:custDataLst>
          </p:nvPr>
        </p:nvSpPr>
        <p:spPr>
          <a:xfrm>
            <a:off x="457200" y="2699916"/>
            <a:ext cx="8242300" cy="2385268"/>
          </a:xfrm>
          <a:prstGeom prst="rect">
            <a:avLst/>
          </a:prstGeom>
        </p:spPr>
        <p:txBody>
          <a:bodyPr/>
          <a:lstStyle>
            <a:lvl1pPr algn="l" defTabSz="457200" rtl="0" eaLnBrk="1" fontAlgn="base" hangingPunct="1">
              <a:spcBef>
                <a:spcPct val="0"/>
              </a:spcBef>
              <a:spcAft>
                <a:spcPts val="600"/>
              </a:spcAft>
              <a:buClr>
                <a:srgbClr val="074EA1"/>
              </a:buClr>
              <a:buFont typeface="Lucida Grande" pitchFamily="-112" charset="0"/>
              <a:defRPr sz="2000" kern="1200">
                <a:solidFill>
                  <a:schemeClr val="tx1"/>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000" kern="1200">
                <a:solidFill>
                  <a:schemeClr val="tx1"/>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000" kern="1200" baseline="0">
                <a:solidFill>
                  <a:schemeClr val="tx1"/>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chemeClr val="tx1"/>
              </a:buClr>
              <a:buSzPct val="100000"/>
              <a:buFont typeface="Arial"/>
              <a:buChar char="&gt;"/>
              <a:defRPr sz="2000" kern="1200">
                <a:solidFill>
                  <a:schemeClr val="tx1"/>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000000"/>
              </a:buClr>
              <a:buSzPct val="100000"/>
              <a:buFont typeface="Arial"/>
              <a:buChar char="&gt;"/>
              <a:defRPr sz="2000" kern="1200">
                <a:solidFill>
                  <a:schemeClr val="tx1"/>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de-CH" i="1" dirty="0">
              <a:solidFill>
                <a:srgbClr val="7F7F7F"/>
              </a:solidFill>
            </a:endParaRPr>
          </a:p>
        </p:txBody>
      </p:sp>
      <p:pic>
        <p:nvPicPr>
          <p:cNvPr id="4" name="Picture 2" descr="Carte de la Suisse sur la répartition des précipitations en novembre.">
            <a:extLst>
              <a:ext uri="{FF2B5EF4-FFF2-40B4-BE49-F238E27FC236}">
                <a16:creationId xmlns:a16="http://schemas.microsoft.com/office/drawing/2014/main" id="{79522603-D69E-9C22-4E67-2A399F43BAB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48064" y="2316502"/>
            <a:ext cx="3995936" cy="2624604"/>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27">
            <a:extLst>
              <a:ext uri="{FF2B5EF4-FFF2-40B4-BE49-F238E27FC236}">
                <a16:creationId xmlns:a16="http://schemas.microsoft.com/office/drawing/2014/main" id="{1F006EC8-CD97-27CA-E195-70DDB9737D5C}"/>
              </a:ext>
            </a:extLst>
          </p:cNvPr>
          <p:cNvSpPr txBox="1">
            <a:spLocks/>
          </p:cNvSpPr>
          <p:nvPr>
            <p:custDataLst>
              <p:tags r:id="rId2"/>
            </p:custDataLst>
          </p:nvPr>
        </p:nvSpPr>
        <p:spPr>
          <a:xfrm>
            <a:off x="-374932" y="2119571"/>
            <a:ext cx="5688632" cy="720080"/>
          </a:xfrm>
          <a:prstGeom prst="rect">
            <a:avLst/>
          </a:prstGeom>
        </p:spPr>
        <p:txBody>
          <a:bodyPr/>
          <a:lstStyle>
            <a:lvl1pPr algn="l" defTabSz="457200" rtl="0" eaLnBrk="1" fontAlgn="base" hangingPunct="1">
              <a:spcBef>
                <a:spcPct val="0"/>
              </a:spcBef>
              <a:spcAft>
                <a:spcPts val="600"/>
              </a:spcAft>
              <a:buClr>
                <a:srgbClr val="074EA1"/>
              </a:buClr>
              <a:buFont typeface="Lucida Grande" pitchFamily="-112" charset="0"/>
              <a:defRPr sz="2000" kern="1200">
                <a:solidFill>
                  <a:schemeClr val="tx1"/>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000" kern="1200">
                <a:solidFill>
                  <a:schemeClr val="tx1"/>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000" kern="1200" baseline="0">
                <a:solidFill>
                  <a:schemeClr val="tx1"/>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chemeClr val="tx1"/>
              </a:buClr>
              <a:buSzPct val="100000"/>
              <a:buFont typeface="Arial"/>
              <a:buChar char="&gt;"/>
              <a:defRPr sz="2000" kern="1200">
                <a:solidFill>
                  <a:schemeClr val="tx1"/>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000000"/>
              </a:buClr>
              <a:buSzPct val="100000"/>
              <a:buFont typeface="Arial"/>
              <a:buChar char="&gt;"/>
              <a:defRPr sz="2000" kern="1200">
                <a:solidFill>
                  <a:schemeClr val="tx1"/>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82650" lvl="2" indent="-342900">
              <a:buFont typeface="Wingdings" panose="05000000000000000000" pitchFamily="2" charset="2"/>
              <a:buChar char="à"/>
            </a:pPr>
            <a:r>
              <a:rPr lang="de-CH" sz="2200" i="1" dirty="0"/>
              <a:t>Was mache ich mit für im Herbst gekauftem &amp; nicht ausgesätem Wintergetreide?</a:t>
            </a:r>
          </a:p>
          <a:p>
            <a:pPr marL="882650" lvl="2" indent="-342900">
              <a:buFont typeface="Wingdings" panose="05000000000000000000" pitchFamily="2" charset="2"/>
              <a:buChar char="à"/>
            </a:pPr>
            <a:r>
              <a:rPr lang="de-CH" sz="2200" i="1" dirty="0"/>
              <a:t>Ab welchem Zeitpunkt ist es besser Sommergetreide zu säen?</a:t>
            </a:r>
          </a:p>
          <a:p>
            <a:pPr marL="882650" lvl="2" indent="-342900">
              <a:buFont typeface="Wingdings" panose="05000000000000000000" pitchFamily="2" charset="2"/>
              <a:buChar char="à"/>
            </a:pPr>
            <a:r>
              <a:rPr lang="de-CH" sz="2200" i="1" dirty="0"/>
              <a:t>Welche Sorten eignen sich besser für Spätsaaten?</a:t>
            </a:r>
          </a:p>
          <a:p>
            <a:pPr marL="882650" lvl="2" indent="-342900">
              <a:buFont typeface="Wingdings" panose="05000000000000000000" pitchFamily="2" charset="2"/>
              <a:buChar char="à"/>
            </a:pPr>
            <a:r>
              <a:rPr lang="de-CH" sz="2200" i="1" dirty="0"/>
              <a:t>Was gibt es für Auswirkungen auf die Düngung?</a:t>
            </a:r>
            <a:endParaRPr lang="de-CH" i="1" dirty="0"/>
          </a:p>
          <a:p>
            <a:pPr marL="882650" lvl="2" indent="-342900">
              <a:buFont typeface="Wingdings" panose="05000000000000000000" pitchFamily="2" charset="2"/>
              <a:buChar char="à"/>
            </a:pPr>
            <a:endParaRPr lang="fr-CH" dirty="0"/>
          </a:p>
        </p:txBody>
      </p:sp>
      <p:sp>
        <p:nvSpPr>
          <p:cNvPr id="5" name="Title 25">
            <a:extLst>
              <a:ext uri="{FF2B5EF4-FFF2-40B4-BE49-F238E27FC236}">
                <a16:creationId xmlns:a16="http://schemas.microsoft.com/office/drawing/2014/main" id="{B8B5A982-56ED-2C90-2A2F-16E6CF9D4451}"/>
              </a:ext>
            </a:extLst>
          </p:cNvPr>
          <p:cNvSpPr txBox="1">
            <a:spLocks/>
          </p:cNvSpPr>
          <p:nvPr>
            <p:custDataLst>
              <p:tags r:id="rId3"/>
            </p:custDataLst>
          </p:nvPr>
        </p:nvSpPr>
        <p:spPr>
          <a:xfrm>
            <a:off x="236354" y="170529"/>
            <a:ext cx="10081120" cy="1423467"/>
          </a:xfrm>
          <a:prstGeom prst="rect">
            <a:avLst/>
          </a:prstGeom>
        </p:spPr>
        <p:txBody>
          <a:bodyPr/>
          <a:lstStyle>
            <a:lvl1pPr algn="l" defTabSz="457200" rtl="0" eaLnBrk="1" fontAlgn="base" hangingPunct="1">
              <a:lnSpc>
                <a:spcPts val="3700"/>
              </a:lnSpc>
              <a:spcBef>
                <a:spcPct val="0"/>
              </a:spcBef>
              <a:spcAft>
                <a:spcPct val="0"/>
              </a:spcAft>
              <a:defRPr lang="de-DE" sz="3200" b="1" kern="1200">
                <a:solidFill>
                  <a:schemeClr val="tx1"/>
                </a:solidFill>
                <a:latin typeface="Arial"/>
                <a:ea typeface="ＭＳ Ｐゴシック" pitchFamily="-112" charset="-128"/>
                <a:cs typeface="ＭＳ Ｐゴシック" pitchFamily="-112" charset="-128"/>
              </a:defRPr>
            </a:lvl1pPr>
            <a:lvl2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2pPr>
            <a:lvl3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3pPr>
            <a:lvl4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4pPr>
            <a:lvl5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5pPr>
            <a:lvl6pPr marL="4572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6pPr>
            <a:lvl7pPr marL="9144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7pPr>
            <a:lvl8pPr marL="13716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8pPr>
            <a:lvl9pPr marL="18288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9pPr>
          </a:lstStyle>
          <a:p>
            <a:r>
              <a:rPr lang="fr-CH" dirty="0" err="1"/>
              <a:t>Getreide</a:t>
            </a:r>
            <a:br>
              <a:rPr lang="fr-CH" dirty="0"/>
            </a:br>
            <a:r>
              <a:rPr lang="fr-CH" dirty="0"/>
              <a:t>—</a:t>
            </a:r>
          </a:p>
        </p:txBody>
      </p:sp>
      <p:sp>
        <p:nvSpPr>
          <p:cNvPr id="7" name="Textfeld 6">
            <a:extLst>
              <a:ext uri="{FF2B5EF4-FFF2-40B4-BE49-F238E27FC236}">
                <a16:creationId xmlns:a16="http://schemas.microsoft.com/office/drawing/2014/main" id="{6432C12E-C92E-4C17-385D-B7350689CC80}"/>
              </a:ext>
            </a:extLst>
          </p:cNvPr>
          <p:cNvSpPr txBox="1"/>
          <p:nvPr/>
        </p:nvSpPr>
        <p:spPr>
          <a:xfrm>
            <a:off x="6025503" y="4955188"/>
            <a:ext cx="2786122" cy="738664"/>
          </a:xfrm>
          <a:prstGeom prst="rect">
            <a:avLst/>
          </a:prstGeom>
          <a:noFill/>
        </p:spPr>
        <p:txBody>
          <a:bodyPr wrap="square">
            <a:spAutoFit/>
          </a:bodyPr>
          <a:lstStyle/>
          <a:p>
            <a:pPr algn="l"/>
            <a:r>
              <a:rPr lang="fr-CH" sz="1400" dirty="0" err="1"/>
              <a:t>Niederschläge</a:t>
            </a:r>
            <a:r>
              <a:rPr lang="fr-CH" sz="1400" dirty="0"/>
              <a:t> </a:t>
            </a:r>
            <a:r>
              <a:rPr lang="fr-CH" sz="1400" dirty="0" err="1"/>
              <a:t>November</a:t>
            </a:r>
            <a:r>
              <a:rPr lang="fr-CH" sz="1400" dirty="0"/>
              <a:t> 2023 </a:t>
            </a:r>
            <a:r>
              <a:rPr lang="fr-CH" sz="1400" dirty="0" err="1"/>
              <a:t>als</a:t>
            </a:r>
            <a:r>
              <a:rPr lang="fr-CH" sz="1400" dirty="0"/>
              <a:t> % des </a:t>
            </a:r>
            <a:r>
              <a:rPr lang="fr-CH" sz="1400" dirty="0" err="1"/>
              <a:t>Durchschnitts</a:t>
            </a:r>
            <a:r>
              <a:rPr lang="fr-CH" sz="1400" dirty="0"/>
              <a:t> von 1991-2020</a:t>
            </a:r>
          </a:p>
        </p:txBody>
      </p:sp>
      <p:sp>
        <p:nvSpPr>
          <p:cNvPr id="8" name="Text Placeholder 27">
            <a:extLst>
              <a:ext uri="{FF2B5EF4-FFF2-40B4-BE49-F238E27FC236}">
                <a16:creationId xmlns:a16="http://schemas.microsoft.com/office/drawing/2014/main" id="{D43791E4-E2D8-5FE4-4CF0-74DE03C491AB}"/>
              </a:ext>
            </a:extLst>
          </p:cNvPr>
          <p:cNvSpPr txBox="1">
            <a:spLocks/>
          </p:cNvSpPr>
          <p:nvPr>
            <p:custDataLst>
              <p:tags r:id="rId4"/>
            </p:custDataLst>
          </p:nvPr>
        </p:nvSpPr>
        <p:spPr>
          <a:xfrm>
            <a:off x="111514" y="1612868"/>
            <a:ext cx="8062989" cy="720080"/>
          </a:xfrm>
          <a:prstGeom prst="rect">
            <a:avLst/>
          </a:prstGeom>
        </p:spPr>
        <p:txBody>
          <a:bodyPr/>
          <a:lstStyle>
            <a:lvl1pPr algn="l" defTabSz="457200" rtl="0" eaLnBrk="1" fontAlgn="base" hangingPunct="1">
              <a:spcBef>
                <a:spcPct val="0"/>
              </a:spcBef>
              <a:spcAft>
                <a:spcPts val="600"/>
              </a:spcAft>
              <a:buClr>
                <a:srgbClr val="074EA1"/>
              </a:buClr>
              <a:buFont typeface="Lucida Grande" pitchFamily="-112" charset="0"/>
              <a:defRPr sz="2000" kern="1200">
                <a:solidFill>
                  <a:schemeClr val="tx1"/>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000" kern="1200">
                <a:solidFill>
                  <a:schemeClr val="tx1"/>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000" kern="1200" baseline="0">
                <a:solidFill>
                  <a:schemeClr val="tx1"/>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chemeClr val="tx1"/>
              </a:buClr>
              <a:buSzPct val="100000"/>
              <a:buFont typeface="Arial"/>
              <a:buChar char="&gt;"/>
              <a:defRPr sz="2000" kern="1200">
                <a:solidFill>
                  <a:schemeClr val="tx1"/>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000000"/>
              </a:buClr>
              <a:buSzPct val="100000"/>
              <a:buFont typeface="Arial"/>
              <a:buChar char="&gt;"/>
              <a:defRPr sz="2000" kern="1200">
                <a:solidFill>
                  <a:schemeClr val="tx1"/>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CH" sz="2200" b="1" dirty="0"/>
              <a:t>herausfordernde Saatbedingungen 2. Hälfte Herbst 2023</a:t>
            </a:r>
          </a:p>
          <a:p>
            <a:pPr lvl="2" indent="0">
              <a:buNone/>
            </a:pPr>
            <a:endParaRPr lang="fr-CH" dirty="0"/>
          </a:p>
        </p:txBody>
      </p:sp>
      <p:pic>
        <p:nvPicPr>
          <p:cNvPr id="9" name="Grafik 8" descr="Ein Bild, das Gelände, Boden, draußen, Pflanze enthält.&#10;&#10;Automatisch generierte Beschreibung">
            <a:extLst>
              <a:ext uri="{FF2B5EF4-FFF2-40B4-BE49-F238E27FC236}">
                <a16:creationId xmlns:a16="http://schemas.microsoft.com/office/drawing/2014/main" id="{0ED32424-D7E0-8961-2FC3-832DD25C98E1}"/>
              </a:ext>
            </a:extLst>
          </p:cNvPr>
          <p:cNvPicPr>
            <a:picLocks noChangeAspect="1"/>
          </p:cNvPicPr>
          <p:nvPr/>
        </p:nvPicPr>
        <p:blipFill>
          <a:blip r:embed="rId8"/>
          <a:stretch>
            <a:fillRect/>
          </a:stretch>
        </p:blipFill>
        <p:spPr>
          <a:xfrm>
            <a:off x="7418564" y="134443"/>
            <a:ext cx="1714972" cy="1286229"/>
          </a:xfrm>
          <a:prstGeom prst="rect">
            <a:avLst/>
          </a:prstGeom>
        </p:spPr>
      </p:pic>
      <p:pic>
        <p:nvPicPr>
          <p:cNvPr id="10" name="Grafik 9" descr="Ein Bild, das Gras, draußen, Pflanze, Landwirtschaft enthält.&#10;&#10;Automatisch generierte Beschreibung">
            <a:extLst>
              <a:ext uri="{FF2B5EF4-FFF2-40B4-BE49-F238E27FC236}">
                <a16:creationId xmlns:a16="http://schemas.microsoft.com/office/drawing/2014/main" id="{10424DFF-F9AF-0C8A-EC2A-9FCCEFB8CE82}"/>
              </a:ext>
            </a:extLst>
          </p:cNvPr>
          <p:cNvPicPr>
            <a:picLocks noChangeAspect="1"/>
          </p:cNvPicPr>
          <p:nvPr/>
        </p:nvPicPr>
        <p:blipFill>
          <a:blip r:embed="rId9"/>
          <a:stretch>
            <a:fillRect/>
          </a:stretch>
        </p:blipFill>
        <p:spPr>
          <a:xfrm>
            <a:off x="5592394" y="134443"/>
            <a:ext cx="1714972" cy="1286229"/>
          </a:xfrm>
          <a:prstGeom prst="rect">
            <a:avLst/>
          </a:prstGeom>
        </p:spPr>
      </p:pic>
    </p:spTree>
    <p:extLst>
      <p:ext uri="{BB962C8B-B14F-4D97-AF65-F5344CB8AC3E}">
        <p14:creationId xmlns:p14="http://schemas.microsoft.com/office/powerpoint/2010/main" val="3241025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5"/>
          <p:cNvSpPr txBox="1">
            <a:spLocks/>
          </p:cNvSpPr>
          <p:nvPr>
            <p:custDataLst>
              <p:tags r:id="rId1"/>
            </p:custDataLst>
          </p:nvPr>
        </p:nvSpPr>
        <p:spPr>
          <a:xfrm>
            <a:off x="264627" y="196986"/>
            <a:ext cx="8242300" cy="1423467"/>
          </a:xfrm>
          <a:prstGeom prst="rect">
            <a:avLst/>
          </a:prstGeom>
        </p:spPr>
        <p:txBody>
          <a:bodyPr/>
          <a:lstStyle>
            <a:lvl1pPr algn="l" defTabSz="457200" rtl="0" eaLnBrk="1" fontAlgn="base" hangingPunct="1">
              <a:lnSpc>
                <a:spcPts val="3700"/>
              </a:lnSpc>
              <a:spcBef>
                <a:spcPct val="0"/>
              </a:spcBef>
              <a:spcAft>
                <a:spcPct val="0"/>
              </a:spcAft>
              <a:defRPr lang="de-DE" sz="3200" b="1" kern="1200">
                <a:solidFill>
                  <a:schemeClr val="tx1"/>
                </a:solidFill>
                <a:latin typeface="Arial"/>
                <a:ea typeface="ＭＳ Ｐゴシック" pitchFamily="-112" charset="-128"/>
                <a:cs typeface="ＭＳ Ｐゴシック" pitchFamily="-112" charset="-128"/>
              </a:defRPr>
            </a:lvl1pPr>
            <a:lvl2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2pPr>
            <a:lvl3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3pPr>
            <a:lvl4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4pPr>
            <a:lvl5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5pPr>
            <a:lvl6pPr marL="4572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6pPr>
            <a:lvl7pPr marL="9144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7pPr>
            <a:lvl8pPr marL="13716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8pPr>
            <a:lvl9pPr marL="18288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9pPr>
          </a:lstStyle>
          <a:p>
            <a:r>
              <a:rPr lang="fr-CH" dirty="0" err="1"/>
              <a:t>Wintergetreide</a:t>
            </a:r>
            <a:r>
              <a:rPr lang="fr-CH" dirty="0"/>
              <a:t> </a:t>
            </a:r>
            <a:r>
              <a:rPr lang="fr-CH" dirty="0" err="1"/>
              <a:t>noch</a:t>
            </a:r>
            <a:r>
              <a:rPr lang="fr-CH" dirty="0"/>
              <a:t> </a:t>
            </a:r>
            <a:r>
              <a:rPr lang="fr-CH" dirty="0" err="1"/>
              <a:t>aussäen</a:t>
            </a:r>
            <a:r>
              <a:rPr lang="fr-CH" dirty="0"/>
              <a:t>?</a:t>
            </a:r>
          </a:p>
        </p:txBody>
      </p:sp>
      <p:sp>
        <p:nvSpPr>
          <p:cNvPr id="2" name="Textplatzhalter 13">
            <a:extLst>
              <a:ext uri="{FF2B5EF4-FFF2-40B4-BE49-F238E27FC236}">
                <a16:creationId xmlns:a16="http://schemas.microsoft.com/office/drawing/2014/main" id="{231BF5C6-9C67-AEE1-FB8C-6053F74B4112}"/>
              </a:ext>
            </a:extLst>
          </p:cNvPr>
          <p:cNvSpPr txBox="1">
            <a:spLocks/>
          </p:cNvSpPr>
          <p:nvPr>
            <p:custDataLst>
              <p:tags r:id="rId2"/>
            </p:custDataLst>
          </p:nvPr>
        </p:nvSpPr>
        <p:spPr>
          <a:xfrm>
            <a:off x="319334" y="1868644"/>
            <a:ext cx="8289925" cy="672440"/>
          </a:xfrm>
          <a:prstGeom prst="rect">
            <a:avLst/>
          </a:prstGeom>
        </p:spPr>
        <p:txBody>
          <a:bodyPr/>
          <a:lstStyle>
            <a:lvl1pPr marL="0" marR="0" indent="0" algn="l" defTabSz="457200" rtl="0" eaLnBrk="1" fontAlgn="base" latinLnBrk="0" hangingPunct="1">
              <a:lnSpc>
                <a:spcPct val="100000"/>
              </a:lnSpc>
              <a:spcBef>
                <a:spcPct val="0"/>
              </a:spcBef>
              <a:spcAft>
                <a:spcPct val="0"/>
              </a:spcAft>
              <a:buClr>
                <a:srgbClr val="074EA1"/>
              </a:buClr>
              <a:buSzTx/>
              <a:buFont typeface="Lucida Grande" pitchFamily="-112" charset="0"/>
              <a:buNone/>
              <a:tabLst/>
              <a:defRPr sz="2000" kern="1200">
                <a:solidFill>
                  <a:schemeClr val="tx1"/>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000" kern="1200">
                <a:solidFill>
                  <a:schemeClr val="tx1"/>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000" kern="1200" baseline="0">
                <a:solidFill>
                  <a:schemeClr val="tx1"/>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chemeClr val="tx1"/>
              </a:buClr>
              <a:buSzPct val="100000"/>
              <a:buFont typeface="Arial"/>
              <a:buChar char="&gt;"/>
              <a:defRPr sz="2000" kern="1200">
                <a:solidFill>
                  <a:schemeClr val="tx1"/>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000000"/>
              </a:buClr>
              <a:buSzPct val="100000"/>
              <a:buFont typeface="Arial"/>
              <a:buChar char="&gt;"/>
              <a:defRPr sz="2000" kern="1200">
                <a:solidFill>
                  <a:schemeClr val="tx1"/>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endParaRPr lang="fr-CH" dirty="0"/>
          </a:p>
          <a:p>
            <a:br>
              <a:rPr lang="fr-CH" b="1" dirty="0"/>
            </a:br>
            <a:endParaRPr lang="fr-CH" b="1" dirty="0"/>
          </a:p>
        </p:txBody>
      </p:sp>
      <p:sp>
        <p:nvSpPr>
          <p:cNvPr id="3" name="Textfeld 2">
            <a:extLst>
              <a:ext uri="{FF2B5EF4-FFF2-40B4-BE49-F238E27FC236}">
                <a16:creationId xmlns:a16="http://schemas.microsoft.com/office/drawing/2014/main" id="{848BDDAB-3043-987D-E359-A3415F506801}"/>
              </a:ext>
            </a:extLst>
          </p:cNvPr>
          <p:cNvSpPr txBox="1"/>
          <p:nvPr/>
        </p:nvSpPr>
        <p:spPr>
          <a:xfrm>
            <a:off x="287406" y="908720"/>
            <a:ext cx="8680674" cy="5016758"/>
          </a:xfrm>
          <a:prstGeom prst="rect">
            <a:avLst/>
          </a:prstGeom>
        </p:spPr>
        <p:txBody>
          <a:bodyPr vert="horz" wrap="square" lIns="0" tIns="0" rIns="0" bIns="0" rtlCol="0">
            <a:spAutoFit/>
          </a:bodyPr>
          <a:lstStyle/>
          <a:p>
            <a:pPr algn="l">
              <a:spcAft>
                <a:spcPts val="600"/>
              </a:spcAft>
              <a:buClr>
                <a:srgbClr val="074EA1"/>
              </a:buClr>
            </a:pPr>
            <a:r>
              <a:rPr lang="de-CH" sz="2200" b="1" dirty="0">
                <a:sym typeface="Wingdings" panose="05000000000000000000" pitchFamily="2" charset="2"/>
              </a:rPr>
              <a:t>Empfehlungen Agroscope Getreidezüchtung &amp; DSP </a:t>
            </a:r>
            <a:r>
              <a:rPr lang="de-CH" sz="2200" b="1" dirty="0" err="1">
                <a:sym typeface="Wingdings" panose="05000000000000000000" pitchFamily="2" charset="2"/>
              </a:rPr>
              <a:t>Delley</a:t>
            </a:r>
            <a:r>
              <a:rPr lang="de-CH" sz="2200" b="1" dirty="0">
                <a:sym typeface="Wingdings" panose="05000000000000000000" pitchFamily="2" charset="2"/>
              </a:rPr>
              <a:t>:</a:t>
            </a:r>
          </a:p>
          <a:p>
            <a:pPr algn="l">
              <a:spcAft>
                <a:spcPts val="600"/>
              </a:spcAft>
              <a:buClr>
                <a:srgbClr val="074EA1"/>
              </a:buClr>
            </a:pPr>
            <a:endParaRPr lang="de-CH" sz="2200" b="1" dirty="0">
              <a:highlight>
                <a:srgbClr val="FFFF00"/>
              </a:highlight>
              <a:sym typeface="Wingdings" panose="05000000000000000000" pitchFamily="2" charset="2"/>
            </a:endParaRPr>
          </a:p>
          <a:p>
            <a:pPr marL="342900" indent="-342900" algn="l">
              <a:spcAft>
                <a:spcPts val="600"/>
              </a:spcAft>
              <a:buClr>
                <a:srgbClr val="074EA1"/>
              </a:buClr>
              <a:buFont typeface="Wingdings" panose="05000000000000000000" pitchFamily="2" charset="2"/>
              <a:buChar char="à"/>
            </a:pPr>
            <a:r>
              <a:rPr lang="de-CH" sz="2200" b="1" i="1" dirty="0">
                <a:highlight>
                  <a:srgbClr val="FFFF00"/>
                </a:highlight>
                <a:sym typeface="Wingdings" panose="05000000000000000000" pitchFamily="2" charset="2"/>
              </a:rPr>
              <a:t>zum jetzigen Zeitpunkt Wintergetreide säen klar nicht empfohlen!</a:t>
            </a:r>
          </a:p>
          <a:p>
            <a:pPr marL="800100" lvl="1" indent="-342900" algn="l">
              <a:spcAft>
                <a:spcPts val="600"/>
              </a:spcAft>
              <a:buClr>
                <a:srgbClr val="074EA1"/>
              </a:buClr>
              <a:buFont typeface="Wingdings" panose="05000000000000000000" pitchFamily="2" charset="2"/>
              <a:buChar char="à"/>
            </a:pPr>
            <a:r>
              <a:rPr lang="de-CH" sz="2200" dirty="0">
                <a:sym typeface="Wingdings" panose="05000000000000000000" pitchFamily="2" charset="2"/>
              </a:rPr>
              <a:t>Keimfähigkeit Saatgut nach 1 Jahr noch gut</a:t>
            </a:r>
          </a:p>
          <a:p>
            <a:pPr marL="342900" indent="-342900" algn="l">
              <a:spcAft>
                <a:spcPts val="600"/>
              </a:spcAft>
              <a:buClr>
                <a:srgbClr val="074EA1"/>
              </a:buClr>
              <a:buFont typeface="Wingdings" panose="05000000000000000000" pitchFamily="2" charset="2"/>
              <a:buChar char="à"/>
            </a:pPr>
            <a:r>
              <a:rPr lang="de-CH" sz="2200" b="1" dirty="0">
                <a:highlight>
                  <a:srgbClr val="FFFF00"/>
                </a:highlight>
                <a:sym typeface="Wingdings" panose="05000000000000000000" pitchFamily="2" charset="2"/>
              </a:rPr>
              <a:t>Sommer- oder Wechselgetreide ab Ende Februar/März säen, </a:t>
            </a:r>
            <a:r>
              <a:rPr lang="de-CH" sz="2200" u="sng" dirty="0">
                <a:sym typeface="Wingdings" panose="05000000000000000000" pitchFamily="2" charset="2"/>
              </a:rPr>
              <a:t>bei guten Bedingungen</a:t>
            </a:r>
          </a:p>
          <a:p>
            <a:pPr algn="l">
              <a:spcAft>
                <a:spcPts val="600"/>
              </a:spcAft>
              <a:buClr>
                <a:srgbClr val="074EA1"/>
              </a:buClr>
            </a:pPr>
            <a:endParaRPr lang="de-CH" sz="2200" u="sng" dirty="0">
              <a:sym typeface="Wingdings" panose="05000000000000000000" pitchFamily="2" charset="2"/>
            </a:endParaRPr>
          </a:p>
          <a:p>
            <a:pPr marL="342900" indent="-342900" algn="l">
              <a:spcAft>
                <a:spcPts val="600"/>
              </a:spcAft>
              <a:buClr>
                <a:srgbClr val="074EA1"/>
              </a:buClr>
              <a:buFont typeface="Wingdings" panose="05000000000000000000" pitchFamily="2" charset="2"/>
              <a:buChar char="à"/>
            </a:pPr>
            <a:r>
              <a:rPr lang="de-CH" sz="2200" b="1" dirty="0">
                <a:sym typeface="Wingdings" panose="05000000000000000000" pitchFamily="2" charset="2"/>
              </a:rPr>
              <a:t>Winterweizen spätestens bis &amp; mit Dezember säen</a:t>
            </a:r>
            <a:r>
              <a:rPr lang="de-CH" sz="2200" dirty="0">
                <a:sym typeface="Wingdings" panose="05000000000000000000" pitchFamily="2" charset="2"/>
              </a:rPr>
              <a:t>, </a:t>
            </a:r>
            <a:r>
              <a:rPr lang="de-CH" sz="2200" u="sng" dirty="0">
                <a:sym typeface="Wingdings" panose="05000000000000000000" pitchFamily="2" charset="2"/>
              </a:rPr>
              <a:t>bei guten Saatbedingungen</a:t>
            </a:r>
            <a:r>
              <a:rPr lang="de-CH" sz="2200" dirty="0">
                <a:sym typeface="Wingdings" panose="05000000000000000000" pitchFamily="2" charset="2"/>
              </a:rPr>
              <a:t> </a:t>
            </a:r>
          </a:p>
          <a:p>
            <a:pPr marL="342900" indent="-342900" algn="l">
              <a:spcAft>
                <a:spcPts val="600"/>
              </a:spcAft>
              <a:buClr>
                <a:srgbClr val="074EA1"/>
              </a:buClr>
              <a:buFont typeface="Wingdings" panose="05000000000000000000" pitchFamily="2" charset="2"/>
              <a:buChar char="à"/>
            </a:pPr>
            <a:r>
              <a:rPr lang="de-CH" sz="2200" b="1" dirty="0">
                <a:sym typeface="Wingdings" panose="05000000000000000000" pitchFamily="2" charset="2"/>
              </a:rPr>
              <a:t>Spezialfall Campanile (Kl. 1): </a:t>
            </a:r>
            <a:r>
              <a:rPr lang="de-CH" sz="2200" dirty="0">
                <a:sym typeface="Wingdings" panose="05000000000000000000" pitchFamily="2" charset="2"/>
              </a:rPr>
              <a:t>problemlos Saat im Frühjahr, eigentlich ein Sommerweizen</a:t>
            </a:r>
          </a:p>
          <a:p>
            <a:pPr marL="342900" indent="-342900" algn="l">
              <a:spcAft>
                <a:spcPts val="600"/>
              </a:spcAft>
              <a:buClr>
                <a:srgbClr val="074EA1"/>
              </a:buClr>
              <a:buFont typeface="Arial" panose="020B0604020202020204" pitchFamily="34" charset="0"/>
              <a:buChar char="•"/>
            </a:pPr>
            <a:endParaRPr lang="de-CH" sz="2200" dirty="0">
              <a:sym typeface="Wingdings" panose="05000000000000000000" pitchFamily="2" charset="2"/>
            </a:endParaRPr>
          </a:p>
        </p:txBody>
      </p:sp>
    </p:spTree>
    <p:extLst>
      <p:ext uri="{BB962C8B-B14F-4D97-AF65-F5344CB8AC3E}">
        <p14:creationId xmlns:p14="http://schemas.microsoft.com/office/powerpoint/2010/main" val="3459587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5"/>
          <p:cNvSpPr txBox="1">
            <a:spLocks/>
          </p:cNvSpPr>
          <p:nvPr>
            <p:custDataLst>
              <p:tags r:id="rId1"/>
            </p:custDataLst>
          </p:nvPr>
        </p:nvSpPr>
        <p:spPr>
          <a:xfrm>
            <a:off x="457200" y="304800"/>
            <a:ext cx="8242300" cy="1423467"/>
          </a:xfrm>
          <a:prstGeom prst="rect">
            <a:avLst/>
          </a:prstGeom>
        </p:spPr>
        <p:txBody>
          <a:bodyPr/>
          <a:lstStyle>
            <a:lvl1pPr algn="l" defTabSz="457200" rtl="0" eaLnBrk="1" fontAlgn="base" hangingPunct="1">
              <a:lnSpc>
                <a:spcPts val="3700"/>
              </a:lnSpc>
              <a:spcBef>
                <a:spcPct val="0"/>
              </a:spcBef>
              <a:spcAft>
                <a:spcPct val="0"/>
              </a:spcAft>
              <a:defRPr lang="de-DE" sz="3200" b="1" kern="1200">
                <a:solidFill>
                  <a:schemeClr val="tx1"/>
                </a:solidFill>
                <a:latin typeface="Arial"/>
                <a:ea typeface="ＭＳ Ｐゴシック" pitchFamily="-112" charset="-128"/>
                <a:cs typeface="ＭＳ Ｐゴシック" pitchFamily="-112" charset="-128"/>
              </a:defRPr>
            </a:lvl1pPr>
            <a:lvl2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2pPr>
            <a:lvl3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3pPr>
            <a:lvl4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4pPr>
            <a:lvl5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5pPr>
            <a:lvl6pPr marL="4572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6pPr>
            <a:lvl7pPr marL="9144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7pPr>
            <a:lvl8pPr marL="13716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8pPr>
            <a:lvl9pPr marL="18288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9pPr>
          </a:lstStyle>
          <a:p>
            <a:r>
              <a:rPr lang="fr-CH" dirty="0"/>
              <a:t>Vernalisation, </a:t>
            </a:r>
            <a:r>
              <a:rPr lang="fr-CH" dirty="0" err="1"/>
              <a:t>nach</a:t>
            </a:r>
            <a:r>
              <a:rPr lang="fr-CH" dirty="0"/>
              <a:t> </a:t>
            </a:r>
            <a:r>
              <a:rPr lang="fr-CH" dirty="0" err="1"/>
              <a:t>Agroscope</a:t>
            </a:r>
            <a:r>
              <a:rPr lang="fr-CH" dirty="0"/>
              <a:t> D. </a:t>
            </a:r>
            <a:r>
              <a:rPr lang="fr-CH" dirty="0" err="1"/>
              <a:t>Fossati</a:t>
            </a:r>
            <a:br>
              <a:rPr lang="fr-CH" dirty="0"/>
            </a:br>
            <a:r>
              <a:rPr lang="fr-CH" dirty="0"/>
              <a:t>—</a:t>
            </a:r>
          </a:p>
        </p:txBody>
      </p:sp>
      <p:sp>
        <p:nvSpPr>
          <p:cNvPr id="2" name="Textplatzhalter 13">
            <a:extLst>
              <a:ext uri="{FF2B5EF4-FFF2-40B4-BE49-F238E27FC236}">
                <a16:creationId xmlns:a16="http://schemas.microsoft.com/office/drawing/2014/main" id="{231BF5C6-9C67-AEE1-FB8C-6053F74B4112}"/>
              </a:ext>
            </a:extLst>
          </p:cNvPr>
          <p:cNvSpPr txBox="1">
            <a:spLocks/>
          </p:cNvSpPr>
          <p:nvPr>
            <p:custDataLst>
              <p:tags r:id="rId2"/>
            </p:custDataLst>
          </p:nvPr>
        </p:nvSpPr>
        <p:spPr>
          <a:xfrm>
            <a:off x="319334" y="1868644"/>
            <a:ext cx="8289925" cy="672440"/>
          </a:xfrm>
          <a:prstGeom prst="rect">
            <a:avLst/>
          </a:prstGeom>
        </p:spPr>
        <p:txBody>
          <a:bodyPr/>
          <a:lstStyle>
            <a:lvl1pPr marL="0" marR="0" indent="0" algn="l" defTabSz="457200" rtl="0" eaLnBrk="1" fontAlgn="base" latinLnBrk="0" hangingPunct="1">
              <a:lnSpc>
                <a:spcPct val="100000"/>
              </a:lnSpc>
              <a:spcBef>
                <a:spcPct val="0"/>
              </a:spcBef>
              <a:spcAft>
                <a:spcPct val="0"/>
              </a:spcAft>
              <a:buClr>
                <a:srgbClr val="074EA1"/>
              </a:buClr>
              <a:buSzTx/>
              <a:buFont typeface="Lucida Grande" pitchFamily="-112" charset="0"/>
              <a:buNone/>
              <a:tabLst/>
              <a:defRPr sz="2000" kern="1200">
                <a:solidFill>
                  <a:schemeClr val="tx1"/>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000" kern="1200">
                <a:solidFill>
                  <a:schemeClr val="tx1"/>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000" kern="1200" baseline="0">
                <a:solidFill>
                  <a:schemeClr val="tx1"/>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chemeClr val="tx1"/>
              </a:buClr>
              <a:buSzPct val="100000"/>
              <a:buFont typeface="Arial"/>
              <a:buChar char="&gt;"/>
              <a:defRPr sz="2000" kern="1200">
                <a:solidFill>
                  <a:schemeClr val="tx1"/>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000000"/>
              </a:buClr>
              <a:buSzPct val="100000"/>
              <a:buFont typeface="Arial"/>
              <a:buChar char="&gt;"/>
              <a:defRPr sz="2000" kern="1200">
                <a:solidFill>
                  <a:schemeClr val="tx1"/>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endParaRPr lang="fr-CH" dirty="0"/>
          </a:p>
          <a:p>
            <a:br>
              <a:rPr lang="fr-CH" b="1" dirty="0"/>
            </a:br>
            <a:endParaRPr lang="fr-CH" b="1" dirty="0"/>
          </a:p>
        </p:txBody>
      </p:sp>
      <p:sp>
        <p:nvSpPr>
          <p:cNvPr id="3" name="Textfeld 2">
            <a:extLst>
              <a:ext uri="{FF2B5EF4-FFF2-40B4-BE49-F238E27FC236}">
                <a16:creationId xmlns:a16="http://schemas.microsoft.com/office/drawing/2014/main" id="{848BDDAB-3043-987D-E359-A3415F506801}"/>
              </a:ext>
            </a:extLst>
          </p:cNvPr>
          <p:cNvSpPr txBox="1"/>
          <p:nvPr/>
        </p:nvSpPr>
        <p:spPr>
          <a:xfrm>
            <a:off x="305435" y="1351776"/>
            <a:ext cx="8289925" cy="4862870"/>
          </a:xfrm>
          <a:prstGeom prst="rect">
            <a:avLst/>
          </a:prstGeom>
        </p:spPr>
        <p:txBody>
          <a:bodyPr vert="horz" wrap="square" lIns="0" tIns="0" rIns="0" bIns="0" rtlCol="0">
            <a:spAutoFit/>
          </a:bodyPr>
          <a:lstStyle/>
          <a:p>
            <a:pPr marL="285750" indent="-285750" algn="l">
              <a:spcAft>
                <a:spcPts val="600"/>
              </a:spcAft>
              <a:buClr>
                <a:srgbClr val="074EA1"/>
              </a:buClr>
              <a:buFont typeface="Wingdings" panose="05000000000000000000" pitchFamily="2" charset="2"/>
              <a:buChar char="à"/>
            </a:pPr>
            <a:r>
              <a:rPr lang="fr-CH" sz="2200" b="1" dirty="0" err="1">
                <a:latin typeface="Arial" panose="020B0604020202020204" pitchFamily="34" charset="0"/>
                <a:ea typeface="Calibri" panose="020F0502020204030204" pitchFamily="34" charset="0"/>
                <a:sym typeface="Wingdings" panose="05000000000000000000" pitchFamily="2" charset="2"/>
              </a:rPr>
              <a:t>Wegen</a:t>
            </a:r>
            <a:r>
              <a:rPr lang="fr-CH" sz="2200" b="1" dirty="0">
                <a:latin typeface="Arial" panose="020B0604020202020204" pitchFamily="34" charset="0"/>
                <a:ea typeface="Calibri" panose="020F0502020204030204" pitchFamily="34" charset="0"/>
                <a:sym typeface="Wingdings" panose="05000000000000000000" pitchFamily="2" charset="2"/>
              </a:rPr>
              <a:t> Vernalisation </a:t>
            </a:r>
            <a:r>
              <a:rPr lang="fr-CH" sz="2200" b="1" dirty="0" err="1">
                <a:latin typeface="Arial" panose="020B0604020202020204" pitchFamily="34" charset="0"/>
                <a:ea typeface="Calibri" panose="020F0502020204030204" pitchFamily="34" charset="0"/>
                <a:sym typeface="Wingdings" panose="05000000000000000000" pitchFamily="2" charset="2"/>
              </a:rPr>
              <a:t>muss</a:t>
            </a:r>
            <a:r>
              <a:rPr lang="fr-CH" sz="2200" b="1" dirty="0">
                <a:latin typeface="Arial" panose="020B0604020202020204" pitchFamily="34" charset="0"/>
                <a:ea typeface="Calibri" panose="020F0502020204030204" pitchFamily="34" charset="0"/>
                <a:sym typeface="Wingdings" panose="05000000000000000000" pitchFamily="2" charset="2"/>
              </a:rPr>
              <a:t> man </a:t>
            </a:r>
            <a:r>
              <a:rPr lang="fr-CH" sz="2200" b="1" dirty="0" err="1">
                <a:latin typeface="Arial" panose="020B0604020202020204" pitchFamily="34" charset="0"/>
                <a:ea typeface="Calibri" panose="020F0502020204030204" pitchFamily="34" charset="0"/>
                <a:sym typeface="Wingdings" panose="05000000000000000000" pitchFamily="2" charset="2"/>
              </a:rPr>
              <a:t>sich</a:t>
            </a:r>
            <a:r>
              <a:rPr lang="fr-CH" sz="2200" b="1" dirty="0">
                <a:latin typeface="Arial" panose="020B0604020202020204" pitchFamily="34" charset="0"/>
                <a:ea typeface="Calibri" panose="020F0502020204030204" pitchFamily="34" charset="0"/>
                <a:sym typeface="Wingdings" panose="05000000000000000000" pitchFamily="2" charset="2"/>
              </a:rPr>
              <a:t> </a:t>
            </a:r>
            <a:r>
              <a:rPr lang="fr-CH" sz="2200" b="1" dirty="0" err="1">
                <a:latin typeface="Arial" panose="020B0604020202020204" pitchFamily="34" charset="0"/>
                <a:ea typeface="Calibri" panose="020F0502020204030204" pitchFamily="34" charset="0"/>
                <a:sym typeface="Wingdings" panose="05000000000000000000" pitchFamily="2" charset="2"/>
              </a:rPr>
              <a:t>bei</a:t>
            </a:r>
            <a:r>
              <a:rPr lang="fr-CH" sz="2200" b="1" dirty="0">
                <a:latin typeface="Arial" panose="020B0604020202020204" pitchFamily="34" charset="0"/>
                <a:ea typeface="Calibri" panose="020F0502020204030204" pitchFamily="34" charset="0"/>
                <a:sym typeface="Wingdings" panose="05000000000000000000" pitchFamily="2" charset="2"/>
              </a:rPr>
              <a:t> </a:t>
            </a:r>
            <a:r>
              <a:rPr lang="fr-CH" sz="2200" b="1" dirty="0" err="1">
                <a:latin typeface="Arial" panose="020B0604020202020204" pitchFamily="34" charset="0"/>
                <a:ea typeface="Calibri" panose="020F0502020204030204" pitchFamily="34" charset="0"/>
                <a:sym typeface="Wingdings" panose="05000000000000000000" pitchFamily="2" charset="2"/>
              </a:rPr>
              <a:t>heutigen</a:t>
            </a:r>
            <a:r>
              <a:rPr lang="fr-CH" sz="2200" b="1" dirty="0">
                <a:latin typeface="Arial" panose="020B0604020202020204" pitchFamily="34" charset="0"/>
                <a:ea typeface="Calibri" panose="020F0502020204030204" pitchFamily="34" charset="0"/>
                <a:sym typeface="Wingdings" panose="05000000000000000000" pitchFamily="2" charset="2"/>
              </a:rPr>
              <a:t> CH-</a:t>
            </a:r>
            <a:r>
              <a:rPr lang="fr-CH" sz="2200" b="1" dirty="0" err="1">
                <a:latin typeface="Arial" panose="020B0604020202020204" pitchFamily="34" charset="0"/>
                <a:ea typeface="Calibri" panose="020F0502020204030204" pitchFamily="34" charset="0"/>
                <a:sym typeface="Wingdings" panose="05000000000000000000" pitchFamily="2" charset="2"/>
              </a:rPr>
              <a:t>Sorten</a:t>
            </a:r>
            <a:r>
              <a:rPr lang="fr-CH" sz="2200" b="1" dirty="0">
                <a:latin typeface="Arial" panose="020B0604020202020204" pitchFamily="34" charset="0"/>
                <a:ea typeface="Calibri" panose="020F0502020204030204" pitchFamily="34" charset="0"/>
                <a:sym typeface="Wingdings" panose="05000000000000000000" pitchFamily="2" charset="2"/>
              </a:rPr>
              <a:t> </a:t>
            </a:r>
            <a:r>
              <a:rPr lang="fr-CH" sz="2200" b="1" dirty="0" err="1">
                <a:latin typeface="Arial" panose="020B0604020202020204" pitchFamily="34" charset="0"/>
                <a:ea typeface="Calibri" panose="020F0502020204030204" pitchFamily="34" charset="0"/>
                <a:sym typeface="Wingdings" panose="05000000000000000000" pitchFamily="2" charset="2"/>
              </a:rPr>
              <a:t>wenig</a:t>
            </a:r>
            <a:r>
              <a:rPr lang="fr-CH" sz="2200" b="1" dirty="0">
                <a:latin typeface="Arial" panose="020B0604020202020204" pitchFamily="34" charset="0"/>
                <a:ea typeface="Calibri" panose="020F0502020204030204" pitchFamily="34" charset="0"/>
                <a:sym typeface="Wingdings" panose="05000000000000000000" pitchFamily="2" charset="2"/>
              </a:rPr>
              <a:t> </a:t>
            </a:r>
            <a:r>
              <a:rPr lang="fr-CH" sz="2200" b="1" dirty="0" err="1">
                <a:latin typeface="Arial" panose="020B0604020202020204" pitchFamily="34" charset="0"/>
                <a:ea typeface="Calibri" panose="020F0502020204030204" pitchFamily="34" charset="0"/>
                <a:sym typeface="Wingdings" panose="05000000000000000000" pitchFamily="2" charset="2"/>
              </a:rPr>
              <a:t>Sorgen</a:t>
            </a:r>
            <a:r>
              <a:rPr lang="fr-CH" sz="2200" b="1" dirty="0">
                <a:latin typeface="Arial" panose="020B0604020202020204" pitchFamily="34" charset="0"/>
                <a:ea typeface="Calibri" panose="020F0502020204030204" pitchFamily="34" charset="0"/>
                <a:sym typeface="Wingdings" panose="05000000000000000000" pitchFamily="2" charset="2"/>
              </a:rPr>
              <a:t> </a:t>
            </a:r>
            <a:r>
              <a:rPr lang="fr-CH" sz="2200" b="1" dirty="0" err="1">
                <a:latin typeface="Arial" panose="020B0604020202020204" pitchFamily="34" charset="0"/>
                <a:ea typeface="Calibri" panose="020F0502020204030204" pitchFamily="34" charset="0"/>
                <a:sym typeface="Wingdings" panose="05000000000000000000" pitchFamily="2" charset="2"/>
              </a:rPr>
              <a:t>machen</a:t>
            </a:r>
            <a:r>
              <a:rPr lang="fr-CH" sz="2200" b="1" dirty="0">
                <a:latin typeface="Arial" panose="020B0604020202020204" pitchFamily="34" charset="0"/>
                <a:ea typeface="Calibri" panose="020F0502020204030204" pitchFamily="34" charset="0"/>
                <a:sym typeface="Wingdings" panose="05000000000000000000" pitchFamily="2" charset="2"/>
              </a:rPr>
              <a:t>, </a:t>
            </a:r>
            <a:r>
              <a:rPr lang="fr-CH" sz="2200" u="sng" dirty="0" err="1">
                <a:latin typeface="Arial" panose="020B0604020202020204" pitchFamily="34" charset="0"/>
                <a:ea typeface="Calibri" panose="020F0502020204030204" pitchFamily="34" charset="0"/>
                <a:sym typeface="Wingdings" panose="05000000000000000000" pitchFamily="2" charset="2"/>
              </a:rPr>
              <a:t>theoretisch</a:t>
            </a:r>
            <a:r>
              <a:rPr lang="fr-CH" sz="2200" dirty="0">
                <a:latin typeface="Arial" panose="020B0604020202020204" pitchFamily="34" charset="0"/>
                <a:ea typeface="Calibri" panose="020F0502020204030204" pitchFamily="34" charset="0"/>
                <a:sym typeface="Wingdings" panose="05000000000000000000" pitchFamily="2" charset="2"/>
              </a:rPr>
              <a:t> </a:t>
            </a:r>
            <a:r>
              <a:rPr lang="fr-CH" sz="2200" dirty="0" err="1">
                <a:latin typeface="Arial" panose="020B0604020202020204" pitchFamily="34" charset="0"/>
                <a:ea typeface="Calibri" panose="020F0502020204030204" pitchFamily="34" charset="0"/>
                <a:sym typeface="Wingdings" panose="05000000000000000000" pitchFamily="2" charset="2"/>
              </a:rPr>
              <a:t>Saat</a:t>
            </a:r>
            <a:r>
              <a:rPr lang="fr-CH" sz="2200" dirty="0">
                <a:latin typeface="Arial" panose="020B0604020202020204" pitchFamily="34" charset="0"/>
                <a:ea typeface="Calibri" panose="020F0502020204030204" pitchFamily="34" charset="0"/>
                <a:sym typeface="Wingdings" panose="05000000000000000000" pitchFamily="2" charset="2"/>
              </a:rPr>
              <a:t> bis Ende </a:t>
            </a:r>
            <a:r>
              <a:rPr lang="fr-CH" sz="2200" dirty="0" err="1">
                <a:latin typeface="Arial" panose="020B0604020202020204" pitchFamily="34" charset="0"/>
                <a:ea typeface="Calibri" panose="020F0502020204030204" pitchFamily="34" charset="0"/>
                <a:sym typeface="Wingdings" panose="05000000000000000000" pitchFamily="2" charset="2"/>
              </a:rPr>
              <a:t>Januar</a:t>
            </a:r>
            <a:r>
              <a:rPr lang="fr-CH" sz="2200" dirty="0">
                <a:latin typeface="Arial" panose="020B0604020202020204" pitchFamily="34" charset="0"/>
                <a:ea typeface="Calibri" panose="020F0502020204030204" pitchFamily="34" charset="0"/>
                <a:sym typeface="Wingdings" panose="05000000000000000000" pitchFamily="2" charset="2"/>
              </a:rPr>
              <a:t> </a:t>
            </a:r>
            <a:r>
              <a:rPr lang="fr-CH" sz="2200" dirty="0" err="1">
                <a:latin typeface="Arial" panose="020B0604020202020204" pitchFamily="34" charset="0"/>
                <a:ea typeface="Calibri" panose="020F0502020204030204" pitchFamily="34" charset="0"/>
                <a:sym typeface="Wingdings" panose="05000000000000000000" pitchFamily="2" charset="2"/>
              </a:rPr>
              <a:t>möglich</a:t>
            </a:r>
            <a:endParaRPr lang="fr-CH" sz="2200" dirty="0">
              <a:latin typeface="Arial" panose="020B0604020202020204" pitchFamily="34" charset="0"/>
              <a:ea typeface="Calibri" panose="020F0502020204030204" pitchFamily="34" charset="0"/>
              <a:sym typeface="Wingdings" panose="05000000000000000000" pitchFamily="2" charset="2"/>
            </a:endParaRPr>
          </a:p>
          <a:p>
            <a:pPr marL="742950" lvl="1" indent="-285750" algn="l">
              <a:spcAft>
                <a:spcPts val="600"/>
              </a:spcAft>
              <a:buClr>
                <a:srgbClr val="074EA1"/>
              </a:buClr>
              <a:buFont typeface="Wingdings" panose="05000000000000000000" pitchFamily="2" charset="2"/>
              <a:buChar char="à"/>
            </a:pPr>
            <a:r>
              <a:rPr lang="fr-CH" sz="2200" u="sng" dirty="0">
                <a:highlight>
                  <a:srgbClr val="FFFF00"/>
                </a:highlight>
                <a:latin typeface="Arial" panose="020B0604020202020204" pitchFamily="34" charset="0"/>
                <a:ea typeface="Calibri" panose="020F0502020204030204" pitchFamily="34" charset="0"/>
                <a:sym typeface="Wingdings" panose="05000000000000000000" pitchFamily="2" charset="2"/>
              </a:rPr>
              <a:t>Vernalisation Schweizer WW-</a:t>
            </a:r>
            <a:r>
              <a:rPr lang="fr-CH" sz="2200" u="sng" dirty="0" err="1">
                <a:highlight>
                  <a:srgbClr val="FFFF00"/>
                </a:highlight>
                <a:latin typeface="Arial" panose="020B0604020202020204" pitchFamily="34" charset="0"/>
                <a:ea typeface="Calibri" panose="020F0502020204030204" pitchFamily="34" charset="0"/>
                <a:sym typeface="Wingdings" panose="05000000000000000000" pitchFamily="2" charset="2"/>
              </a:rPr>
              <a:t>Sorten</a:t>
            </a:r>
            <a:r>
              <a:rPr lang="fr-CH" sz="2200" u="sng" dirty="0">
                <a:highlight>
                  <a:srgbClr val="FFFF00"/>
                </a:highlight>
                <a:latin typeface="Arial" panose="020B0604020202020204" pitchFamily="34" charset="0"/>
                <a:ea typeface="Calibri" panose="020F0502020204030204" pitchFamily="34" charset="0"/>
                <a:sym typeface="Wingdings" panose="05000000000000000000" pitchFamily="2" charset="2"/>
              </a:rPr>
              <a:t>: 6 </a:t>
            </a:r>
            <a:r>
              <a:rPr lang="fr-CH" sz="2200" u="sng" dirty="0" err="1">
                <a:highlight>
                  <a:srgbClr val="FFFF00"/>
                </a:highlight>
                <a:latin typeface="Arial" panose="020B0604020202020204" pitchFamily="34" charset="0"/>
                <a:ea typeface="Calibri" panose="020F0502020204030204" pitchFamily="34" charset="0"/>
                <a:sym typeface="Wingdings" panose="05000000000000000000" pitchFamily="2" charset="2"/>
              </a:rPr>
              <a:t>Wochen</a:t>
            </a:r>
            <a:r>
              <a:rPr lang="fr-CH" sz="2200" u="sng" dirty="0">
                <a:highlight>
                  <a:srgbClr val="FFFF00"/>
                </a:highlight>
                <a:latin typeface="Arial" panose="020B0604020202020204" pitchFamily="34" charset="0"/>
                <a:ea typeface="Calibri" panose="020F0502020204030204" pitchFamily="34" charset="0"/>
                <a:sym typeface="Wingdings" panose="05000000000000000000" pitchFamily="2" charset="2"/>
              </a:rPr>
              <a:t> mit </a:t>
            </a:r>
            <a:r>
              <a:rPr lang="fr-CH" sz="2200" u="sng" dirty="0" err="1">
                <a:highlight>
                  <a:srgbClr val="FFFF00"/>
                </a:highlight>
                <a:latin typeface="Arial" panose="020B0604020202020204" pitchFamily="34" charset="0"/>
                <a:ea typeface="Calibri" panose="020F0502020204030204" pitchFamily="34" charset="0"/>
                <a:sym typeface="Wingdings" panose="05000000000000000000" pitchFamily="2" charset="2"/>
              </a:rPr>
              <a:t>Durchschnittstemperaturen</a:t>
            </a:r>
            <a:r>
              <a:rPr lang="fr-CH" sz="2200" u="sng" dirty="0">
                <a:highlight>
                  <a:srgbClr val="FFFF00"/>
                </a:highlight>
                <a:latin typeface="Arial" panose="020B0604020202020204" pitchFamily="34" charset="0"/>
                <a:ea typeface="Calibri" panose="020F0502020204030204" pitchFamily="34" charset="0"/>
                <a:sym typeface="Wingdings" panose="05000000000000000000" pitchFamily="2" charset="2"/>
              </a:rPr>
              <a:t> </a:t>
            </a:r>
            <a:r>
              <a:rPr lang="fr-CH" sz="2200" u="sng" dirty="0" err="1">
                <a:highlight>
                  <a:srgbClr val="FFFF00"/>
                </a:highlight>
                <a:latin typeface="Arial" panose="020B0604020202020204" pitchFamily="34" charset="0"/>
                <a:ea typeface="Calibri" panose="020F0502020204030204" pitchFamily="34" charset="0"/>
                <a:sym typeface="Wingdings" panose="05000000000000000000" pitchFamily="2" charset="2"/>
              </a:rPr>
              <a:t>zwischen</a:t>
            </a:r>
            <a:r>
              <a:rPr lang="fr-CH" sz="2200" u="sng" dirty="0">
                <a:highlight>
                  <a:srgbClr val="FFFF00"/>
                </a:highlight>
                <a:latin typeface="Arial" panose="020B0604020202020204" pitchFamily="34" charset="0"/>
                <a:ea typeface="Calibri" panose="020F0502020204030204" pitchFamily="34" charset="0"/>
                <a:sym typeface="Wingdings" panose="05000000000000000000" pitchFamily="2" charset="2"/>
              </a:rPr>
              <a:t> +3 °C &amp; +10 °C</a:t>
            </a:r>
            <a:endParaRPr lang="fr-CH" sz="2200" dirty="0">
              <a:latin typeface="Arial" panose="020B0604020202020204" pitchFamily="34" charset="0"/>
              <a:ea typeface="Calibri" panose="020F0502020204030204" pitchFamily="34" charset="0"/>
              <a:sym typeface="Wingdings" panose="05000000000000000000" pitchFamily="2" charset="2"/>
            </a:endParaRPr>
          </a:p>
          <a:p>
            <a:pPr algn="l">
              <a:spcAft>
                <a:spcPts val="600"/>
              </a:spcAft>
              <a:buClr>
                <a:srgbClr val="074EA1"/>
              </a:buClr>
            </a:pPr>
            <a:endParaRPr lang="fr-CH" sz="2200" dirty="0">
              <a:latin typeface="Arial" panose="020B0604020202020204" pitchFamily="34" charset="0"/>
              <a:ea typeface="Calibri" panose="020F0502020204030204" pitchFamily="34" charset="0"/>
              <a:sym typeface="Wingdings" panose="05000000000000000000" pitchFamily="2" charset="2"/>
            </a:endParaRPr>
          </a:p>
          <a:p>
            <a:pPr marL="285750" indent="-285750" algn="l">
              <a:spcAft>
                <a:spcPts val="600"/>
              </a:spcAft>
              <a:buClr>
                <a:srgbClr val="074EA1"/>
              </a:buClr>
              <a:buFont typeface="Wingdings" panose="05000000000000000000" pitchFamily="2" charset="2"/>
              <a:buChar char="à"/>
            </a:pPr>
            <a:r>
              <a:rPr lang="fr-CH" sz="2200" b="1" dirty="0">
                <a:latin typeface="Arial" panose="020B0604020202020204" pitchFamily="34" charset="0"/>
                <a:ea typeface="Calibri" panose="020F0502020204030204" pitchFamily="34" charset="0"/>
                <a:sym typeface="Wingdings" panose="05000000000000000000" pitchFamily="2" charset="2"/>
              </a:rPr>
              <a:t>ABER: </a:t>
            </a:r>
            <a:r>
              <a:rPr lang="fr-CH" sz="2200" b="1" dirty="0" err="1">
                <a:latin typeface="Arial" panose="020B0604020202020204" pitchFamily="34" charset="0"/>
                <a:ea typeface="Calibri" panose="020F0502020204030204" pitchFamily="34" charset="0"/>
                <a:sym typeface="Wingdings" panose="05000000000000000000" pitchFamily="2" charset="2"/>
              </a:rPr>
              <a:t>Saaten</a:t>
            </a:r>
            <a:r>
              <a:rPr lang="fr-CH" sz="2200" b="1" dirty="0">
                <a:latin typeface="Arial" panose="020B0604020202020204" pitchFamily="34" charset="0"/>
                <a:ea typeface="Calibri" panose="020F0502020204030204" pitchFamily="34" charset="0"/>
                <a:sym typeface="Wingdings" panose="05000000000000000000" pitchFamily="2" charset="2"/>
              </a:rPr>
              <a:t> ab </a:t>
            </a:r>
            <a:r>
              <a:rPr lang="fr-CH" sz="2200" b="1" dirty="0" err="1">
                <a:latin typeface="Arial" panose="020B0604020202020204" pitchFamily="34" charset="0"/>
                <a:ea typeface="Calibri" panose="020F0502020204030204" pitchFamily="34" charset="0"/>
                <a:sym typeface="Wingdings" panose="05000000000000000000" pitchFamily="2" charset="2"/>
              </a:rPr>
              <a:t>Mitte</a:t>
            </a:r>
            <a:r>
              <a:rPr lang="fr-CH" sz="2200" b="1" dirty="0">
                <a:latin typeface="Arial" panose="020B0604020202020204" pitchFamily="34" charset="0"/>
                <a:ea typeface="Calibri" panose="020F0502020204030204" pitchFamily="34" charset="0"/>
                <a:sym typeface="Wingdings" panose="05000000000000000000" pitchFamily="2" charset="2"/>
              </a:rPr>
              <a:t> </a:t>
            </a:r>
            <a:r>
              <a:rPr lang="fr-CH" sz="2200" b="1" dirty="0" err="1">
                <a:latin typeface="Arial" panose="020B0604020202020204" pitchFamily="34" charset="0"/>
                <a:ea typeface="Calibri" panose="020F0502020204030204" pitchFamily="34" charset="0"/>
                <a:sym typeface="Wingdings" panose="05000000000000000000" pitchFamily="2" charset="2"/>
              </a:rPr>
              <a:t>Januar</a:t>
            </a:r>
            <a:r>
              <a:rPr lang="fr-CH" sz="2200" b="1" dirty="0">
                <a:latin typeface="Arial" panose="020B0604020202020204" pitchFamily="34" charset="0"/>
                <a:ea typeface="Calibri" panose="020F0502020204030204" pitchFamily="34" charset="0"/>
                <a:sym typeface="Wingdings" panose="05000000000000000000" pitchFamily="2" charset="2"/>
              </a:rPr>
              <a:t> </a:t>
            </a:r>
            <a:r>
              <a:rPr lang="fr-CH" sz="2200" b="1" dirty="0" err="1">
                <a:latin typeface="Arial" panose="020B0604020202020204" pitchFamily="34" charset="0"/>
                <a:ea typeface="Calibri" panose="020F0502020204030204" pitchFamily="34" charset="0"/>
                <a:sym typeface="Wingdings" panose="05000000000000000000" pitchFamily="2" charset="2"/>
              </a:rPr>
              <a:t>sehr</a:t>
            </a:r>
            <a:r>
              <a:rPr lang="fr-CH" sz="2200" b="1" dirty="0">
                <a:latin typeface="Arial" panose="020B0604020202020204" pitchFamily="34" charset="0"/>
                <a:ea typeface="Calibri" panose="020F0502020204030204" pitchFamily="34" charset="0"/>
                <a:sym typeface="Wingdings" panose="05000000000000000000" pitchFamily="2" charset="2"/>
              </a:rPr>
              <a:t> </a:t>
            </a:r>
            <a:r>
              <a:rPr lang="fr-CH" sz="2200" b="1" dirty="0" err="1">
                <a:latin typeface="Arial" panose="020B0604020202020204" pitchFamily="34" charset="0"/>
                <a:ea typeface="Calibri" panose="020F0502020204030204" pitchFamily="34" charset="0"/>
                <a:sym typeface="Wingdings" panose="05000000000000000000" pitchFamily="2" charset="2"/>
              </a:rPr>
              <a:t>schlechte</a:t>
            </a:r>
            <a:r>
              <a:rPr lang="fr-CH" sz="2200" b="1" dirty="0">
                <a:latin typeface="Arial" panose="020B0604020202020204" pitchFamily="34" charset="0"/>
                <a:ea typeface="Calibri" panose="020F0502020204030204" pitchFamily="34" charset="0"/>
                <a:sym typeface="Wingdings" panose="05000000000000000000" pitchFamily="2" charset="2"/>
              </a:rPr>
              <a:t> </a:t>
            </a:r>
            <a:r>
              <a:rPr lang="fr-CH" sz="2200" b="1" dirty="0" err="1">
                <a:latin typeface="Arial" panose="020B0604020202020204" pitchFamily="34" charset="0"/>
                <a:ea typeface="Calibri" panose="020F0502020204030204" pitchFamily="34" charset="0"/>
                <a:sym typeface="Wingdings" panose="05000000000000000000" pitchFamily="2" charset="2"/>
              </a:rPr>
              <a:t>Erträge</a:t>
            </a:r>
            <a:r>
              <a:rPr lang="fr-CH" sz="2200" b="1" dirty="0">
                <a:latin typeface="Arial" panose="020B0604020202020204" pitchFamily="34" charset="0"/>
                <a:ea typeface="Calibri" panose="020F0502020204030204" pitchFamily="34" charset="0"/>
                <a:sym typeface="Wingdings" panose="05000000000000000000" pitchFamily="2" charset="2"/>
              </a:rPr>
              <a:t> </a:t>
            </a:r>
            <a:r>
              <a:rPr lang="fr-CH" sz="2200" dirty="0">
                <a:latin typeface="Arial" panose="020B0604020202020204" pitchFamily="34" charset="0"/>
                <a:ea typeface="Calibri" panose="020F0502020204030204" pitchFamily="34" charset="0"/>
                <a:sym typeface="Wingdings" panose="05000000000000000000" pitchFamily="2" charset="2"/>
              </a:rPr>
              <a:t>(</a:t>
            </a:r>
            <a:r>
              <a:rPr lang="fr-CH" sz="2200" dirty="0" err="1">
                <a:latin typeface="Arial" panose="020B0604020202020204" pitchFamily="34" charset="0"/>
                <a:ea typeface="Calibri" panose="020F0502020204030204" pitchFamily="34" charset="0"/>
                <a:sym typeface="Wingdings" panose="05000000000000000000" pitchFamily="2" charset="2"/>
              </a:rPr>
              <a:t>schlechtes</a:t>
            </a:r>
            <a:r>
              <a:rPr lang="fr-CH" sz="2200" dirty="0">
                <a:latin typeface="Arial" panose="020B0604020202020204" pitchFamily="34" charset="0"/>
                <a:ea typeface="Calibri" panose="020F0502020204030204" pitchFamily="34" charset="0"/>
                <a:sym typeface="Wingdings" panose="05000000000000000000" pitchFamily="2" charset="2"/>
              </a:rPr>
              <a:t> </a:t>
            </a:r>
            <a:r>
              <a:rPr lang="fr-CH" sz="2200" dirty="0" err="1">
                <a:latin typeface="Arial" panose="020B0604020202020204" pitchFamily="34" charset="0"/>
                <a:ea typeface="Calibri" panose="020F0502020204030204" pitchFamily="34" charset="0"/>
                <a:sym typeface="Wingdings" panose="05000000000000000000" pitchFamily="2" charset="2"/>
              </a:rPr>
              <a:t>Auflaufen</a:t>
            </a:r>
            <a:r>
              <a:rPr lang="fr-CH" sz="2200" dirty="0">
                <a:latin typeface="Arial" panose="020B0604020202020204" pitchFamily="34" charset="0"/>
                <a:ea typeface="Calibri" panose="020F0502020204030204" pitchFamily="34" charset="0"/>
                <a:sym typeface="Wingdings" panose="05000000000000000000" pitchFamily="2" charset="2"/>
              </a:rPr>
              <a:t> &amp; </a:t>
            </a:r>
            <a:r>
              <a:rPr lang="fr-CH" sz="2200" dirty="0" err="1">
                <a:latin typeface="Arial" panose="020B0604020202020204" pitchFamily="34" charset="0"/>
                <a:ea typeface="Calibri" panose="020F0502020204030204" pitchFamily="34" charset="0"/>
                <a:sym typeface="Wingdings" panose="05000000000000000000" pitchFamily="2" charset="2"/>
              </a:rPr>
              <a:t>wenig</a:t>
            </a:r>
            <a:r>
              <a:rPr lang="fr-CH" sz="2200" dirty="0">
                <a:latin typeface="Arial" panose="020B0604020202020204" pitchFamily="34" charset="0"/>
                <a:ea typeface="Calibri" panose="020F0502020204030204" pitchFamily="34" charset="0"/>
                <a:sym typeface="Wingdings" panose="05000000000000000000" pitchFamily="2" charset="2"/>
              </a:rPr>
              <a:t> </a:t>
            </a:r>
            <a:r>
              <a:rPr lang="fr-CH" sz="2200" dirty="0" err="1">
                <a:latin typeface="Arial" panose="020B0604020202020204" pitchFamily="34" charset="0"/>
                <a:ea typeface="Calibri" panose="020F0502020204030204" pitchFamily="34" charset="0"/>
                <a:sym typeface="Wingdings" panose="05000000000000000000" pitchFamily="2" charset="2"/>
              </a:rPr>
              <a:t>fitte</a:t>
            </a:r>
            <a:r>
              <a:rPr lang="fr-CH" sz="2200" dirty="0">
                <a:latin typeface="Arial" panose="020B0604020202020204" pitchFamily="34" charset="0"/>
                <a:ea typeface="Calibri" panose="020F0502020204030204" pitchFamily="34" charset="0"/>
                <a:sym typeface="Wingdings" panose="05000000000000000000" pitchFamily="2" charset="2"/>
              </a:rPr>
              <a:t> </a:t>
            </a:r>
            <a:r>
              <a:rPr lang="fr-CH" sz="2200" dirty="0" err="1">
                <a:latin typeface="Arial" panose="020B0604020202020204" pitchFamily="34" charset="0"/>
                <a:ea typeface="Calibri" panose="020F0502020204030204" pitchFamily="34" charset="0"/>
                <a:sym typeface="Wingdings" panose="05000000000000000000" pitchFamily="2" charset="2"/>
              </a:rPr>
              <a:t>Pflanzen</a:t>
            </a:r>
            <a:r>
              <a:rPr lang="fr-CH" sz="2200" dirty="0">
                <a:latin typeface="Arial" panose="020B0604020202020204" pitchFamily="34" charset="0"/>
                <a:ea typeface="Calibri" panose="020F0502020204030204" pitchFamily="34" charset="0"/>
                <a:sym typeface="Wingdings" panose="05000000000000000000" pitchFamily="2" charset="2"/>
              </a:rPr>
              <a:t>, </a:t>
            </a:r>
            <a:r>
              <a:rPr lang="fr-CH" sz="2200" dirty="0" err="1">
                <a:latin typeface="Arial" panose="020B0604020202020204" pitchFamily="34" charset="0"/>
                <a:ea typeface="Calibri" panose="020F0502020204030204" pitchFamily="34" charset="0"/>
                <a:sym typeface="Wingdings" panose="05000000000000000000" pitchFamily="2" charset="2"/>
              </a:rPr>
              <a:t>kurze</a:t>
            </a:r>
            <a:r>
              <a:rPr lang="fr-CH" sz="2200" dirty="0">
                <a:latin typeface="Arial" panose="020B0604020202020204" pitchFamily="34" charset="0"/>
                <a:ea typeface="Calibri" panose="020F0502020204030204" pitchFamily="34" charset="0"/>
                <a:sym typeface="Wingdings" panose="05000000000000000000" pitchFamily="2" charset="2"/>
              </a:rPr>
              <a:t> </a:t>
            </a:r>
            <a:r>
              <a:rPr lang="fr-CH" sz="2200" dirty="0" err="1">
                <a:latin typeface="Arial" panose="020B0604020202020204" pitchFamily="34" charset="0"/>
                <a:ea typeface="Calibri" panose="020F0502020204030204" pitchFamily="34" charset="0"/>
                <a:sym typeface="Wingdings" panose="05000000000000000000" pitchFamily="2" charset="2"/>
              </a:rPr>
              <a:t>Ähren</a:t>
            </a:r>
            <a:r>
              <a:rPr lang="fr-CH" sz="2200" dirty="0">
                <a:latin typeface="Arial" panose="020B0604020202020204" pitchFamily="34" charset="0"/>
                <a:ea typeface="Calibri" panose="020F0502020204030204" pitchFamily="34" charset="0"/>
                <a:sym typeface="Wingdings" panose="05000000000000000000" pitchFamily="2" charset="2"/>
              </a:rPr>
              <a:t>&amp; </a:t>
            </a:r>
            <a:r>
              <a:rPr lang="fr-CH" sz="2200" dirty="0" err="1">
                <a:latin typeface="Arial" panose="020B0604020202020204" pitchFamily="34" charset="0"/>
                <a:ea typeface="Calibri" panose="020F0502020204030204" pitchFamily="34" charset="0"/>
                <a:sym typeface="Wingdings" panose="05000000000000000000" pitchFamily="2" charset="2"/>
              </a:rPr>
              <a:t>kleine</a:t>
            </a:r>
            <a:r>
              <a:rPr lang="fr-CH" sz="2200" dirty="0">
                <a:latin typeface="Arial" panose="020B0604020202020204" pitchFamily="34" charset="0"/>
                <a:ea typeface="Calibri" panose="020F0502020204030204" pitchFamily="34" charset="0"/>
                <a:sym typeface="Wingdings" panose="05000000000000000000" pitchFamily="2" charset="2"/>
              </a:rPr>
              <a:t> </a:t>
            </a:r>
            <a:r>
              <a:rPr lang="fr-CH" sz="2200" dirty="0" err="1">
                <a:latin typeface="Arial" panose="020B0604020202020204" pitchFamily="34" charset="0"/>
                <a:ea typeface="Calibri" panose="020F0502020204030204" pitchFamily="34" charset="0"/>
                <a:sym typeface="Wingdings" panose="05000000000000000000" pitchFamily="2" charset="2"/>
              </a:rPr>
              <a:t>Körner</a:t>
            </a:r>
            <a:r>
              <a:rPr lang="fr-CH" sz="2200" dirty="0">
                <a:latin typeface="Arial" panose="020B0604020202020204" pitchFamily="34" charset="0"/>
                <a:ea typeface="Calibri" panose="020F0502020204030204" pitchFamily="34" charset="0"/>
                <a:sym typeface="Wingdings" panose="05000000000000000000" pitchFamily="2" charset="2"/>
              </a:rPr>
              <a:t>)</a:t>
            </a:r>
          </a:p>
          <a:p>
            <a:pPr algn="l">
              <a:spcAft>
                <a:spcPts val="600"/>
              </a:spcAft>
              <a:buClr>
                <a:srgbClr val="074EA1"/>
              </a:buClr>
            </a:pPr>
            <a:endParaRPr lang="fr-CH" sz="2200" dirty="0">
              <a:latin typeface="Arial" panose="020B0604020202020204" pitchFamily="34" charset="0"/>
              <a:ea typeface="Calibri" panose="020F0502020204030204" pitchFamily="34" charset="0"/>
              <a:sym typeface="Wingdings" panose="05000000000000000000" pitchFamily="2" charset="2"/>
            </a:endParaRPr>
          </a:p>
          <a:p>
            <a:pPr marL="285750" indent="-285750" algn="l">
              <a:spcAft>
                <a:spcPts val="600"/>
              </a:spcAft>
              <a:buClr>
                <a:srgbClr val="074EA1"/>
              </a:buClr>
              <a:buFont typeface="Wingdings" panose="05000000000000000000" pitchFamily="2" charset="2"/>
              <a:buChar char="à"/>
            </a:pPr>
            <a:r>
              <a:rPr lang="fr-CH" sz="2200" b="1" u="sng" dirty="0" err="1">
                <a:latin typeface="Arial" panose="020B0604020202020204" pitchFamily="34" charset="0"/>
                <a:ea typeface="Calibri" panose="020F0502020204030204" pitchFamily="34" charset="0"/>
                <a:sym typeface="Wingdings" panose="05000000000000000000" pitchFamily="2" charset="2"/>
              </a:rPr>
              <a:t>Winterfestigkeit</a:t>
            </a:r>
            <a:r>
              <a:rPr lang="fr-CH" sz="2200" b="1" u="sng" dirty="0">
                <a:latin typeface="Arial" panose="020B0604020202020204" pitchFamily="34" charset="0"/>
                <a:ea typeface="Calibri" panose="020F0502020204030204" pitchFamily="34" charset="0"/>
                <a:sym typeface="Wingdings" panose="05000000000000000000" pitchFamily="2" charset="2"/>
              </a:rPr>
              <a:t> (&amp;</a:t>
            </a:r>
            <a:r>
              <a:rPr lang="fr-CH" sz="2200" b="1" u="sng" dirty="0" err="1">
                <a:latin typeface="Arial" panose="020B0604020202020204" pitchFamily="34" charset="0"/>
                <a:ea typeface="Calibri" panose="020F0502020204030204" pitchFamily="34" charset="0"/>
                <a:sym typeface="Wingdings" panose="05000000000000000000" pitchFamily="2" charset="2"/>
              </a:rPr>
              <a:t>Spätreife</a:t>
            </a:r>
            <a:r>
              <a:rPr lang="fr-CH" sz="2200" b="1" u="sng" dirty="0">
                <a:latin typeface="Arial" panose="020B0604020202020204" pitchFamily="34" charset="0"/>
                <a:ea typeface="Calibri" panose="020F0502020204030204" pitchFamily="34" charset="0"/>
                <a:sym typeface="Wingdings" panose="05000000000000000000" pitchFamily="2" charset="2"/>
              </a:rPr>
              <a:t>) </a:t>
            </a:r>
            <a:r>
              <a:rPr lang="fr-CH" sz="2200" b="1" u="sng" dirty="0" err="1">
                <a:latin typeface="Arial" panose="020B0604020202020204" pitchFamily="34" charset="0"/>
                <a:ea typeface="Calibri" panose="020F0502020204030204" pitchFamily="34" charset="0"/>
                <a:sym typeface="Wingdings" panose="05000000000000000000" pitchFamily="2" charset="2"/>
              </a:rPr>
              <a:t>gegenüber</a:t>
            </a:r>
            <a:r>
              <a:rPr lang="fr-CH" sz="2200" b="1" u="sng" dirty="0">
                <a:latin typeface="Arial" panose="020B0604020202020204" pitchFamily="34" charset="0"/>
                <a:ea typeface="Calibri" panose="020F0502020204030204" pitchFamily="34" charset="0"/>
                <a:sym typeface="Wingdings" panose="05000000000000000000" pitchFamily="2" charset="2"/>
              </a:rPr>
              <a:t> Vernalisation </a:t>
            </a:r>
            <a:r>
              <a:rPr lang="fr-CH" sz="2200" b="1" u="sng" dirty="0" err="1">
                <a:latin typeface="Arial" panose="020B0604020202020204" pitchFamily="34" charset="0"/>
                <a:ea typeface="Calibri" panose="020F0502020204030204" pitchFamily="34" charset="0"/>
                <a:sym typeface="Wingdings" panose="05000000000000000000" pitchFamily="2" charset="2"/>
              </a:rPr>
              <a:t>entscheidend</a:t>
            </a:r>
            <a:endParaRPr lang="fr-CH" sz="2200" b="1" dirty="0">
              <a:highlight>
                <a:srgbClr val="FFFF00"/>
              </a:highlight>
              <a:latin typeface="Arial" panose="020B0604020202020204" pitchFamily="34" charset="0"/>
              <a:ea typeface="Calibri" panose="020F0502020204030204" pitchFamily="34" charset="0"/>
              <a:sym typeface="Wingdings" panose="05000000000000000000" pitchFamily="2" charset="2"/>
            </a:endParaRPr>
          </a:p>
          <a:p>
            <a:pPr marL="342900" indent="-342900" algn="l">
              <a:spcAft>
                <a:spcPts val="600"/>
              </a:spcAft>
              <a:buClr>
                <a:srgbClr val="074EA1"/>
              </a:buClr>
              <a:buFont typeface="Arial" panose="020B0604020202020204" pitchFamily="34" charset="0"/>
              <a:buChar char="•"/>
            </a:pPr>
            <a:endParaRPr lang="de-CH" sz="2200" dirty="0">
              <a:sym typeface="Wingdings" panose="05000000000000000000" pitchFamily="2" charset="2"/>
            </a:endParaRPr>
          </a:p>
        </p:txBody>
      </p:sp>
      <p:sp>
        <p:nvSpPr>
          <p:cNvPr id="5" name="Gewitterblitz 4">
            <a:extLst>
              <a:ext uri="{FF2B5EF4-FFF2-40B4-BE49-F238E27FC236}">
                <a16:creationId xmlns:a16="http://schemas.microsoft.com/office/drawing/2014/main" id="{83A825D5-DA65-91EB-07C3-930B277A6A8C}"/>
              </a:ext>
            </a:extLst>
          </p:cNvPr>
          <p:cNvSpPr/>
          <p:nvPr/>
        </p:nvSpPr>
        <p:spPr>
          <a:xfrm rot="622589">
            <a:off x="7998251" y="3472112"/>
            <a:ext cx="543557" cy="714151"/>
          </a:xfrm>
          <a:prstGeom prst="lightningBolt">
            <a:avLst/>
          </a:prstGeom>
          <a:solidFill>
            <a:srgbClr val="FFFF00"/>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991097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5"/>
          <p:cNvSpPr txBox="1">
            <a:spLocks/>
          </p:cNvSpPr>
          <p:nvPr>
            <p:custDataLst>
              <p:tags r:id="rId1"/>
            </p:custDataLst>
          </p:nvPr>
        </p:nvSpPr>
        <p:spPr>
          <a:xfrm>
            <a:off x="457200" y="304800"/>
            <a:ext cx="8242300" cy="1423467"/>
          </a:xfrm>
          <a:prstGeom prst="rect">
            <a:avLst/>
          </a:prstGeom>
        </p:spPr>
        <p:txBody>
          <a:bodyPr/>
          <a:lstStyle>
            <a:lvl1pPr algn="l" defTabSz="457200" rtl="0" eaLnBrk="1" fontAlgn="base" hangingPunct="1">
              <a:lnSpc>
                <a:spcPts val="3700"/>
              </a:lnSpc>
              <a:spcBef>
                <a:spcPct val="0"/>
              </a:spcBef>
              <a:spcAft>
                <a:spcPct val="0"/>
              </a:spcAft>
              <a:defRPr lang="de-DE" sz="3200" b="1" kern="1200">
                <a:solidFill>
                  <a:schemeClr val="tx1"/>
                </a:solidFill>
                <a:latin typeface="Arial"/>
                <a:ea typeface="ＭＳ Ｐゴシック" pitchFamily="-112" charset="-128"/>
                <a:cs typeface="ＭＳ Ｐゴシック" pitchFamily="-112" charset="-128"/>
              </a:defRPr>
            </a:lvl1pPr>
            <a:lvl2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2pPr>
            <a:lvl3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3pPr>
            <a:lvl4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4pPr>
            <a:lvl5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5pPr>
            <a:lvl6pPr marL="4572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6pPr>
            <a:lvl7pPr marL="9144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7pPr>
            <a:lvl8pPr marL="13716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8pPr>
            <a:lvl9pPr marL="18288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9pPr>
          </a:lstStyle>
          <a:p>
            <a:r>
              <a:rPr lang="fr-CH" dirty="0" err="1"/>
              <a:t>Spätsaatversuch</a:t>
            </a:r>
            <a:r>
              <a:rPr lang="fr-CH" dirty="0"/>
              <a:t> DSP &amp; </a:t>
            </a:r>
            <a:r>
              <a:rPr lang="fr-CH" dirty="0" err="1"/>
              <a:t>Strickhof</a:t>
            </a:r>
            <a:br>
              <a:rPr lang="fr-CH" dirty="0"/>
            </a:br>
            <a:r>
              <a:rPr lang="fr-CH" dirty="0"/>
              <a:t>—</a:t>
            </a:r>
          </a:p>
        </p:txBody>
      </p:sp>
      <p:sp>
        <p:nvSpPr>
          <p:cNvPr id="2" name="Textplatzhalter 13">
            <a:extLst>
              <a:ext uri="{FF2B5EF4-FFF2-40B4-BE49-F238E27FC236}">
                <a16:creationId xmlns:a16="http://schemas.microsoft.com/office/drawing/2014/main" id="{231BF5C6-9C67-AEE1-FB8C-6053F74B4112}"/>
              </a:ext>
            </a:extLst>
          </p:cNvPr>
          <p:cNvSpPr txBox="1">
            <a:spLocks/>
          </p:cNvSpPr>
          <p:nvPr>
            <p:custDataLst>
              <p:tags r:id="rId2"/>
            </p:custDataLst>
          </p:nvPr>
        </p:nvSpPr>
        <p:spPr>
          <a:xfrm>
            <a:off x="319334" y="1868644"/>
            <a:ext cx="8289925" cy="672440"/>
          </a:xfrm>
          <a:prstGeom prst="rect">
            <a:avLst/>
          </a:prstGeom>
        </p:spPr>
        <p:txBody>
          <a:bodyPr/>
          <a:lstStyle>
            <a:lvl1pPr marL="0" marR="0" indent="0" algn="l" defTabSz="457200" rtl="0" eaLnBrk="1" fontAlgn="base" latinLnBrk="0" hangingPunct="1">
              <a:lnSpc>
                <a:spcPct val="100000"/>
              </a:lnSpc>
              <a:spcBef>
                <a:spcPct val="0"/>
              </a:spcBef>
              <a:spcAft>
                <a:spcPct val="0"/>
              </a:spcAft>
              <a:buClr>
                <a:srgbClr val="074EA1"/>
              </a:buClr>
              <a:buSzTx/>
              <a:buFont typeface="Lucida Grande" pitchFamily="-112" charset="0"/>
              <a:buNone/>
              <a:tabLst/>
              <a:defRPr sz="2000" kern="1200">
                <a:solidFill>
                  <a:schemeClr val="tx1"/>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000" kern="1200">
                <a:solidFill>
                  <a:schemeClr val="tx1"/>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000" kern="1200" baseline="0">
                <a:solidFill>
                  <a:schemeClr val="tx1"/>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chemeClr val="tx1"/>
              </a:buClr>
              <a:buSzPct val="100000"/>
              <a:buFont typeface="Arial"/>
              <a:buChar char="&gt;"/>
              <a:defRPr sz="2000" kern="1200">
                <a:solidFill>
                  <a:schemeClr val="tx1"/>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000000"/>
              </a:buClr>
              <a:buSzPct val="100000"/>
              <a:buFont typeface="Arial"/>
              <a:buChar char="&gt;"/>
              <a:defRPr sz="2000" kern="1200">
                <a:solidFill>
                  <a:schemeClr val="tx1"/>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endParaRPr lang="fr-CH" dirty="0"/>
          </a:p>
          <a:p>
            <a:br>
              <a:rPr lang="fr-CH" b="1" dirty="0"/>
            </a:br>
            <a:endParaRPr lang="fr-CH" b="1" dirty="0"/>
          </a:p>
        </p:txBody>
      </p:sp>
      <p:sp>
        <p:nvSpPr>
          <p:cNvPr id="3" name="Textfeld 2">
            <a:extLst>
              <a:ext uri="{FF2B5EF4-FFF2-40B4-BE49-F238E27FC236}">
                <a16:creationId xmlns:a16="http://schemas.microsoft.com/office/drawing/2014/main" id="{848BDDAB-3043-987D-E359-A3415F506801}"/>
              </a:ext>
            </a:extLst>
          </p:cNvPr>
          <p:cNvSpPr txBox="1"/>
          <p:nvPr/>
        </p:nvSpPr>
        <p:spPr>
          <a:xfrm>
            <a:off x="283814" y="1340768"/>
            <a:ext cx="8680674" cy="4431983"/>
          </a:xfrm>
          <a:prstGeom prst="rect">
            <a:avLst/>
          </a:prstGeom>
        </p:spPr>
        <p:txBody>
          <a:bodyPr vert="horz" wrap="square" lIns="0" tIns="0" rIns="0" bIns="0" rtlCol="0">
            <a:spAutoFit/>
          </a:bodyPr>
          <a:lstStyle/>
          <a:p>
            <a:pPr marL="342900" indent="-342900" algn="l">
              <a:spcAft>
                <a:spcPts val="600"/>
              </a:spcAft>
              <a:buClr>
                <a:srgbClr val="074EA1"/>
              </a:buClr>
              <a:buFont typeface="Arial" panose="020B0604020202020204" pitchFamily="34" charset="0"/>
              <a:buChar char="•"/>
            </a:pPr>
            <a:r>
              <a:rPr lang="de-CH" sz="2600" u="sng" dirty="0"/>
              <a:t>8. Saison</a:t>
            </a:r>
            <a:r>
              <a:rPr lang="de-CH" sz="2600" dirty="0"/>
              <a:t>, seit 2016, auf Kleinparzellen, 2 Standorte</a:t>
            </a:r>
          </a:p>
          <a:p>
            <a:pPr marL="342900" indent="-342900" algn="l">
              <a:spcAft>
                <a:spcPts val="600"/>
              </a:spcAft>
              <a:buClr>
                <a:srgbClr val="074EA1"/>
              </a:buClr>
              <a:buFont typeface="Arial" panose="020B0604020202020204" pitchFamily="34" charset="0"/>
              <a:buChar char="•"/>
            </a:pPr>
            <a:r>
              <a:rPr lang="de-CH" sz="2600" dirty="0"/>
              <a:t>Mit 16 sich ändernden Sorten</a:t>
            </a:r>
          </a:p>
          <a:p>
            <a:pPr marL="342900" indent="-342900" algn="l">
              <a:spcAft>
                <a:spcPts val="600"/>
              </a:spcAft>
              <a:buClr>
                <a:srgbClr val="074EA1"/>
              </a:buClr>
              <a:buFont typeface="Arial" panose="020B0604020202020204" pitchFamily="34" charset="0"/>
              <a:buChar char="•"/>
            </a:pPr>
            <a:r>
              <a:rPr lang="de-CH" sz="2600" b="1" dirty="0"/>
              <a:t>Saaten unter schwierigen-sehr schwierigen Bedingungen</a:t>
            </a:r>
          </a:p>
          <a:p>
            <a:pPr marL="800100" lvl="1" indent="-342900" algn="l">
              <a:spcAft>
                <a:spcPts val="600"/>
              </a:spcAft>
              <a:buClr>
                <a:srgbClr val="074EA1"/>
              </a:buClr>
              <a:buFont typeface="Arial" panose="020B0604020202020204" pitchFamily="34" charset="0"/>
              <a:buChar char="•"/>
            </a:pPr>
            <a:r>
              <a:rPr lang="de-CH" sz="2600" dirty="0"/>
              <a:t>Saaten von </a:t>
            </a:r>
            <a:r>
              <a:rPr lang="de-CH" sz="2600" b="1" dirty="0"/>
              <a:t>Ende November – Anfang Januar</a:t>
            </a:r>
          </a:p>
          <a:p>
            <a:pPr marL="800100" lvl="1" indent="-342900" algn="l">
              <a:spcAft>
                <a:spcPts val="600"/>
              </a:spcAft>
              <a:buClr>
                <a:srgbClr val="074EA1"/>
              </a:buClr>
              <a:buFont typeface="Arial" panose="020B0604020202020204" pitchFamily="34" charset="0"/>
              <a:buChar char="•"/>
            </a:pPr>
            <a:r>
              <a:rPr lang="de-CH" sz="2600" dirty="0"/>
              <a:t>Vergleich mit Standardsorten, die auch spät gesät</a:t>
            </a:r>
          </a:p>
          <a:p>
            <a:pPr marL="800100" lvl="1" indent="-342900" algn="l">
              <a:spcAft>
                <a:spcPts val="600"/>
              </a:spcAft>
              <a:buClr>
                <a:srgbClr val="074EA1"/>
              </a:buClr>
              <a:buFont typeface="Arial" panose="020B0604020202020204" pitchFamily="34" charset="0"/>
              <a:buChar char="•"/>
            </a:pPr>
            <a:r>
              <a:rPr lang="de-CH" sz="2600" dirty="0"/>
              <a:t>Kontrolle mit normalem Saatzeitpunkt</a:t>
            </a:r>
          </a:p>
          <a:p>
            <a:pPr algn="l">
              <a:spcAft>
                <a:spcPts val="600"/>
              </a:spcAft>
              <a:buClr>
                <a:srgbClr val="074EA1"/>
              </a:buClr>
            </a:pPr>
            <a:endParaRPr lang="de-CH" sz="2200" dirty="0"/>
          </a:p>
          <a:p>
            <a:pPr marL="342900" indent="-342900" algn="l">
              <a:spcAft>
                <a:spcPts val="600"/>
              </a:spcAft>
              <a:buClr>
                <a:srgbClr val="074EA1"/>
              </a:buClr>
              <a:buFont typeface="Arial" panose="020B0604020202020204" pitchFamily="34" charset="0"/>
              <a:buChar char="•"/>
            </a:pPr>
            <a:endParaRPr lang="de-CH" sz="2200" dirty="0">
              <a:sym typeface="Wingdings" panose="05000000000000000000" pitchFamily="2" charset="2"/>
            </a:endParaRPr>
          </a:p>
          <a:p>
            <a:pPr marL="342900" indent="-342900" algn="l">
              <a:spcAft>
                <a:spcPts val="600"/>
              </a:spcAft>
              <a:buClr>
                <a:srgbClr val="074EA1"/>
              </a:buClr>
              <a:buFont typeface="Arial" panose="020B0604020202020204" pitchFamily="34" charset="0"/>
              <a:buChar char="•"/>
            </a:pPr>
            <a:endParaRPr lang="de-CH" sz="2200" dirty="0">
              <a:sym typeface="Wingdings" panose="05000000000000000000" pitchFamily="2" charset="2"/>
            </a:endParaRPr>
          </a:p>
        </p:txBody>
      </p:sp>
    </p:spTree>
    <p:extLst>
      <p:ext uri="{BB962C8B-B14F-4D97-AF65-F5344CB8AC3E}">
        <p14:creationId xmlns:p14="http://schemas.microsoft.com/office/powerpoint/2010/main" val="167003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5"/>
          <p:cNvSpPr txBox="1">
            <a:spLocks/>
          </p:cNvSpPr>
          <p:nvPr>
            <p:custDataLst>
              <p:tags r:id="rId1"/>
            </p:custDataLst>
          </p:nvPr>
        </p:nvSpPr>
        <p:spPr>
          <a:xfrm>
            <a:off x="366959" y="184389"/>
            <a:ext cx="8242300" cy="1423467"/>
          </a:xfrm>
          <a:prstGeom prst="rect">
            <a:avLst/>
          </a:prstGeom>
        </p:spPr>
        <p:txBody>
          <a:bodyPr/>
          <a:lstStyle>
            <a:lvl1pPr algn="l" defTabSz="457200" rtl="0" eaLnBrk="1" fontAlgn="base" hangingPunct="1">
              <a:lnSpc>
                <a:spcPts val="3700"/>
              </a:lnSpc>
              <a:spcBef>
                <a:spcPct val="0"/>
              </a:spcBef>
              <a:spcAft>
                <a:spcPct val="0"/>
              </a:spcAft>
              <a:defRPr lang="de-DE" sz="3200" b="1" kern="1200">
                <a:solidFill>
                  <a:schemeClr val="tx1"/>
                </a:solidFill>
                <a:latin typeface="Arial"/>
                <a:ea typeface="ＭＳ Ｐゴシック" pitchFamily="-112" charset="-128"/>
                <a:cs typeface="ＭＳ Ｐゴシック" pitchFamily="-112" charset="-128"/>
              </a:defRPr>
            </a:lvl1pPr>
            <a:lvl2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2pPr>
            <a:lvl3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3pPr>
            <a:lvl4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4pPr>
            <a:lvl5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5pPr>
            <a:lvl6pPr marL="4572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6pPr>
            <a:lvl7pPr marL="9144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7pPr>
            <a:lvl8pPr marL="13716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8pPr>
            <a:lvl9pPr marL="18288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9pPr>
          </a:lstStyle>
          <a:p>
            <a:r>
              <a:rPr lang="fr-CH" dirty="0" err="1"/>
              <a:t>Spätsaatversuch</a:t>
            </a:r>
            <a:r>
              <a:rPr lang="fr-CH" dirty="0"/>
              <a:t>: </a:t>
            </a:r>
            <a:r>
              <a:rPr lang="fr-CH" dirty="0" err="1"/>
              <a:t>bisherige</a:t>
            </a:r>
            <a:r>
              <a:rPr lang="fr-CH" dirty="0"/>
              <a:t> </a:t>
            </a:r>
            <a:r>
              <a:rPr lang="fr-CH" dirty="0" err="1"/>
              <a:t>Erkenntnisse</a:t>
            </a:r>
            <a:br>
              <a:rPr lang="fr-CH" dirty="0"/>
            </a:br>
            <a:r>
              <a:rPr lang="fr-CH" dirty="0"/>
              <a:t>—</a:t>
            </a:r>
          </a:p>
        </p:txBody>
      </p:sp>
      <p:sp>
        <p:nvSpPr>
          <p:cNvPr id="2" name="Textplatzhalter 13">
            <a:extLst>
              <a:ext uri="{FF2B5EF4-FFF2-40B4-BE49-F238E27FC236}">
                <a16:creationId xmlns:a16="http://schemas.microsoft.com/office/drawing/2014/main" id="{231BF5C6-9C67-AEE1-FB8C-6053F74B4112}"/>
              </a:ext>
            </a:extLst>
          </p:cNvPr>
          <p:cNvSpPr txBox="1">
            <a:spLocks/>
          </p:cNvSpPr>
          <p:nvPr>
            <p:custDataLst>
              <p:tags r:id="rId2"/>
            </p:custDataLst>
          </p:nvPr>
        </p:nvSpPr>
        <p:spPr>
          <a:xfrm>
            <a:off x="319334" y="1868644"/>
            <a:ext cx="8289925" cy="672440"/>
          </a:xfrm>
          <a:prstGeom prst="rect">
            <a:avLst/>
          </a:prstGeom>
        </p:spPr>
        <p:txBody>
          <a:bodyPr/>
          <a:lstStyle>
            <a:lvl1pPr marL="0" marR="0" indent="0" algn="l" defTabSz="457200" rtl="0" eaLnBrk="1" fontAlgn="base" latinLnBrk="0" hangingPunct="1">
              <a:lnSpc>
                <a:spcPct val="100000"/>
              </a:lnSpc>
              <a:spcBef>
                <a:spcPct val="0"/>
              </a:spcBef>
              <a:spcAft>
                <a:spcPct val="0"/>
              </a:spcAft>
              <a:buClr>
                <a:srgbClr val="074EA1"/>
              </a:buClr>
              <a:buSzTx/>
              <a:buFont typeface="Lucida Grande" pitchFamily="-112" charset="0"/>
              <a:buNone/>
              <a:tabLst/>
              <a:defRPr sz="2000" kern="1200">
                <a:solidFill>
                  <a:schemeClr val="tx1"/>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000" kern="1200">
                <a:solidFill>
                  <a:schemeClr val="tx1"/>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000" kern="1200" baseline="0">
                <a:solidFill>
                  <a:schemeClr val="tx1"/>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chemeClr val="tx1"/>
              </a:buClr>
              <a:buSzPct val="100000"/>
              <a:buFont typeface="Arial"/>
              <a:buChar char="&gt;"/>
              <a:defRPr sz="2000" kern="1200">
                <a:solidFill>
                  <a:schemeClr val="tx1"/>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000000"/>
              </a:buClr>
              <a:buSzPct val="100000"/>
              <a:buFont typeface="Arial"/>
              <a:buChar char="&gt;"/>
              <a:defRPr sz="2000" kern="1200">
                <a:solidFill>
                  <a:schemeClr val="tx1"/>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endParaRPr lang="fr-CH" dirty="0"/>
          </a:p>
          <a:p>
            <a:br>
              <a:rPr lang="fr-CH" b="1" dirty="0"/>
            </a:br>
            <a:endParaRPr lang="fr-CH" b="1" dirty="0"/>
          </a:p>
        </p:txBody>
      </p:sp>
      <p:sp>
        <p:nvSpPr>
          <p:cNvPr id="3" name="Textfeld 2">
            <a:extLst>
              <a:ext uri="{FF2B5EF4-FFF2-40B4-BE49-F238E27FC236}">
                <a16:creationId xmlns:a16="http://schemas.microsoft.com/office/drawing/2014/main" id="{848BDDAB-3043-987D-E359-A3415F506801}"/>
              </a:ext>
            </a:extLst>
          </p:cNvPr>
          <p:cNvSpPr txBox="1"/>
          <p:nvPr/>
        </p:nvSpPr>
        <p:spPr>
          <a:xfrm>
            <a:off x="396667" y="1268760"/>
            <a:ext cx="3846504" cy="5186035"/>
          </a:xfrm>
          <a:prstGeom prst="rect">
            <a:avLst/>
          </a:prstGeom>
        </p:spPr>
        <p:txBody>
          <a:bodyPr vert="horz" wrap="square" lIns="0" tIns="0" rIns="0" bIns="0" rtlCol="0">
            <a:spAutoFit/>
          </a:bodyPr>
          <a:lstStyle/>
          <a:p>
            <a:pPr marL="342900" indent="-342900" algn="l">
              <a:spcAft>
                <a:spcPts val="600"/>
              </a:spcAft>
              <a:buClr>
                <a:srgbClr val="074EA1"/>
              </a:buClr>
              <a:buFont typeface="Arial" panose="020B0604020202020204" pitchFamily="34" charset="0"/>
              <a:buChar char="•"/>
            </a:pPr>
            <a:r>
              <a:rPr lang="de-CH" b="1" dirty="0" err="1">
                <a:highlight>
                  <a:srgbClr val="00FF00"/>
                </a:highlight>
              </a:rPr>
              <a:t>Axen</a:t>
            </a:r>
            <a:r>
              <a:rPr lang="de-CH" b="1" dirty="0">
                <a:highlight>
                  <a:srgbClr val="00FF00"/>
                </a:highlight>
              </a:rPr>
              <a:t>: +++</a:t>
            </a:r>
            <a:endParaRPr lang="de-CH" dirty="0">
              <a:highlight>
                <a:srgbClr val="00FF00"/>
              </a:highlight>
            </a:endParaRPr>
          </a:p>
          <a:p>
            <a:pPr marL="342900" indent="-342900" algn="l">
              <a:spcAft>
                <a:spcPts val="600"/>
              </a:spcAft>
              <a:buClr>
                <a:srgbClr val="074EA1"/>
              </a:buClr>
              <a:buFont typeface="Arial" panose="020B0604020202020204" pitchFamily="34" charset="0"/>
              <a:buChar char="•"/>
            </a:pPr>
            <a:r>
              <a:rPr lang="de-CH" b="1" dirty="0" err="1">
                <a:highlight>
                  <a:srgbClr val="00FF00"/>
                </a:highlight>
              </a:rPr>
              <a:t>Diavel</a:t>
            </a:r>
            <a:r>
              <a:rPr lang="de-CH" b="1" dirty="0">
                <a:highlight>
                  <a:srgbClr val="00FF00"/>
                </a:highlight>
              </a:rPr>
              <a:t>: ++</a:t>
            </a:r>
            <a:r>
              <a:rPr lang="de-CH" dirty="0">
                <a:highlight>
                  <a:srgbClr val="00FF00"/>
                </a:highlight>
              </a:rPr>
              <a:t> </a:t>
            </a:r>
          </a:p>
          <a:p>
            <a:pPr marL="342900" indent="-342900" algn="l">
              <a:spcAft>
                <a:spcPts val="600"/>
              </a:spcAft>
              <a:buClr>
                <a:srgbClr val="074EA1"/>
              </a:buClr>
              <a:buFont typeface="Arial" panose="020B0604020202020204" pitchFamily="34" charset="0"/>
              <a:buChar char="•"/>
            </a:pPr>
            <a:r>
              <a:rPr lang="de-CH" b="1" dirty="0">
                <a:highlight>
                  <a:srgbClr val="00FF00"/>
                </a:highlight>
              </a:rPr>
              <a:t>Campanile: ++</a:t>
            </a:r>
            <a:r>
              <a:rPr lang="de-CH" dirty="0">
                <a:highlight>
                  <a:srgbClr val="00FF00"/>
                </a:highlight>
              </a:rPr>
              <a:t> </a:t>
            </a:r>
          </a:p>
          <a:p>
            <a:pPr marL="342900" indent="-342900" algn="l">
              <a:spcAft>
                <a:spcPts val="600"/>
              </a:spcAft>
              <a:buClr>
                <a:srgbClr val="074EA1"/>
              </a:buClr>
              <a:buFont typeface="Arial" panose="020B0604020202020204" pitchFamily="34" charset="0"/>
              <a:buChar char="•"/>
            </a:pPr>
            <a:r>
              <a:rPr lang="de-CH" b="1" dirty="0" err="1">
                <a:highlight>
                  <a:srgbClr val="00FF00"/>
                </a:highlight>
                <a:sym typeface="Wingdings" panose="05000000000000000000" pitchFamily="2" charset="2"/>
              </a:rPr>
              <a:t>Posmeda</a:t>
            </a:r>
            <a:r>
              <a:rPr lang="de-CH" b="1" dirty="0">
                <a:highlight>
                  <a:srgbClr val="00FF00"/>
                </a:highlight>
                <a:sym typeface="Wingdings" panose="05000000000000000000" pitchFamily="2" charset="2"/>
              </a:rPr>
              <a:t>: ++</a:t>
            </a:r>
          </a:p>
          <a:p>
            <a:pPr marL="342900" indent="-342900" algn="l">
              <a:spcAft>
                <a:spcPts val="600"/>
              </a:spcAft>
              <a:buClr>
                <a:srgbClr val="074EA1"/>
              </a:buClr>
              <a:buFont typeface="Arial" panose="020B0604020202020204" pitchFamily="34" charset="0"/>
              <a:buChar char="•"/>
            </a:pPr>
            <a:r>
              <a:rPr lang="de-CH" b="1" dirty="0" err="1">
                <a:highlight>
                  <a:srgbClr val="00FF00"/>
                </a:highlight>
                <a:sym typeface="Wingdings" panose="05000000000000000000" pitchFamily="2" charset="2"/>
              </a:rPr>
              <a:t>Alpval</a:t>
            </a:r>
            <a:r>
              <a:rPr lang="de-CH" b="1" dirty="0">
                <a:highlight>
                  <a:srgbClr val="00FF00"/>
                </a:highlight>
                <a:sym typeface="Wingdings" panose="05000000000000000000" pitchFamily="2" charset="2"/>
              </a:rPr>
              <a:t>: ++</a:t>
            </a:r>
          </a:p>
          <a:p>
            <a:pPr marL="342900" indent="-342900" algn="l">
              <a:spcAft>
                <a:spcPts val="600"/>
              </a:spcAft>
              <a:buClr>
                <a:srgbClr val="074EA1"/>
              </a:buClr>
              <a:buFont typeface="Arial" panose="020B0604020202020204" pitchFamily="34" charset="0"/>
              <a:buChar char="•"/>
            </a:pPr>
            <a:r>
              <a:rPr lang="de-CH" b="1" dirty="0" err="1">
                <a:highlight>
                  <a:srgbClr val="00FF00"/>
                </a:highlight>
                <a:sym typeface="Wingdings" panose="05000000000000000000" pitchFamily="2" charset="2"/>
              </a:rPr>
              <a:t>Hanswin</a:t>
            </a:r>
            <a:r>
              <a:rPr lang="de-CH" b="1" dirty="0">
                <a:highlight>
                  <a:srgbClr val="00FF00"/>
                </a:highlight>
                <a:sym typeface="Wingdings" panose="05000000000000000000" pitchFamily="2" charset="2"/>
              </a:rPr>
              <a:t>: +(+)</a:t>
            </a:r>
            <a:endParaRPr lang="de-CH" dirty="0">
              <a:highlight>
                <a:srgbClr val="00FF00"/>
              </a:highlight>
              <a:sym typeface="Wingdings" panose="05000000000000000000" pitchFamily="2" charset="2"/>
            </a:endParaRPr>
          </a:p>
          <a:p>
            <a:pPr marL="342900" indent="-342900" algn="l">
              <a:spcAft>
                <a:spcPts val="600"/>
              </a:spcAft>
              <a:buClr>
                <a:srgbClr val="074EA1"/>
              </a:buClr>
              <a:buFont typeface="Arial" panose="020B0604020202020204" pitchFamily="34" charset="0"/>
              <a:buChar char="•"/>
            </a:pPr>
            <a:r>
              <a:rPr lang="de-CH" b="1" dirty="0" err="1">
                <a:highlight>
                  <a:srgbClr val="FFFF00"/>
                </a:highlight>
              </a:rPr>
              <a:t>Montalbano</a:t>
            </a:r>
            <a:r>
              <a:rPr lang="de-CH" b="1" dirty="0">
                <a:highlight>
                  <a:srgbClr val="FFFF00"/>
                </a:highlight>
              </a:rPr>
              <a:t>: (+), </a:t>
            </a:r>
            <a:r>
              <a:rPr lang="de-CH" dirty="0" err="1">
                <a:highlight>
                  <a:srgbClr val="FFFF00"/>
                </a:highlight>
              </a:rPr>
              <a:t>spätreif</a:t>
            </a:r>
            <a:r>
              <a:rPr lang="de-CH" dirty="0">
                <a:highlight>
                  <a:srgbClr val="FFFF00"/>
                </a:highlight>
              </a:rPr>
              <a:t>… </a:t>
            </a:r>
          </a:p>
          <a:p>
            <a:pPr marL="342900" indent="-342900" algn="l">
              <a:spcAft>
                <a:spcPts val="600"/>
              </a:spcAft>
              <a:buClr>
                <a:srgbClr val="074EA1"/>
              </a:buClr>
              <a:buFont typeface="Arial" panose="020B0604020202020204" pitchFamily="34" charset="0"/>
              <a:buChar char="•"/>
            </a:pPr>
            <a:r>
              <a:rPr lang="de-CH" b="1" dirty="0" err="1">
                <a:highlight>
                  <a:srgbClr val="FFFF00"/>
                </a:highlight>
              </a:rPr>
              <a:t>Baretta</a:t>
            </a:r>
            <a:r>
              <a:rPr lang="de-CH" b="1" dirty="0">
                <a:highlight>
                  <a:srgbClr val="FFFF00"/>
                </a:highlight>
              </a:rPr>
              <a:t>: ⌀</a:t>
            </a:r>
            <a:endParaRPr lang="de-CH" dirty="0"/>
          </a:p>
          <a:p>
            <a:pPr marL="342900" indent="-342900" algn="l">
              <a:spcAft>
                <a:spcPts val="600"/>
              </a:spcAft>
              <a:buClr>
                <a:srgbClr val="074EA1"/>
              </a:buClr>
              <a:buFont typeface="Arial" panose="020B0604020202020204" pitchFamily="34" charset="0"/>
              <a:buChar char="•"/>
            </a:pPr>
            <a:r>
              <a:rPr lang="de-CH" b="1" dirty="0">
                <a:highlight>
                  <a:srgbClr val="FFFF00"/>
                </a:highlight>
              </a:rPr>
              <a:t>Arina: ⌀</a:t>
            </a:r>
            <a:endParaRPr lang="de-CH" dirty="0"/>
          </a:p>
          <a:p>
            <a:pPr marL="342900" indent="-342900" algn="l">
              <a:spcAft>
                <a:spcPts val="600"/>
              </a:spcAft>
              <a:buClr>
                <a:srgbClr val="074EA1"/>
              </a:buClr>
              <a:buFont typeface="Arial" panose="020B0604020202020204" pitchFamily="34" charset="0"/>
              <a:buChar char="•"/>
            </a:pPr>
            <a:r>
              <a:rPr lang="de-CH" b="1" dirty="0" err="1">
                <a:highlight>
                  <a:srgbClr val="EBA7B7"/>
                </a:highlight>
              </a:rPr>
              <a:t>Cadlimo</a:t>
            </a:r>
            <a:r>
              <a:rPr lang="de-CH" b="1" dirty="0">
                <a:highlight>
                  <a:srgbClr val="EBA7B7"/>
                </a:highlight>
              </a:rPr>
              <a:t>: -</a:t>
            </a:r>
            <a:endParaRPr lang="de-CH" dirty="0">
              <a:highlight>
                <a:srgbClr val="EBA7B7"/>
              </a:highlight>
            </a:endParaRPr>
          </a:p>
          <a:p>
            <a:pPr marL="342900" indent="-342900" algn="l">
              <a:spcAft>
                <a:spcPts val="600"/>
              </a:spcAft>
              <a:buClr>
                <a:srgbClr val="074EA1"/>
              </a:buClr>
              <a:buFont typeface="Arial" panose="020B0604020202020204" pitchFamily="34" charset="0"/>
              <a:buChar char="•"/>
            </a:pPr>
            <a:r>
              <a:rPr lang="de-CH" b="1" dirty="0">
                <a:highlight>
                  <a:srgbClr val="EBA7B7"/>
                </a:highlight>
              </a:rPr>
              <a:t>CH Nara: </a:t>
            </a:r>
            <a:r>
              <a:rPr lang="de-CH" dirty="0">
                <a:highlight>
                  <a:srgbClr val="EBA7B7"/>
                </a:highlight>
              </a:rPr>
              <a:t> - - </a:t>
            </a:r>
          </a:p>
          <a:p>
            <a:pPr marL="342900" indent="-342900" algn="l">
              <a:spcAft>
                <a:spcPts val="600"/>
              </a:spcAft>
              <a:buClr>
                <a:srgbClr val="074EA1"/>
              </a:buClr>
              <a:buFont typeface="Arial" panose="020B0604020202020204" pitchFamily="34" charset="0"/>
              <a:buChar char="•"/>
            </a:pPr>
            <a:r>
              <a:rPr lang="de-CH" b="1" dirty="0" err="1">
                <a:highlight>
                  <a:srgbClr val="EBA7B7"/>
                </a:highlight>
              </a:rPr>
              <a:t>Poncione</a:t>
            </a:r>
            <a:r>
              <a:rPr lang="de-CH" b="1" dirty="0">
                <a:highlight>
                  <a:srgbClr val="EBA7B7"/>
                </a:highlight>
              </a:rPr>
              <a:t>: - - </a:t>
            </a:r>
            <a:endParaRPr lang="de-CH" dirty="0">
              <a:highlight>
                <a:srgbClr val="EBA7B7"/>
              </a:highlight>
            </a:endParaRPr>
          </a:p>
          <a:p>
            <a:pPr marL="342900" indent="-342900" algn="l">
              <a:spcAft>
                <a:spcPts val="600"/>
              </a:spcAft>
              <a:buClr>
                <a:srgbClr val="074EA1"/>
              </a:buClr>
              <a:buFont typeface="Arial" panose="020B0604020202020204" pitchFamily="34" charset="0"/>
              <a:buChar char="•"/>
            </a:pPr>
            <a:endParaRPr lang="de-CH" sz="1600" dirty="0"/>
          </a:p>
          <a:p>
            <a:pPr marL="342900" indent="-342900" algn="l">
              <a:spcAft>
                <a:spcPts val="600"/>
              </a:spcAft>
              <a:buClr>
                <a:srgbClr val="074EA1"/>
              </a:buClr>
              <a:buFont typeface="Arial" panose="020B0604020202020204" pitchFamily="34" charset="0"/>
              <a:buChar char="•"/>
            </a:pPr>
            <a:endParaRPr lang="de-CH" sz="1600" dirty="0">
              <a:highlight>
                <a:srgbClr val="FFFF00"/>
              </a:highlight>
              <a:sym typeface="Wingdings" panose="05000000000000000000" pitchFamily="2" charset="2"/>
            </a:endParaRPr>
          </a:p>
        </p:txBody>
      </p:sp>
      <p:cxnSp>
        <p:nvCxnSpPr>
          <p:cNvPr id="8" name="Gerade Verbindung mit Pfeil 7">
            <a:extLst>
              <a:ext uri="{FF2B5EF4-FFF2-40B4-BE49-F238E27FC236}">
                <a16:creationId xmlns:a16="http://schemas.microsoft.com/office/drawing/2014/main" id="{6FCDEA64-678E-02B5-294A-6D36B6716A47}"/>
              </a:ext>
            </a:extLst>
          </p:cNvPr>
          <p:cNvCxnSpPr>
            <a:cxnSpLocks/>
          </p:cNvCxnSpPr>
          <p:nvPr/>
        </p:nvCxnSpPr>
        <p:spPr>
          <a:xfrm flipV="1">
            <a:off x="8300362" y="1870749"/>
            <a:ext cx="0" cy="3736848"/>
          </a:xfrm>
          <a:prstGeom prst="straightConnector1">
            <a:avLst/>
          </a:prstGeom>
          <a:ln w="571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9" name="Textfeld 8">
            <a:extLst>
              <a:ext uri="{FF2B5EF4-FFF2-40B4-BE49-F238E27FC236}">
                <a16:creationId xmlns:a16="http://schemas.microsoft.com/office/drawing/2014/main" id="{EE56997A-15DF-CD18-8AE7-816340D189B4}"/>
              </a:ext>
            </a:extLst>
          </p:cNvPr>
          <p:cNvSpPr txBox="1"/>
          <p:nvPr/>
        </p:nvSpPr>
        <p:spPr>
          <a:xfrm>
            <a:off x="7668344" y="896123"/>
            <a:ext cx="1400384" cy="974626"/>
          </a:xfrm>
          <a:prstGeom prst="rect">
            <a:avLst/>
          </a:prstGeom>
          <a:solidFill>
            <a:srgbClr val="FFFF00"/>
          </a:solidFill>
        </p:spPr>
        <p:txBody>
          <a:bodyPr vert="horz" wrap="square" lIns="0" tIns="0" rIns="0" bIns="0" rtlCol="0">
            <a:spAutoFit/>
          </a:bodyPr>
          <a:lstStyle/>
          <a:p>
            <a:pPr>
              <a:lnSpc>
                <a:spcPts val="1900"/>
              </a:lnSpc>
              <a:spcAft>
                <a:spcPts val="600"/>
              </a:spcAft>
              <a:buClr>
                <a:srgbClr val="074EA1"/>
              </a:buClr>
            </a:pPr>
            <a:r>
              <a:rPr lang="de-CH" sz="1600" b="1" dirty="0"/>
              <a:t>Gute Eignung </a:t>
            </a:r>
            <a:r>
              <a:rPr lang="de-CH" sz="1600" b="1" dirty="0" err="1"/>
              <a:t>Spätsaat</a:t>
            </a:r>
            <a:r>
              <a:rPr lang="de-CH" sz="1600" b="1" dirty="0"/>
              <a:t> bis Anfang Januar</a:t>
            </a:r>
            <a:endParaRPr lang="fr-CH" sz="1600" b="1" dirty="0" err="1"/>
          </a:p>
        </p:txBody>
      </p:sp>
      <p:sp>
        <p:nvSpPr>
          <p:cNvPr id="10" name="Textfeld 9">
            <a:extLst>
              <a:ext uri="{FF2B5EF4-FFF2-40B4-BE49-F238E27FC236}">
                <a16:creationId xmlns:a16="http://schemas.microsoft.com/office/drawing/2014/main" id="{27E90538-3308-6FA5-D5EF-CCD103D8C948}"/>
              </a:ext>
            </a:extLst>
          </p:cNvPr>
          <p:cNvSpPr txBox="1"/>
          <p:nvPr/>
        </p:nvSpPr>
        <p:spPr>
          <a:xfrm>
            <a:off x="7164289" y="5607597"/>
            <a:ext cx="1916516" cy="730969"/>
          </a:xfrm>
          <a:prstGeom prst="rect">
            <a:avLst/>
          </a:prstGeom>
          <a:solidFill>
            <a:srgbClr val="FFFF00"/>
          </a:solidFill>
        </p:spPr>
        <p:txBody>
          <a:bodyPr vert="horz" wrap="square" lIns="0" tIns="0" rIns="0" bIns="0" rtlCol="0">
            <a:spAutoFit/>
          </a:bodyPr>
          <a:lstStyle/>
          <a:p>
            <a:pPr>
              <a:lnSpc>
                <a:spcPts val="1900"/>
              </a:lnSpc>
              <a:spcAft>
                <a:spcPts val="600"/>
              </a:spcAft>
              <a:buClr>
                <a:srgbClr val="074EA1"/>
              </a:buClr>
            </a:pPr>
            <a:r>
              <a:rPr lang="de-CH" sz="1600" b="1" dirty="0"/>
              <a:t>schlechte Eignung </a:t>
            </a:r>
            <a:r>
              <a:rPr lang="de-CH" sz="1600" b="1" dirty="0" err="1"/>
              <a:t>Spätsaat</a:t>
            </a:r>
            <a:r>
              <a:rPr lang="de-CH" sz="1600" b="1" dirty="0"/>
              <a:t> bis Anfang Januar</a:t>
            </a:r>
            <a:endParaRPr lang="fr-CH" sz="1600" b="1" dirty="0" err="1"/>
          </a:p>
        </p:txBody>
      </p:sp>
      <p:sp>
        <p:nvSpPr>
          <p:cNvPr id="4" name="Geschweifte Klammer rechts 3">
            <a:extLst>
              <a:ext uri="{FF2B5EF4-FFF2-40B4-BE49-F238E27FC236}">
                <a16:creationId xmlns:a16="http://schemas.microsoft.com/office/drawing/2014/main" id="{799ECD7B-F818-DF19-1F06-5634B4FADAC6}"/>
              </a:ext>
            </a:extLst>
          </p:cNvPr>
          <p:cNvSpPr/>
          <p:nvPr/>
        </p:nvSpPr>
        <p:spPr>
          <a:xfrm>
            <a:off x="2027678" y="1621560"/>
            <a:ext cx="1989973" cy="681752"/>
          </a:xfrm>
          <a:prstGeom prst="rightBrace">
            <a:avLst>
              <a:gd name="adj1" fmla="val 12657"/>
              <a:gd name="adj2" fmla="val 44639"/>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CH"/>
          </a:p>
        </p:txBody>
      </p:sp>
      <p:sp>
        <p:nvSpPr>
          <p:cNvPr id="11" name="Textfeld 10">
            <a:extLst>
              <a:ext uri="{FF2B5EF4-FFF2-40B4-BE49-F238E27FC236}">
                <a16:creationId xmlns:a16="http://schemas.microsoft.com/office/drawing/2014/main" id="{FA32A9C7-B967-4B10-A982-CB02F9B15B3F}"/>
              </a:ext>
            </a:extLst>
          </p:cNvPr>
          <p:cNvSpPr txBox="1"/>
          <p:nvPr/>
        </p:nvSpPr>
        <p:spPr>
          <a:xfrm>
            <a:off x="4210117" y="1868644"/>
            <a:ext cx="3309803" cy="467244"/>
          </a:xfrm>
          <a:prstGeom prst="rect">
            <a:avLst/>
          </a:prstGeom>
          <a:noFill/>
          <a:ln>
            <a:solidFill>
              <a:schemeClr val="tx1"/>
            </a:solidFill>
          </a:ln>
        </p:spPr>
        <p:txBody>
          <a:bodyPr vert="horz" wrap="square" lIns="0" tIns="0" rIns="0" bIns="0" rtlCol="0">
            <a:spAutoFit/>
          </a:bodyPr>
          <a:lstStyle/>
          <a:p>
            <a:pPr algn="l">
              <a:lnSpc>
                <a:spcPts val="1900"/>
              </a:lnSpc>
              <a:spcAft>
                <a:spcPts val="600"/>
              </a:spcAft>
              <a:buClr>
                <a:srgbClr val="074EA1"/>
              </a:buClr>
            </a:pPr>
            <a:r>
              <a:rPr lang="de-CH" sz="1400" b="1" dirty="0"/>
              <a:t>Wechselweizen</a:t>
            </a:r>
            <a:r>
              <a:rPr lang="de-CH" sz="1400" dirty="0"/>
              <a:t>: bei nicht zu tiefen Frösten ohne Schneedecke</a:t>
            </a:r>
            <a:endParaRPr lang="fr-CH" sz="1400" b="1" dirty="0" err="1"/>
          </a:p>
        </p:txBody>
      </p:sp>
      <p:sp>
        <p:nvSpPr>
          <p:cNvPr id="12" name="Textfeld 11">
            <a:extLst>
              <a:ext uri="{FF2B5EF4-FFF2-40B4-BE49-F238E27FC236}">
                <a16:creationId xmlns:a16="http://schemas.microsoft.com/office/drawing/2014/main" id="{1D1E6CD9-4AA0-7781-4DC5-C457789977A6}"/>
              </a:ext>
            </a:extLst>
          </p:cNvPr>
          <p:cNvSpPr txBox="1"/>
          <p:nvPr/>
        </p:nvSpPr>
        <p:spPr>
          <a:xfrm>
            <a:off x="3867953" y="4140618"/>
            <a:ext cx="3751532" cy="1323439"/>
          </a:xfrm>
          <a:prstGeom prst="rect">
            <a:avLst/>
          </a:prstGeom>
          <a:solidFill>
            <a:srgbClr val="FFFF00"/>
          </a:solidFill>
        </p:spPr>
        <p:txBody>
          <a:bodyPr wrap="square">
            <a:spAutoFit/>
          </a:bodyPr>
          <a:lstStyle/>
          <a:p>
            <a:pPr algn="l"/>
            <a:r>
              <a:rPr lang="fr-CH" sz="1600" b="1" dirty="0" err="1">
                <a:sym typeface="Wingdings" panose="05000000000000000000" pitchFamily="2" charset="2"/>
              </a:rPr>
              <a:t>Konklusion</a:t>
            </a:r>
            <a:r>
              <a:rPr lang="fr-CH" sz="1600" b="1" dirty="0">
                <a:sym typeface="Wingdings" panose="05000000000000000000" pitchFamily="2" charset="2"/>
              </a:rPr>
              <a:t>: </a:t>
            </a:r>
            <a:r>
              <a:rPr lang="fr-CH" sz="1600" dirty="0">
                <a:sym typeface="Wingdings" panose="05000000000000000000" pitchFamily="2" charset="2"/>
              </a:rPr>
              <a:t>Die </a:t>
            </a:r>
            <a:r>
              <a:rPr lang="fr-CH" sz="1600" dirty="0" err="1">
                <a:sym typeface="Wingdings" panose="05000000000000000000" pitchFamily="2" charset="2"/>
              </a:rPr>
              <a:t>Sorten</a:t>
            </a:r>
            <a:r>
              <a:rPr lang="fr-CH" sz="1600" dirty="0">
                <a:sym typeface="Wingdings" panose="05000000000000000000" pitchFamily="2" charset="2"/>
              </a:rPr>
              <a:t> </a:t>
            </a:r>
            <a:r>
              <a:rPr lang="fr-CH" sz="1600" dirty="0" err="1">
                <a:sym typeface="Wingdings" panose="05000000000000000000" pitchFamily="2" charset="2"/>
              </a:rPr>
              <a:t>haben</a:t>
            </a:r>
            <a:r>
              <a:rPr lang="fr-CH" sz="1600" dirty="0">
                <a:sym typeface="Wingdings" panose="05000000000000000000" pitchFamily="2" charset="2"/>
              </a:rPr>
              <a:t> </a:t>
            </a:r>
            <a:r>
              <a:rPr lang="fr-CH" sz="1600" dirty="0" err="1">
                <a:sym typeface="Wingdings" panose="05000000000000000000" pitchFamily="2" charset="2"/>
              </a:rPr>
              <a:t>eine</a:t>
            </a:r>
            <a:r>
              <a:rPr lang="fr-CH" sz="1600" dirty="0">
                <a:sym typeface="Wingdings" panose="05000000000000000000" pitchFamily="2" charset="2"/>
              </a:rPr>
              <a:t> </a:t>
            </a:r>
            <a:r>
              <a:rPr lang="fr-CH" sz="1600" dirty="0" err="1">
                <a:sym typeface="Wingdings" panose="05000000000000000000" pitchFamily="2" charset="2"/>
              </a:rPr>
              <a:t>unterschiedliche</a:t>
            </a:r>
            <a:r>
              <a:rPr lang="fr-CH" sz="1600" dirty="0">
                <a:sym typeface="Wingdings" panose="05000000000000000000" pitchFamily="2" charset="2"/>
              </a:rPr>
              <a:t> </a:t>
            </a:r>
            <a:r>
              <a:rPr lang="fr-CH" sz="1600" dirty="0" err="1">
                <a:sym typeface="Wingdings" panose="05000000000000000000" pitchFamily="2" charset="2"/>
              </a:rPr>
              <a:t>Eignung</a:t>
            </a:r>
            <a:r>
              <a:rPr lang="fr-CH" sz="1600" dirty="0">
                <a:sym typeface="Wingdings" panose="05000000000000000000" pitchFamily="2" charset="2"/>
              </a:rPr>
              <a:t> </a:t>
            </a:r>
            <a:r>
              <a:rPr lang="fr-CH" sz="1600" dirty="0" err="1">
                <a:sym typeface="Wingdings" panose="05000000000000000000" pitchFamily="2" charset="2"/>
              </a:rPr>
              <a:t>für</a:t>
            </a:r>
            <a:r>
              <a:rPr lang="fr-CH" sz="1600" dirty="0">
                <a:sym typeface="Wingdings" panose="05000000000000000000" pitchFamily="2" charset="2"/>
              </a:rPr>
              <a:t> </a:t>
            </a:r>
            <a:r>
              <a:rPr lang="fr-CH" sz="1600" dirty="0" err="1"/>
              <a:t>Spätsaaten</a:t>
            </a:r>
            <a:r>
              <a:rPr lang="fr-CH" sz="1600" dirty="0"/>
              <a:t> bis </a:t>
            </a:r>
            <a:r>
              <a:rPr lang="fr-CH" sz="1600" dirty="0" err="1"/>
              <a:t>Anfang</a:t>
            </a:r>
            <a:r>
              <a:rPr lang="fr-CH" sz="1600" dirty="0"/>
              <a:t> </a:t>
            </a:r>
            <a:r>
              <a:rPr lang="fr-CH" sz="1600" dirty="0" err="1"/>
              <a:t>Januar</a:t>
            </a:r>
            <a:r>
              <a:rPr lang="fr-CH" sz="1600" dirty="0"/>
              <a:t>, aber die </a:t>
            </a:r>
            <a:r>
              <a:rPr lang="fr-CH" sz="1600" u="sng" dirty="0" err="1"/>
              <a:t>Erträge</a:t>
            </a:r>
            <a:r>
              <a:rPr lang="fr-CH" sz="1600" u="sng" dirty="0"/>
              <a:t> </a:t>
            </a:r>
            <a:r>
              <a:rPr lang="fr-CH" sz="1600" u="sng" dirty="0" err="1"/>
              <a:t>sind</a:t>
            </a:r>
            <a:r>
              <a:rPr lang="fr-CH" sz="1600" u="sng" dirty="0"/>
              <a:t> </a:t>
            </a:r>
            <a:r>
              <a:rPr lang="fr-CH" sz="1600" u="sng" dirty="0" err="1"/>
              <a:t>trotzdem</a:t>
            </a:r>
            <a:r>
              <a:rPr lang="fr-CH" sz="1600" u="sng" dirty="0"/>
              <a:t> </a:t>
            </a:r>
            <a:r>
              <a:rPr lang="fr-CH" sz="1600" u="sng" dirty="0" err="1"/>
              <a:t>immer</a:t>
            </a:r>
            <a:r>
              <a:rPr lang="fr-CH" sz="1600" u="sng" dirty="0"/>
              <a:t> </a:t>
            </a:r>
            <a:r>
              <a:rPr lang="fr-CH" sz="1600" u="sng" dirty="0" err="1"/>
              <a:t>niedriger</a:t>
            </a:r>
            <a:r>
              <a:rPr lang="fr-CH" sz="1600" u="sng" dirty="0"/>
              <a:t> </a:t>
            </a:r>
            <a:r>
              <a:rPr lang="fr-CH" sz="1600" dirty="0" err="1"/>
              <a:t>als</a:t>
            </a:r>
            <a:r>
              <a:rPr lang="fr-CH" sz="1600" dirty="0"/>
              <a:t> </a:t>
            </a:r>
            <a:r>
              <a:rPr lang="fr-CH" sz="1600" dirty="0" err="1"/>
              <a:t>bei</a:t>
            </a:r>
            <a:r>
              <a:rPr lang="fr-CH" sz="1600" dirty="0"/>
              <a:t> </a:t>
            </a:r>
            <a:r>
              <a:rPr lang="fr-CH" sz="1600" dirty="0" err="1"/>
              <a:t>normalen</a:t>
            </a:r>
            <a:r>
              <a:rPr lang="fr-CH" sz="1600" dirty="0"/>
              <a:t> </a:t>
            </a:r>
            <a:r>
              <a:rPr lang="fr-CH" sz="1600" dirty="0" err="1"/>
              <a:t>Saatterminen</a:t>
            </a:r>
            <a:r>
              <a:rPr lang="fr-CH" sz="1600" dirty="0"/>
              <a:t>!</a:t>
            </a:r>
          </a:p>
        </p:txBody>
      </p:sp>
      <p:pic>
        <p:nvPicPr>
          <p:cNvPr id="13" name="Grafik 12" descr="Glühlampe mit einfarbiger Füllung">
            <a:extLst>
              <a:ext uri="{FF2B5EF4-FFF2-40B4-BE49-F238E27FC236}">
                <a16:creationId xmlns:a16="http://schemas.microsoft.com/office/drawing/2014/main" id="{59859709-2DC8-703F-64A9-42C3AB04D8A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588675">
            <a:off x="7094102" y="3987733"/>
            <a:ext cx="738827" cy="738827"/>
          </a:xfrm>
          <a:prstGeom prst="rect">
            <a:avLst/>
          </a:prstGeom>
        </p:spPr>
      </p:pic>
    </p:spTree>
    <p:extLst>
      <p:ext uri="{BB962C8B-B14F-4D97-AF65-F5344CB8AC3E}">
        <p14:creationId xmlns:p14="http://schemas.microsoft.com/office/powerpoint/2010/main" val="2432574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5"/>
          <p:cNvSpPr txBox="1">
            <a:spLocks/>
          </p:cNvSpPr>
          <p:nvPr>
            <p:custDataLst>
              <p:tags r:id="rId1"/>
            </p:custDataLst>
          </p:nvPr>
        </p:nvSpPr>
        <p:spPr>
          <a:xfrm>
            <a:off x="216298" y="324834"/>
            <a:ext cx="8680674" cy="1423467"/>
          </a:xfrm>
          <a:prstGeom prst="rect">
            <a:avLst/>
          </a:prstGeom>
        </p:spPr>
        <p:txBody>
          <a:bodyPr/>
          <a:lstStyle>
            <a:lvl1pPr algn="l" defTabSz="457200" rtl="0" eaLnBrk="1" fontAlgn="base" hangingPunct="1">
              <a:lnSpc>
                <a:spcPts val="3700"/>
              </a:lnSpc>
              <a:spcBef>
                <a:spcPct val="0"/>
              </a:spcBef>
              <a:spcAft>
                <a:spcPct val="0"/>
              </a:spcAft>
              <a:defRPr lang="de-DE" sz="3200" b="1" kern="1200">
                <a:solidFill>
                  <a:schemeClr val="tx1"/>
                </a:solidFill>
                <a:latin typeface="Arial"/>
                <a:ea typeface="ＭＳ Ｐゴシック" pitchFamily="-112" charset="-128"/>
                <a:cs typeface="ＭＳ Ｐゴシック" pitchFamily="-112" charset="-128"/>
              </a:defRPr>
            </a:lvl1pPr>
            <a:lvl2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2pPr>
            <a:lvl3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3pPr>
            <a:lvl4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4pPr>
            <a:lvl5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5pPr>
            <a:lvl6pPr marL="4572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6pPr>
            <a:lvl7pPr marL="9144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7pPr>
            <a:lvl8pPr marL="13716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8pPr>
            <a:lvl9pPr marL="18288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9pPr>
          </a:lstStyle>
          <a:p>
            <a:r>
              <a:rPr lang="fr-CH" sz="2800" dirty="0"/>
              <a:t>Nasser </a:t>
            </a:r>
            <a:r>
              <a:rPr lang="de-CH" sz="2800" dirty="0"/>
              <a:t>Spätherbst</a:t>
            </a:r>
            <a:r>
              <a:rPr lang="fr-CH" sz="2800" dirty="0"/>
              <a:t> 23 – </a:t>
            </a:r>
            <a:r>
              <a:rPr lang="fr-CH" sz="2800" dirty="0" err="1"/>
              <a:t>Auswirkungen</a:t>
            </a:r>
            <a:r>
              <a:rPr lang="fr-CH" sz="2800" dirty="0"/>
              <a:t> </a:t>
            </a:r>
            <a:r>
              <a:rPr lang="fr-CH" sz="2800" dirty="0" err="1"/>
              <a:t>Düngung</a:t>
            </a:r>
            <a:r>
              <a:rPr lang="fr-CH" sz="2800" dirty="0"/>
              <a:t> </a:t>
            </a:r>
            <a:r>
              <a:rPr lang="fr-CH" sz="2800" dirty="0" err="1"/>
              <a:t>vom</a:t>
            </a:r>
            <a:r>
              <a:rPr lang="fr-CH" sz="2800" dirty="0"/>
              <a:t> </a:t>
            </a:r>
            <a:r>
              <a:rPr lang="fr-CH" sz="2800" dirty="0" err="1"/>
              <a:t>Getreide</a:t>
            </a:r>
            <a:r>
              <a:rPr lang="fr-CH" sz="2800" dirty="0"/>
              <a:t>?</a:t>
            </a:r>
          </a:p>
          <a:p>
            <a:r>
              <a:rPr lang="fr-CH" dirty="0"/>
              <a:t>—</a:t>
            </a:r>
          </a:p>
        </p:txBody>
      </p:sp>
      <p:sp>
        <p:nvSpPr>
          <p:cNvPr id="2" name="Textplatzhalter 13">
            <a:extLst>
              <a:ext uri="{FF2B5EF4-FFF2-40B4-BE49-F238E27FC236}">
                <a16:creationId xmlns:a16="http://schemas.microsoft.com/office/drawing/2014/main" id="{231BF5C6-9C67-AEE1-FB8C-6053F74B4112}"/>
              </a:ext>
            </a:extLst>
          </p:cNvPr>
          <p:cNvSpPr txBox="1">
            <a:spLocks/>
          </p:cNvSpPr>
          <p:nvPr>
            <p:custDataLst>
              <p:tags r:id="rId2"/>
            </p:custDataLst>
          </p:nvPr>
        </p:nvSpPr>
        <p:spPr>
          <a:xfrm>
            <a:off x="319334" y="1868644"/>
            <a:ext cx="8289925" cy="672440"/>
          </a:xfrm>
          <a:prstGeom prst="rect">
            <a:avLst/>
          </a:prstGeom>
        </p:spPr>
        <p:txBody>
          <a:bodyPr/>
          <a:lstStyle>
            <a:lvl1pPr marL="0" marR="0" indent="0" algn="l" defTabSz="457200" rtl="0" eaLnBrk="1" fontAlgn="base" latinLnBrk="0" hangingPunct="1">
              <a:lnSpc>
                <a:spcPct val="100000"/>
              </a:lnSpc>
              <a:spcBef>
                <a:spcPct val="0"/>
              </a:spcBef>
              <a:spcAft>
                <a:spcPct val="0"/>
              </a:spcAft>
              <a:buClr>
                <a:srgbClr val="074EA1"/>
              </a:buClr>
              <a:buSzTx/>
              <a:buFont typeface="Lucida Grande" pitchFamily="-112" charset="0"/>
              <a:buNone/>
              <a:tabLst/>
              <a:defRPr sz="2000" kern="1200">
                <a:solidFill>
                  <a:schemeClr val="tx1"/>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000" kern="1200">
                <a:solidFill>
                  <a:schemeClr val="tx1"/>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000" kern="1200" baseline="0">
                <a:solidFill>
                  <a:schemeClr val="tx1"/>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chemeClr val="tx1"/>
              </a:buClr>
              <a:buSzPct val="100000"/>
              <a:buFont typeface="Arial"/>
              <a:buChar char="&gt;"/>
              <a:defRPr sz="2000" kern="1200">
                <a:solidFill>
                  <a:schemeClr val="tx1"/>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000000"/>
              </a:buClr>
              <a:buSzPct val="100000"/>
              <a:buFont typeface="Arial"/>
              <a:buChar char="&gt;"/>
              <a:defRPr sz="2000" kern="1200">
                <a:solidFill>
                  <a:schemeClr val="tx1"/>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endParaRPr lang="fr-CH" dirty="0"/>
          </a:p>
          <a:p>
            <a:br>
              <a:rPr lang="fr-CH" b="1" dirty="0"/>
            </a:br>
            <a:endParaRPr lang="fr-CH" b="1" dirty="0"/>
          </a:p>
        </p:txBody>
      </p:sp>
      <p:sp>
        <p:nvSpPr>
          <p:cNvPr id="3" name="Textfeld 2">
            <a:extLst>
              <a:ext uri="{FF2B5EF4-FFF2-40B4-BE49-F238E27FC236}">
                <a16:creationId xmlns:a16="http://schemas.microsoft.com/office/drawing/2014/main" id="{848BDDAB-3043-987D-E359-A3415F506801}"/>
              </a:ext>
            </a:extLst>
          </p:cNvPr>
          <p:cNvSpPr txBox="1"/>
          <p:nvPr/>
        </p:nvSpPr>
        <p:spPr>
          <a:xfrm>
            <a:off x="283814" y="1340768"/>
            <a:ext cx="8680674" cy="1169551"/>
          </a:xfrm>
          <a:prstGeom prst="rect">
            <a:avLst/>
          </a:prstGeom>
        </p:spPr>
        <p:txBody>
          <a:bodyPr vert="horz" wrap="square" lIns="0" tIns="0" rIns="0" bIns="0" rtlCol="0">
            <a:spAutoFit/>
          </a:bodyPr>
          <a:lstStyle/>
          <a:p>
            <a:pPr algn="l">
              <a:spcAft>
                <a:spcPts val="600"/>
              </a:spcAft>
              <a:buClr>
                <a:srgbClr val="074EA1"/>
              </a:buClr>
            </a:pPr>
            <a:endParaRPr lang="de-CH" sz="2200" dirty="0"/>
          </a:p>
          <a:p>
            <a:pPr marL="342900" indent="-342900" algn="l">
              <a:spcAft>
                <a:spcPts val="600"/>
              </a:spcAft>
              <a:buClr>
                <a:srgbClr val="074EA1"/>
              </a:buClr>
              <a:buFont typeface="Arial" panose="020B0604020202020204" pitchFamily="34" charset="0"/>
              <a:buChar char="•"/>
            </a:pPr>
            <a:endParaRPr lang="de-CH" sz="2200" dirty="0">
              <a:sym typeface="Wingdings" panose="05000000000000000000" pitchFamily="2" charset="2"/>
            </a:endParaRPr>
          </a:p>
          <a:p>
            <a:pPr marL="342900" indent="-342900" algn="l">
              <a:spcAft>
                <a:spcPts val="600"/>
              </a:spcAft>
              <a:buClr>
                <a:srgbClr val="074EA1"/>
              </a:buClr>
              <a:buFont typeface="Arial" panose="020B0604020202020204" pitchFamily="34" charset="0"/>
              <a:buChar char="•"/>
            </a:pPr>
            <a:endParaRPr lang="de-CH" sz="2200" dirty="0">
              <a:sym typeface="Wingdings" panose="05000000000000000000" pitchFamily="2" charset="2"/>
            </a:endParaRPr>
          </a:p>
        </p:txBody>
      </p:sp>
      <p:grpSp>
        <p:nvGrpSpPr>
          <p:cNvPr id="6" name="Gruppieren 5">
            <a:extLst>
              <a:ext uri="{FF2B5EF4-FFF2-40B4-BE49-F238E27FC236}">
                <a16:creationId xmlns:a16="http://schemas.microsoft.com/office/drawing/2014/main" id="{DBA3C8E6-5A05-43E2-0CF4-70C6E9771FF2}"/>
              </a:ext>
            </a:extLst>
          </p:cNvPr>
          <p:cNvGrpSpPr/>
          <p:nvPr/>
        </p:nvGrpSpPr>
        <p:grpSpPr>
          <a:xfrm>
            <a:off x="5520966" y="1891473"/>
            <a:ext cx="3631442" cy="2448272"/>
            <a:chOff x="5189289" y="2177415"/>
            <a:chExt cx="3624220" cy="2193449"/>
          </a:xfrm>
        </p:grpSpPr>
        <p:pic>
          <p:nvPicPr>
            <p:cNvPr id="4" name="Picture 2" descr="excès d'eau">
              <a:extLst>
                <a:ext uri="{FF2B5EF4-FFF2-40B4-BE49-F238E27FC236}">
                  <a16:creationId xmlns:a16="http://schemas.microsoft.com/office/drawing/2014/main" id="{C9B35F1E-118A-3A45-6CAD-0E4C2AFF86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9289" y="2177415"/>
              <a:ext cx="3390635" cy="2193449"/>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10">
              <a:extLst>
                <a:ext uri="{FF2B5EF4-FFF2-40B4-BE49-F238E27FC236}">
                  <a16:creationId xmlns:a16="http://schemas.microsoft.com/office/drawing/2014/main" id="{F2D0FAE8-1F3A-CC11-5C88-DE0134DE8236}"/>
                </a:ext>
              </a:extLst>
            </p:cNvPr>
            <p:cNvSpPr txBox="1"/>
            <p:nvPr/>
          </p:nvSpPr>
          <p:spPr>
            <a:xfrm>
              <a:off x="7035288" y="4087106"/>
              <a:ext cx="1778221" cy="223587"/>
            </a:xfrm>
            <a:prstGeom prst="rect">
              <a:avLst/>
            </a:prstGeom>
          </p:spPr>
          <p:txBody>
            <a:bodyPr vert="horz" wrap="square" lIns="0" tIns="0" rIns="0" bIns="0" rtlCol="0">
              <a:spAutoFit/>
            </a:bodyPr>
            <a:lstStyle/>
            <a:p>
              <a:pPr>
                <a:lnSpc>
                  <a:spcPts val="1900"/>
                </a:lnSpc>
                <a:spcAft>
                  <a:spcPts val="600"/>
                </a:spcAft>
                <a:buClr>
                  <a:srgbClr val="074EA1"/>
                </a:buClr>
              </a:pPr>
              <a:r>
                <a:rPr lang="fr-CH" sz="1200" b="1" dirty="0">
                  <a:solidFill>
                    <a:schemeClr val="bg1"/>
                  </a:solidFill>
                </a:rPr>
                <a:t>Photos : </a:t>
              </a:r>
              <a:r>
                <a:rPr lang="fr-CH" sz="1200" b="1" dirty="0" err="1">
                  <a:solidFill>
                    <a:schemeClr val="bg1"/>
                  </a:solidFill>
                </a:rPr>
                <a:t>Arvalis</a:t>
              </a:r>
              <a:endParaRPr lang="fr-CH" sz="1200" b="1" dirty="0">
                <a:solidFill>
                  <a:schemeClr val="bg1"/>
                </a:solidFill>
              </a:endParaRPr>
            </a:p>
          </p:txBody>
        </p:sp>
      </p:grpSp>
      <p:sp>
        <p:nvSpPr>
          <p:cNvPr id="9" name="Textfeld 8">
            <a:extLst>
              <a:ext uri="{FF2B5EF4-FFF2-40B4-BE49-F238E27FC236}">
                <a16:creationId xmlns:a16="http://schemas.microsoft.com/office/drawing/2014/main" id="{67A5B7AF-FF9A-8CFB-A8B7-0E60155021D3}"/>
              </a:ext>
            </a:extLst>
          </p:cNvPr>
          <p:cNvSpPr txBox="1"/>
          <p:nvPr/>
        </p:nvSpPr>
        <p:spPr>
          <a:xfrm>
            <a:off x="13122" y="2005352"/>
            <a:ext cx="5507844" cy="3785652"/>
          </a:xfrm>
          <a:prstGeom prst="rect">
            <a:avLst/>
          </a:prstGeom>
          <a:noFill/>
        </p:spPr>
        <p:txBody>
          <a:bodyPr wrap="square">
            <a:spAutoFit/>
          </a:bodyPr>
          <a:lstStyle/>
          <a:p>
            <a:pPr marL="342900" indent="-342900" algn="l">
              <a:buFont typeface="Arial" panose="020B0604020202020204" pitchFamily="34" charset="0"/>
              <a:buChar char="•"/>
            </a:pPr>
            <a:r>
              <a:rPr lang="de-CH" dirty="0"/>
              <a:t>Ertragspotenzial</a:t>
            </a:r>
            <a:r>
              <a:rPr lang="fr-CH" dirty="0"/>
              <a:t> </a:t>
            </a:r>
            <a:r>
              <a:rPr lang="fr-CH" dirty="0" err="1"/>
              <a:t>stellenweise</a:t>
            </a:r>
            <a:r>
              <a:rPr lang="fr-CH" dirty="0"/>
              <a:t> </a:t>
            </a:r>
            <a:r>
              <a:rPr lang="fr-CH" dirty="0" err="1"/>
              <a:t>reduziert</a:t>
            </a:r>
            <a:r>
              <a:rPr lang="fr-CH" dirty="0"/>
              <a:t>, </a:t>
            </a:r>
            <a:r>
              <a:rPr lang="fr-CH" dirty="0" err="1"/>
              <a:t>ev</a:t>
            </a:r>
            <a:r>
              <a:rPr lang="fr-CH" dirty="0"/>
              <a:t>. </a:t>
            </a:r>
            <a:r>
              <a:rPr lang="fr-CH" dirty="0" err="1"/>
              <a:t>Anpassung</a:t>
            </a:r>
            <a:r>
              <a:rPr lang="fr-CH" dirty="0"/>
              <a:t> </a:t>
            </a:r>
            <a:r>
              <a:rPr lang="fr-CH" dirty="0" err="1"/>
              <a:t>Düngung</a:t>
            </a:r>
            <a:r>
              <a:rPr lang="fr-CH" dirty="0"/>
              <a:t> </a:t>
            </a:r>
            <a:r>
              <a:rPr lang="fr-CH" dirty="0" err="1"/>
              <a:t>nach</a:t>
            </a:r>
            <a:r>
              <a:rPr lang="fr-CH" dirty="0"/>
              <a:t> </a:t>
            </a:r>
            <a:r>
              <a:rPr lang="fr-CH" dirty="0" err="1"/>
              <a:t>unten</a:t>
            </a:r>
            <a:endParaRPr lang="fr-CH" dirty="0"/>
          </a:p>
          <a:p>
            <a:pPr algn="l"/>
            <a:endParaRPr lang="fr-CH" dirty="0"/>
          </a:p>
          <a:p>
            <a:pPr marL="342900" indent="-342900" algn="l">
              <a:buFont typeface="Arial" panose="020B0604020202020204" pitchFamily="34" charset="0"/>
              <a:buChar char="•"/>
            </a:pPr>
            <a:r>
              <a:rPr lang="de-CH" b="1" dirty="0" err="1"/>
              <a:t>N</a:t>
            </a:r>
            <a:r>
              <a:rPr lang="de-CH" b="1" baseline="-25000" dirty="0" err="1"/>
              <a:t>min</a:t>
            </a:r>
            <a:r>
              <a:rPr lang="de-CH" b="1" dirty="0"/>
              <a:t> nach Winter an einigen Orten tief wegen Auswaschung</a:t>
            </a:r>
          </a:p>
          <a:p>
            <a:pPr marL="342900" indent="-342900" algn="l">
              <a:buFont typeface="Arial" panose="020B0604020202020204" pitchFamily="34" charset="0"/>
              <a:buChar char="•"/>
            </a:pPr>
            <a:endParaRPr lang="de-CH" dirty="0"/>
          </a:p>
          <a:p>
            <a:pPr marL="342900" indent="-342900" algn="l">
              <a:buFont typeface="Arial" panose="020B0604020202020204" pitchFamily="34" charset="0"/>
              <a:buChar char="•"/>
            </a:pPr>
            <a:r>
              <a:rPr lang="de-CH" b="1" dirty="0"/>
              <a:t>Ende Winter "kleine" Gabe 40-50 kg N/ha</a:t>
            </a:r>
            <a:endParaRPr lang="de-CH" dirty="0"/>
          </a:p>
          <a:p>
            <a:pPr marL="800100" lvl="1" indent="-342900" algn="l">
              <a:buFont typeface="Arial" panose="020B0604020202020204" pitchFamily="34" charset="0"/>
              <a:buChar char="•"/>
            </a:pPr>
            <a:r>
              <a:rPr lang="de-CH" dirty="0"/>
              <a:t>Bestockung fördern</a:t>
            </a:r>
          </a:p>
          <a:p>
            <a:pPr marL="800100" lvl="1" indent="-342900" algn="l">
              <a:buFont typeface="Arial" panose="020B0604020202020204" pitchFamily="34" charset="0"/>
              <a:buChar char="•"/>
            </a:pPr>
            <a:r>
              <a:rPr lang="de-CH" dirty="0"/>
              <a:t>ev. etwas früher als sonst</a:t>
            </a:r>
          </a:p>
          <a:p>
            <a:pPr marL="800100" lvl="1" indent="-342900" algn="l">
              <a:buFont typeface="Arial" panose="020B0604020202020204" pitchFamily="34" charset="0"/>
              <a:buChar char="•"/>
            </a:pPr>
            <a:r>
              <a:rPr lang="de-CH" dirty="0"/>
              <a:t>nicht zu viel geben</a:t>
            </a:r>
          </a:p>
          <a:p>
            <a:pPr lvl="1" algn="l"/>
            <a:endParaRPr lang="de-CH" dirty="0"/>
          </a:p>
          <a:p>
            <a:pPr marL="342900" indent="-342900" algn="l">
              <a:buFont typeface="Arial" panose="020B0604020202020204" pitchFamily="34" charset="0"/>
              <a:buChar char="•"/>
            </a:pPr>
            <a:r>
              <a:rPr lang="de-CH" dirty="0" err="1"/>
              <a:t>Tend</a:t>
            </a:r>
            <a:r>
              <a:rPr lang="de-CH" dirty="0"/>
              <a:t>. weniger tiefe Durchwurzelung</a:t>
            </a:r>
            <a:endParaRPr lang="fr-CH" dirty="0"/>
          </a:p>
        </p:txBody>
      </p:sp>
      <p:sp>
        <p:nvSpPr>
          <p:cNvPr id="10" name="Textfeld 9">
            <a:extLst>
              <a:ext uri="{FF2B5EF4-FFF2-40B4-BE49-F238E27FC236}">
                <a16:creationId xmlns:a16="http://schemas.microsoft.com/office/drawing/2014/main" id="{F1599B15-C9E9-7069-FB8A-C06E36429AAD}"/>
              </a:ext>
            </a:extLst>
          </p:cNvPr>
          <p:cNvSpPr txBox="1"/>
          <p:nvPr/>
        </p:nvSpPr>
        <p:spPr>
          <a:xfrm>
            <a:off x="4294232" y="4576796"/>
            <a:ext cx="5364088" cy="1631216"/>
          </a:xfrm>
          <a:prstGeom prst="rect">
            <a:avLst/>
          </a:prstGeom>
          <a:noFill/>
        </p:spPr>
        <p:txBody>
          <a:bodyPr wrap="square">
            <a:spAutoFit/>
          </a:bodyPr>
          <a:lstStyle/>
          <a:p>
            <a:pPr marL="342900" indent="-342900" algn="l">
              <a:buFont typeface="Arial" panose="020B0604020202020204" pitchFamily="34" charset="0"/>
              <a:buChar char="•"/>
            </a:pPr>
            <a:r>
              <a:rPr lang="de-CH" b="1" dirty="0"/>
              <a:t>Schwefelmangel vermeiden</a:t>
            </a:r>
          </a:p>
          <a:p>
            <a:pPr marL="800100" lvl="1" indent="-342900" algn="l">
              <a:buFont typeface="Arial" panose="020B0604020202020204" pitchFamily="34" charset="0"/>
              <a:buChar char="•"/>
            </a:pPr>
            <a:r>
              <a:rPr lang="de-CH" dirty="0"/>
              <a:t>Wird auch ausgewaschen</a:t>
            </a:r>
          </a:p>
          <a:p>
            <a:pPr marL="800100" lvl="1" indent="-342900" algn="l">
              <a:buFont typeface="Arial" panose="020B0604020202020204" pitchFamily="34" charset="0"/>
              <a:buChar char="•"/>
            </a:pPr>
            <a:r>
              <a:rPr lang="de-CH" b="1" dirty="0"/>
              <a:t>flachgründige Böden mit wenig Humus: ev. 30-50 kg S/ha geben</a:t>
            </a:r>
            <a:endParaRPr lang="fr-CH" b="1" dirty="0"/>
          </a:p>
          <a:p>
            <a:pPr marL="342900" indent="-342900" algn="l">
              <a:buFont typeface="Arial" panose="020B0604020202020204" pitchFamily="34" charset="0"/>
              <a:buChar char="•"/>
            </a:pPr>
            <a:endParaRPr lang="fr-CH" dirty="0"/>
          </a:p>
        </p:txBody>
      </p:sp>
      <p:cxnSp>
        <p:nvCxnSpPr>
          <p:cNvPr id="12" name="Gerade Verbindung mit Pfeil 11">
            <a:extLst>
              <a:ext uri="{FF2B5EF4-FFF2-40B4-BE49-F238E27FC236}">
                <a16:creationId xmlns:a16="http://schemas.microsoft.com/office/drawing/2014/main" id="{B74C99F6-488B-BA57-99F7-415BC7172868}"/>
              </a:ext>
            </a:extLst>
          </p:cNvPr>
          <p:cNvCxnSpPr>
            <a:cxnSpLocks/>
          </p:cNvCxnSpPr>
          <p:nvPr/>
        </p:nvCxnSpPr>
        <p:spPr>
          <a:xfrm>
            <a:off x="4622550" y="2388602"/>
            <a:ext cx="0" cy="576064"/>
          </a:xfrm>
          <a:prstGeom prst="straightConnector1">
            <a:avLst/>
          </a:prstGeom>
          <a:ln w="38100">
            <a:solidFill>
              <a:srgbClr val="FF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15" name="ZoneTexte 10">
            <a:extLst>
              <a:ext uri="{FF2B5EF4-FFF2-40B4-BE49-F238E27FC236}">
                <a16:creationId xmlns:a16="http://schemas.microsoft.com/office/drawing/2014/main" id="{4A1AD12D-31BA-0025-731A-9CD6D1395856}"/>
              </a:ext>
            </a:extLst>
          </p:cNvPr>
          <p:cNvSpPr txBox="1"/>
          <p:nvPr/>
        </p:nvSpPr>
        <p:spPr>
          <a:xfrm>
            <a:off x="4152902" y="2510319"/>
            <a:ext cx="1781764" cy="217817"/>
          </a:xfrm>
          <a:prstGeom prst="rect">
            <a:avLst/>
          </a:prstGeom>
        </p:spPr>
        <p:txBody>
          <a:bodyPr vert="horz" wrap="square" lIns="0" tIns="0" rIns="0" bIns="0" rtlCol="0">
            <a:spAutoFit/>
          </a:bodyPr>
          <a:lstStyle/>
          <a:p>
            <a:pPr>
              <a:lnSpc>
                <a:spcPts val="1900"/>
              </a:lnSpc>
              <a:spcAft>
                <a:spcPts val="600"/>
              </a:spcAft>
              <a:buClr>
                <a:srgbClr val="074EA1"/>
              </a:buClr>
            </a:pPr>
            <a:r>
              <a:rPr lang="fr-CH" sz="1200" b="1" dirty="0" err="1">
                <a:solidFill>
                  <a:srgbClr val="FF0000"/>
                </a:solidFill>
              </a:rPr>
              <a:t>abwägen</a:t>
            </a:r>
            <a:r>
              <a:rPr lang="fr-CH" sz="1200" b="1" dirty="0">
                <a:solidFill>
                  <a:srgbClr val="FF0000"/>
                </a:solidFill>
              </a:rPr>
              <a:t>!</a:t>
            </a:r>
          </a:p>
        </p:txBody>
      </p:sp>
      <p:sp>
        <p:nvSpPr>
          <p:cNvPr id="8" name="ZoneTexte 10">
            <a:extLst>
              <a:ext uri="{FF2B5EF4-FFF2-40B4-BE49-F238E27FC236}">
                <a16:creationId xmlns:a16="http://schemas.microsoft.com/office/drawing/2014/main" id="{C1EBF65C-2AFB-D29A-87A7-84866D80766B}"/>
              </a:ext>
            </a:extLst>
          </p:cNvPr>
          <p:cNvSpPr txBox="1"/>
          <p:nvPr/>
        </p:nvSpPr>
        <p:spPr>
          <a:xfrm>
            <a:off x="5795172" y="2144946"/>
            <a:ext cx="1781764" cy="243656"/>
          </a:xfrm>
          <a:prstGeom prst="rect">
            <a:avLst/>
          </a:prstGeom>
        </p:spPr>
        <p:txBody>
          <a:bodyPr vert="horz" wrap="square" lIns="0" tIns="0" rIns="0" bIns="0" rtlCol="0">
            <a:spAutoFit/>
          </a:bodyPr>
          <a:lstStyle/>
          <a:p>
            <a:pPr>
              <a:lnSpc>
                <a:spcPts val="1900"/>
              </a:lnSpc>
              <a:spcAft>
                <a:spcPts val="600"/>
              </a:spcAft>
              <a:buClr>
                <a:srgbClr val="074EA1"/>
              </a:buClr>
            </a:pPr>
            <a:r>
              <a:rPr lang="de-CH" sz="1800" b="1" dirty="0">
                <a:solidFill>
                  <a:srgbClr val="FFFF00"/>
                </a:solidFill>
              </a:rPr>
              <a:t>Für solche Fälle</a:t>
            </a:r>
            <a:endParaRPr lang="fr-CH" sz="1800" b="1" dirty="0">
              <a:solidFill>
                <a:srgbClr val="FFFF00"/>
              </a:solidFill>
            </a:endParaRPr>
          </a:p>
        </p:txBody>
      </p:sp>
    </p:spTree>
    <p:extLst>
      <p:ext uri="{BB962C8B-B14F-4D97-AF65-F5344CB8AC3E}">
        <p14:creationId xmlns:p14="http://schemas.microsoft.com/office/powerpoint/2010/main" val="2639305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331640" y="2780928"/>
            <a:ext cx="6660232" cy="1261884"/>
          </a:xfrm>
          <a:prstGeom prst="rect">
            <a:avLst/>
          </a:prstGeom>
        </p:spPr>
        <p:txBody>
          <a:bodyPr vert="horz" wrap="square" lIns="0" tIns="0" rIns="0" bIns="0" rtlCol="0">
            <a:spAutoFit/>
          </a:bodyPr>
          <a:lstStyle/>
          <a:p>
            <a:pPr>
              <a:spcAft>
                <a:spcPts val="1200"/>
              </a:spcAft>
              <a:buClr>
                <a:srgbClr val="074EA1"/>
              </a:buClr>
            </a:pPr>
            <a:r>
              <a:rPr lang="de-CH" sz="3600" b="1" i="1" dirty="0">
                <a:solidFill>
                  <a:srgbClr val="7F7F7F"/>
                </a:solidFill>
              </a:rPr>
              <a:t>Haben Sie Fragen?</a:t>
            </a:r>
          </a:p>
          <a:p>
            <a:pPr>
              <a:spcAft>
                <a:spcPts val="1200"/>
              </a:spcAft>
              <a:buClr>
                <a:srgbClr val="074EA1"/>
              </a:buClr>
            </a:pPr>
            <a:r>
              <a:rPr lang="fr-CH" sz="3600" b="1" dirty="0"/>
              <a:t>Avez-vous des questions ?</a:t>
            </a:r>
          </a:p>
        </p:txBody>
      </p:sp>
    </p:spTree>
    <p:extLst>
      <p:ext uri="{BB962C8B-B14F-4D97-AF65-F5344CB8AC3E}">
        <p14:creationId xmlns:p14="http://schemas.microsoft.com/office/powerpoint/2010/main" val="9026709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gt;&lt;version val=&quot;17241&quot;/&gt;&lt;partner val=&quot;610&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eweekdayFirstOfWeek val=&quot;2&quot;/&gt;&lt;m_mruColor&gt;&lt;m_vecMRU length=&quot;0&quot;/&gt;&lt;/m_mruColor&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precDefault&gt;&lt;/CDefaultPrec&gt;&lt;/root&gt;"/>
  <p:tag name="THINKCELLUNDODONOTDELETE" val="97"/>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8KLxNwCEgkKUMKi5gbYod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b8K5ZLzVdUa6ykFftSKGv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rugT1K4SvUevdVpXGp1tJ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lOHp437Chkm1mmM1EFDa1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6wIO_X8a8EOlkrwbFKjsC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E4fb4H25OEWG0swWMcDBu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E4fb4H25OEWG0swWMcDBu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_J82GD7GbEq6VOFyXqcDz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E4fb4H25OEWG0swWMcDBu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_J82GD7GbEq6VOFyXqcDz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CPrXoVaoE0SSywh4mf6kh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s9t_wHLYiUm8r9R01aEHb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_J82GD7GbEq6VOFyXqcDz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s9t_wHLYiUm8r9R01aEHb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_J82GD7GbEq6VOFyXqcDz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s9t_wHLYiUm8r9R01aEHb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_J82GD7GbEq6VOFyXqcDz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s9t_wHLYiUm8r9R01aEHb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_J82GD7GbEq6VOFyXqcDz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s9t_wHLYiUm8r9R01aEHb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OoOHqNWL6U._QAZvZ6KEk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rugT1K4SvUevdVpXGp1tJ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lOHp437Chkm1mmM1EFDa1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E4fb4H25OEWG0swWMcDBu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E4fb4H25OEWG0swWMcDBu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dUz3CXThVUyETQcLPoMTA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AST5YASkW0CtfSjcOQ7Xww"/>
</p:tagLst>
</file>

<file path=ppt/theme/theme1.xml><?xml version="1.0" encoding="utf-8"?>
<a:theme xmlns:a="http://schemas.openxmlformats.org/drawingml/2006/main" name="Modèle bilingue">
  <a:themeElements>
    <a:clrScheme name="Staat Fribourg">
      <a:dk1>
        <a:srgbClr val="000000"/>
      </a:dk1>
      <a:lt1>
        <a:srgbClr val="FFFFFF"/>
      </a:lt1>
      <a:dk2>
        <a:srgbClr val="7F7F7F"/>
      </a:dk2>
      <a:lt2>
        <a:srgbClr val="C0C0C0"/>
      </a:lt2>
      <a:accent1>
        <a:srgbClr val="D4DADE"/>
      </a:accent1>
      <a:accent2>
        <a:srgbClr val="98ADC2"/>
      </a:accent2>
      <a:accent3>
        <a:srgbClr val="5D7FA1"/>
      </a:accent3>
      <a:accent4>
        <a:srgbClr val="4A6580"/>
      </a:accent4>
      <a:accent5>
        <a:srgbClr val="E6EAEC"/>
      </a:accent5>
      <a:accent6>
        <a:srgbClr val="899CB0"/>
      </a:accent6>
      <a:hlink>
        <a:srgbClr val="5D7FA1"/>
      </a:hlink>
      <a:folHlink>
        <a:srgbClr val="4A65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a:solidFill>
            <a:schemeClr val="accent1"/>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bodyPr vert="horz" wrap="square" lIns="0" tIns="0" rIns="0" bIns="0" rtlCol="0">
        <a:spAutoFit/>
      </a:bodyPr>
      <a:lstStyle>
        <a:defPPr>
          <a:lnSpc>
            <a:spcPts val="1900"/>
          </a:lnSpc>
          <a:spcAft>
            <a:spcPts val="600"/>
          </a:spcAft>
          <a:buClr>
            <a:srgbClr val="074EA1"/>
          </a:buClr>
          <a:defRPr sz="1600" b="1" dirty="0" err="1" smtClean="0"/>
        </a:defPPr>
      </a:lstStyle>
    </a:txDef>
  </a:objectDefaults>
  <a:extraClrSchemeLst>
    <a:extraClrScheme>
      <a:clrScheme name="FDP_Powerpointvorlage_DE_4_logos 1">
        <a:dk1>
          <a:srgbClr val="000000"/>
        </a:dk1>
        <a:lt1>
          <a:srgbClr val="FFFFFF"/>
        </a:lt1>
        <a:dk2>
          <a:srgbClr val="7F7F7F"/>
        </a:dk2>
        <a:lt2>
          <a:srgbClr val="C0C0C0"/>
        </a:lt2>
        <a:accent1>
          <a:srgbClr val="D4DADE"/>
        </a:accent1>
        <a:accent2>
          <a:srgbClr val="98ADC2"/>
        </a:accent2>
        <a:accent3>
          <a:srgbClr val="FFFFFF"/>
        </a:accent3>
        <a:accent4>
          <a:srgbClr val="000000"/>
        </a:accent4>
        <a:accent5>
          <a:srgbClr val="E6EAEC"/>
        </a:accent5>
        <a:accent6>
          <a:srgbClr val="899CB0"/>
        </a:accent6>
        <a:hlink>
          <a:srgbClr val="5D7FA1"/>
        </a:hlink>
        <a:folHlink>
          <a:srgbClr val="4A65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odèle bilingue.potx" id="{611A7026-1FCA-47FB-8B0E-33E01F03ACF2}" vid="{6048542A-A4C1-4A09-8FBF-CD6172D59E3A}"/>
    </a:ext>
  </a:ext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Modèle bilingue</Template>
  <TotalTime>0</TotalTime>
  <Words>1180</Words>
  <Application>Microsoft Office PowerPoint</Application>
  <PresentationFormat>Bildschirmpräsentation (4:3)</PresentationFormat>
  <Paragraphs>129</Paragraphs>
  <Slides>8</Slides>
  <Notes>6</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1</vt:i4>
      </vt:variant>
      <vt:variant>
        <vt:lpstr>Folientitel</vt:lpstr>
      </vt:variant>
      <vt:variant>
        <vt:i4>8</vt:i4>
      </vt:variant>
    </vt:vector>
  </HeadingPairs>
  <TitlesOfParts>
    <vt:vector size="15" baseType="lpstr">
      <vt:lpstr>Archivo</vt:lpstr>
      <vt:lpstr>Arial</vt:lpstr>
      <vt:lpstr>Calibri</vt:lpstr>
      <vt:lpstr>Lucida Grande</vt:lpstr>
      <vt:lpstr>Wingdings</vt:lpstr>
      <vt:lpstr>Modèle bilingue</vt:lpstr>
      <vt:lpstr>think-cell Slide</vt:lpstr>
      <vt:lpstr>Getreide Pflanzenschutzfachtagungen Februar 2024 Sandra Racine —</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Heyer Jonathan</dc:creator>
  <cp:lastModifiedBy>Racine Sandra</cp:lastModifiedBy>
  <cp:revision>481</cp:revision>
  <cp:lastPrinted>2010-03-18T08:00:30Z</cp:lastPrinted>
  <dcterms:created xsi:type="dcterms:W3CDTF">2022-11-30T09:32:29Z</dcterms:created>
  <dcterms:modified xsi:type="dcterms:W3CDTF">2024-02-19T15:48:42Z</dcterms:modified>
</cp:coreProperties>
</file>