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410" r:id="rId2"/>
    <p:sldId id="345" r:id="rId3"/>
    <p:sldId id="411" r:id="rId4"/>
    <p:sldId id="325" r:id="rId5"/>
  </p:sldIdLst>
  <p:sldSz cx="9144000" cy="6858000" type="screen4x3"/>
  <p:notesSz cx="6797675" cy="9926638"/>
  <p:custDataLst>
    <p:tags r:id="rId7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5AA1E"/>
    <a:srgbClr val="000000"/>
    <a:srgbClr val="7F7F7F"/>
    <a:srgbClr val="08C81E"/>
    <a:srgbClr val="EBA7B7"/>
    <a:srgbClr val="97233F"/>
    <a:srgbClr val="002C77"/>
    <a:srgbClr val="333333"/>
    <a:srgbClr val="00A0DB"/>
    <a:srgbClr val="BF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3072" autoAdjust="0"/>
  </p:normalViewPr>
  <p:slideViewPr>
    <p:cSldViewPr snapToObjects="1" showGuides="1">
      <p:cViewPr varScale="1">
        <p:scale>
          <a:sx n="77" d="100"/>
          <a:sy n="77" d="100"/>
        </p:scale>
        <p:origin x="2586" y="90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06"/>
    </p:cViewPr>
  </p:sorterViewPr>
  <p:notesViewPr>
    <p:cSldViewPr snapToObjects="1"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19.02.2024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‹Nr.›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94945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/>
              <a:t>Fribourg </a:t>
            </a:r>
            <a:r>
              <a:rPr lang="fr-CH" dirty="0" err="1"/>
              <a:t>Betriebe</a:t>
            </a:r>
            <a:r>
              <a:rPr lang="fr-CH" dirty="0"/>
              <a:t>: </a:t>
            </a:r>
            <a:r>
              <a:rPr lang="fr-CH" dirty="0" err="1"/>
              <a:t>Domdidier</a:t>
            </a:r>
            <a:r>
              <a:rPr lang="fr-CH" dirty="0"/>
              <a:t> </a:t>
            </a:r>
            <a:r>
              <a:rPr lang="fr-CH" dirty="0" err="1"/>
              <a:t>am</a:t>
            </a:r>
            <a:r>
              <a:rPr lang="fr-CH" dirty="0"/>
              <a:t> </a:t>
            </a:r>
            <a:r>
              <a:rPr lang="fr-CH" dirty="0" err="1"/>
              <a:t>Anfang</a:t>
            </a:r>
            <a:r>
              <a:rPr lang="fr-CH" dirty="0"/>
              <a:t> (</a:t>
            </a:r>
            <a:r>
              <a:rPr lang="fr-CH" dirty="0" err="1"/>
              <a:t>Problem</a:t>
            </a:r>
            <a:r>
              <a:rPr lang="fr-CH" dirty="0"/>
              <a:t> in </a:t>
            </a:r>
            <a:r>
              <a:rPr lang="fr-CH" dirty="0" err="1"/>
              <a:t>Untersaat</a:t>
            </a:r>
            <a:r>
              <a:rPr lang="fr-CH" dirty="0"/>
              <a:t> mit </a:t>
            </a:r>
            <a:r>
              <a:rPr lang="fr-CH" dirty="0" err="1"/>
              <a:t>Kamille</a:t>
            </a:r>
            <a:r>
              <a:rPr lang="fr-CH" dirty="0"/>
              <a:t>, </a:t>
            </a:r>
            <a:r>
              <a:rPr lang="fr-CH" dirty="0" err="1"/>
              <a:t>hat</a:t>
            </a:r>
            <a:r>
              <a:rPr lang="fr-CH" dirty="0"/>
              <a:t> </a:t>
            </a:r>
            <a:r>
              <a:rPr lang="fr-CH" dirty="0" err="1"/>
              <a:t>dann</a:t>
            </a:r>
            <a:r>
              <a:rPr lang="fr-CH" dirty="0"/>
              <a:t> </a:t>
            </a:r>
            <a:r>
              <a:rPr lang="fr-CH" dirty="0" err="1"/>
              <a:t>nicht</a:t>
            </a:r>
            <a:r>
              <a:rPr lang="fr-CH" dirty="0"/>
              <a:t> </a:t>
            </a:r>
            <a:r>
              <a:rPr lang="fr-CH" dirty="0" err="1"/>
              <a:t>mehr</a:t>
            </a:r>
            <a:r>
              <a:rPr lang="fr-CH" dirty="0"/>
              <a:t> </a:t>
            </a:r>
            <a:r>
              <a:rPr lang="fr-CH" dirty="0" err="1"/>
              <a:t>mitgemacht</a:t>
            </a:r>
            <a:r>
              <a:rPr lang="fr-CH" dirty="0"/>
              <a:t>), </a:t>
            </a:r>
            <a:r>
              <a:rPr lang="fr-CH" dirty="0" err="1"/>
              <a:t>Muriste</a:t>
            </a:r>
            <a:r>
              <a:rPr lang="fr-CH" dirty="0"/>
              <a:t> (Cyrile Gassmann),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Hansruedi</a:t>
            </a:r>
            <a:r>
              <a:rPr lang="fr-CH" dirty="0"/>
              <a:t> Moser in </a:t>
            </a:r>
            <a:r>
              <a:rPr lang="fr-CH" dirty="0" err="1"/>
              <a:t>Kerzers</a:t>
            </a:r>
            <a:r>
              <a:rPr lang="fr-CH" dirty="0"/>
              <a:t>/</a:t>
            </a:r>
            <a:r>
              <a:rPr lang="fr-CH" dirty="0" err="1"/>
              <a:t>Galmiz</a:t>
            </a:r>
            <a:endParaRPr lang="fr-CH" dirty="0"/>
          </a:p>
          <a:p>
            <a:endParaRPr lang="fr-CH" dirty="0"/>
          </a:p>
          <a:p>
            <a:r>
              <a:rPr lang="fr-CH" dirty="0" err="1"/>
              <a:t>Ursprung</a:t>
            </a:r>
            <a:r>
              <a:rPr lang="fr-CH" dirty="0"/>
              <a:t> des </a:t>
            </a:r>
            <a:r>
              <a:rPr lang="fr-CH" dirty="0" err="1"/>
              <a:t>Projekts</a:t>
            </a:r>
            <a:r>
              <a:rPr lang="fr-CH" dirty="0"/>
              <a:t> </a:t>
            </a:r>
          </a:p>
          <a:p>
            <a:r>
              <a:rPr lang="fr-CH" dirty="0"/>
              <a:t>Raps </a:t>
            </a:r>
            <a:r>
              <a:rPr lang="fr-CH" dirty="0" err="1"/>
              <a:t>war</a:t>
            </a:r>
            <a:r>
              <a:rPr lang="fr-CH" dirty="0"/>
              <a:t> </a:t>
            </a:r>
            <a:r>
              <a:rPr lang="fr-CH" dirty="0" err="1"/>
              <a:t>ziemlich</a:t>
            </a:r>
            <a:r>
              <a:rPr lang="fr-CH" dirty="0"/>
              <a:t> </a:t>
            </a:r>
            <a:r>
              <a:rPr lang="fr-CH" dirty="0" err="1"/>
              <a:t>schlecht</a:t>
            </a:r>
            <a:r>
              <a:rPr lang="fr-CH" dirty="0"/>
              <a:t> in der Presse. «</a:t>
            </a:r>
            <a:r>
              <a:rPr lang="fr-CH" dirty="0" err="1"/>
              <a:t>Schlimmer</a:t>
            </a:r>
            <a:r>
              <a:rPr lang="fr-CH" dirty="0"/>
              <a:t> </a:t>
            </a:r>
            <a:r>
              <a:rPr lang="fr-CH" dirty="0" err="1"/>
              <a:t>als</a:t>
            </a:r>
            <a:r>
              <a:rPr lang="fr-CH" dirty="0"/>
              <a:t> </a:t>
            </a:r>
            <a:r>
              <a:rPr lang="fr-CH" dirty="0" err="1"/>
              <a:t>PalmöL</a:t>
            </a:r>
            <a:r>
              <a:rPr lang="fr-CH" dirty="0"/>
              <a:t>».</a:t>
            </a:r>
          </a:p>
          <a:p>
            <a:r>
              <a:rPr lang="fr-CH" dirty="0" err="1"/>
              <a:t>Deshalb</a:t>
            </a:r>
            <a:r>
              <a:rPr lang="fr-CH" dirty="0"/>
              <a:t> </a:t>
            </a:r>
            <a:r>
              <a:rPr lang="fr-CH" dirty="0" err="1"/>
              <a:t>hat</a:t>
            </a:r>
            <a:r>
              <a:rPr lang="fr-CH" dirty="0"/>
              <a:t> die Branche </a:t>
            </a:r>
            <a:r>
              <a:rPr lang="fr-CH" dirty="0" err="1"/>
              <a:t>dieses</a:t>
            </a:r>
            <a:r>
              <a:rPr lang="fr-CH" dirty="0"/>
              <a:t> Projekt </a:t>
            </a:r>
            <a:r>
              <a:rPr lang="fr-CH" dirty="0" err="1"/>
              <a:t>gestartet</a:t>
            </a:r>
            <a:r>
              <a:rPr lang="fr-CH" dirty="0"/>
              <a:t>, um die </a:t>
            </a:r>
            <a:r>
              <a:rPr lang="fr-CH" dirty="0" err="1"/>
              <a:t>Optimierungsmöglichkeiten</a:t>
            </a:r>
            <a:r>
              <a:rPr lang="fr-CH" dirty="0"/>
              <a:t> </a:t>
            </a:r>
            <a:r>
              <a:rPr lang="fr-CH" dirty="0" err="1"/>
              <a:t>zu</a:t>
            </a:r>
            <a:r>
              <a:rPr lang="fr-CH" dirty="0"/>
              <a:t> </a:t>
            </a:r>
            <a:r>
              <a:rPr lang="fr-CH" dirty="0" err="1"/>
              <a:t>untersuchen</a:t>
            </a:r>
            <a:r>
              <a:rPr lang="fr-CH" dirty="0"/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CH" dirty="0"/>
              <a:t>Es </a:t>
            </a:r>
            <a:r>
              <a:rPr lang="fr-CH" dirty="0" err="1"/>
              <a:t>gab</a:t>
            </a:r>
            <a:r>
              <a:rPr lang="fr-CH" dirty="0"/>
              <a:t> </a:t>
            </a:r>
            <a:r>
              <a:rPr lang="fr-CH" dirty="0" err="1"/>
              <a:t>Flurbegehungen</a:t>
            </a:r>
            <a:r>
              <a:rPr lang="fr-CH" dirty="0"/>
              <a:t>, </a:t>
            </a:r>
            <a:r>
              <a:rPr lang="fr-CH" dirty="0" err="1"/>
              <a:t>Swissnotill</a:t>
            </a:r>
            <a:r>
              <a:rPr lang="fr-CH" dirty="0"/>
              <a:t> </a:t>
            </a:r>
            <a:r>
              <a:rPr lang="fr-CH" dirty="0" err="1"/>
              <a:t>Tagung</a:t>
            </a:r>
            <a:r>
              <a:rPr lang="fr-CH" dirty="0"/>
              <a:t> 2022 </a:t>
            </a:r>
            <a:r>
              <a:rPr lang="fr-CH" dirty="0" err="1"/>
              <a:t>und</a:t>
            </a:r>
            <a:r>
              <a:rPr lang="fr-CH" dirty="0"/>
              <a:t> </a:t>
            </a:r>
            <a:r>
              <a:rPr lang="fr-CH" dirty="0" err="1"/>
              <a:t>Flurbegehung</a:t>
            </a:r>
            <a:r>
              <a:rPr lang="fr-CH" dirty="0"/>
              <a:t> in </a:t>
            </a:r>
            <a:r>
              <a:rPr lang="fr-CH" dirty="0" err="1"/>
              <a:t>Galmiz</a:t>
            </a:r>
            <a:r>
              <a:rPr lang="fr-CH" dirty="0"/>
              <a:t> 2023.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CH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CH" dirty="0"/>
              <a:t>Weitere Ziele: «Nötige Rahmenbedingungen für langfristige Umsetzung erarbeiten» &amp; «</a:t>
            </a:r>
            <a:r>
              <a:rPr lang="de-CH" b="1" dirty="0"/>
              <a:t>Leuchtturm-Betriebe</a:t>
            </a:r>
            <a:r>
              <a:rPr lang="de-CH" dirty="0"/>
              <a:t> motivieren zur Umsetzung in Region»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endParaRPr lang="de-CH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CH" dirty="0"/>
              <a:t>2021: 20% Extenso &amp; 1.9% Bio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CH" dirty="0"/>
          </a:p>
          <a:p>
            <a:pPr marL="0" indent="0">
              <a:buFont typeface="Wingdings" panose="05000000000000000000" pitchFamily="2" charset="2"/>
              <a:buNone/>
            </a:pPr>
            <a:endParaRPr lang="fr-CH" dirty="0"/>
          </a:p>
          <a:p>
            <a:pPr marL="0" indent="0">
              <a:buFont typeface="Wingdings" panose="05000000000000000000" pitchFamily="2" charset="2"/>
              <a:buNone/>
            </a:pPr>
            <a:endParaRPr lang="fr-CH" dirty="0"/>
          </a:p>
          <a:p>
            <a:pPr marL="0" indent="0">
              <a:buFont typeface="Wingdings" panose="05000000000000000000" pitchFamily="2" charset="2"/>
              <a:buNone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826872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200" b="1" dirty="0"/>
              <a:t>Faktoren, gegen </a:t>
            </a:r>
            <a:r>
              <a:rPr lang="de-CH" sz="1200" b="1" dirty="0" err="1"/>
              <a:t>Herbizidverzicht</a:t>
            </a:r>
            <a:r>
              <a:rPr lang="de-CH" sz="1200" b="1" dirty="0"/>
              <a:t> : </a:t>
            </a:r>
            <a:r>
              <a:rPr lang="de-CH" sz="1200" dirty="0"/>
              <a:t>Parzelle mit hohem Unkrautdruck (Problemunkräuter, Ausfallgetreide, etc.), Trockenheit nach der Saat (Untersaat läuft nur zögerlich auf),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Untersaat-Mischung mit nicht abfrierende Arten (milder Winter), Hacken: Bodenart, Topographie, Witterung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CH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Risiko für Oberflächengewässer und naturnahe Lebensräume konnte kaum reduziert werden… Aber Risiko für Grundwasser schon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CH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CH" sz="1200" dirty="0"/>
              <a:t>Tolerierbare Ertragseinbussen </a:t>
            </a:r>
            <a:r>
              <a:rPr lang="de-CH" sz="1200" dirty="0" err="1"/>
              <a:t>Herbizidverzicht</a:t>
            </a:r>
            <a:r>
              <a:rPr lang="de-CH" sz="1200" dirty="0"/>
              <a:t>: geringere Toleranz Ertragseinbussen bei HOLL statt Standardsorten, Hacken geringere Toleranz als Untersaat, Pflug oder kein Pflug spielte kaum eine Rolle.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CH" sz="1200" dirty="0"/>
          </a:p>
          <a:p>
            <a:r>
              <a:rPr lang="de-CH" sz="1200" dirty="0"/>
              <a:t>Geringer Krankheitsdruck (</a:t>
            </a:r>
            <a:r>
              <a:rPr lang="de-CH" sz="1200" dirty="0" err="1"/>
              <a:t>Phoma</a:t>
            </a:r>
            <a:r>
              <a:rPr lang="de-CH" sz="1200" dirty="0"/>
              <a:t> &amp; </a:t>
            </a:r>
            <a:r>
              <a:rPr lang="de-CH" sz="1200" dirty="0" err="1"/>
              <a:t>Sklerotinia</a:t>
            </a:r>
            <a:r>
              <a:rPr lang="de-CH" sz="1200" dirty="0"/>
              <a:t>): </a:t>
            </a:r>
          </a:p>
          <a:p>
            <a:pPr marL="461347" indent="-256832">
              <a:buFont typeface="Arial" panose="020B0604020202020204" pitchFamily="34" charset="0"/>
              <a:buChar char="•"/>
            </a:pPr>
            <a:r>
              <a:rPr lang="de-CH" sz="1200" dirty="0"/>
              <a:t>Sorten mit geringer Anfälligkeit</a:t>
            </a:r>
          </a:p>
          <a:p>
            <a:pPr marL="461347" indent="-256832">
              <a:buFont typeface="Arial" panose="020B0604020202020204" pitchFamily="34" charset="0"/>
              <a:buChar char="•"/>
            </a:pPr>
            <a:r>
              <a:rPr lang="de-CH" sz="1200" b="1" dirty="0"/>
              <a:t>ausreichende Anbaupausen</a:t>
            </a:r>
          </a:p>
          <a:p>
            <a:pPr marL="461347" indent="-256832">
              <a:buFont typeface="Arial" panose="020B0604020202020204" pitchFamily="34" charset="0"/>
              <a:buChar char="•"/>
            </a:pPr>
            <a:r>
              <a:rPr lang="de-CH" sz="1200" dirty="0"/>
              <a:t>nicht zu frühe Saat</a:t>
            </a:r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r>
              <a:rPr lang="de-CH" sz="1200" dirty="0"/>
              <a:t>7 Parzellen hatten einen höheren Ertrag im Projekt als vorher, 7 Parzellen einen etwas tieferen Ertrag, im Schnitt blieb es gleich</a:t>
            </a:r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r>
              <a:rPr lang="de-CH" sz="1200" dirty="0"/>
              <a:t>Erträge: 30.4 </a:t>
            </a:r>
            <a:r>
              <a:rPr lang="de-CH" sz="1200" dirty="0" err="1"/>
              <a:t>dt</a:t>
            </a:r>
            <a:r>
              <a:rPr lang="de-CH" sz="1200" dirty="0"/>
              <a:t> vorher zu 30.7 </a:t>
            </a:r>
            <a:r>
              <a:rPr lang="de-CH" sz="1200" dirty="0" err="1"/>
              <a:t>dt</a:t>
            </a:r>
            <a:r>
              <a:rPr lang="de-CH" sz="1200" dirty="0"/>
              <a:t> nachher</a:t>
            </a:r>
          </a:p>
          <a:p>
            <a:pPr marL="204515" indent="0">
              <a:buFont typeface="Arial" panose="020B0604020202020204" pitchFamily="34" charset="0"/>
              <a:buNone/>
            </a:pPr>
            <a:endParaRPr lang="de-CH" sz="1200" dirty="0"/>
          </a:p>
          <a:p>
            <a:pPr marL="204515" indent="0">
              <a:buFont typeface="Arial" panose="020B0604020202020204" pitchFamily="34" charset="0"/>
              <a:buNone/>
            </a:pPr>
            <a:endParaRPr lang="de-CH" sz="1200" dirty="0"/>
          </a:p>
          <a:p>
            <a:pPr marL="204515" indent="0">
              <a:buFont typeface="Arial" panose="020B0604020202020204" pitchFamily="34" charset="0"/>
              <a:buNone/>
            </a:pPr>
            <a:endParaRPr lang="de-CH" sz="1200" dirty="0"/>
          </a:p>
          <a:p>
            <a:pPr marL="204515" indent="0">
              <a:buFont typeface="Arial" panose="020B0604020202020204" pitchFamily="34" charset="0"/>
              <a:buNone/>
            </a:pPr>
            <a:endParaRPr lang="de-CH" sz="1200" dirty="0"/>
          </a:p>
          <a:p>
            <a:pPr marL="204515" indent="0">
              <a:buFont typeface="Arial" panose="020B0604020202020204" pitchFamily="34" charset="0"/>
              <a:buNone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461347" indent="-256832">
              <a:buFont typeface="Arial" panose="020B0604020202020204" pitchFamily="34" charset="0"/>
              <a:buChar char="•"/>
            </a:pPr>
            <a:endParaRPr lang="de-CH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CH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CH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/>
          </a:p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1575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 userDrawn="1">
            <p:custDataLst>
              <p:tags r:id="rId1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des institutions, de l’agriculture et des forêts </a:t>
            </a:r>
            <a:r>
              <a:rPr lang="fr-CH" sz="1000" b="1" dirty="0"/>
              <a:t>DIAF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Direktion der Institutionen und der Land- und Forstwirtschaft</a:t>
            </a:r>
            <a:r>
              <a:rPr lang="fr-CH" sz="1000" b="0" i="0" baseline="0" dirty="0"/>
              <a:t> </a:t>
            </a:r>
            <a:r>
              <a:rPr lang="fr-CH" sz="1000" b="1" i="0" dirty="0"/>
              <a:t>ILFD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2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12700">
            <a:solidFill>
              <a:srgbClr val="9723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Une image contenant texte, signe, ciel nocturne&#10;&#10;Description générée automatiquement">
            <a:extLst>
              <a:ext uri="{FF2B5EF4-FFF2-40B4-BE49-F238E27FC236}">
                <a16:creationId xmlns:a16="http://schemas.microsoft.com/office/drawing/2014/main" id="{7E6E94F6-245F-4525-B4BD-D2E2A59DD30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5536" y="438943"/>
            <a:ext cx="1524003" cy="685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" imgW="0" imgH="0" progId="">
                  <p:embed/>
                </p:oleObj>
              </mc:Choice>
              <mc:Fallback>
                <p:oleObj name="think-cell Slide" r:id="rId2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8" descr="&#10;">
            <a:extLst>
              <a:ext uri="{FF2B5EF4-FFF2-40B4-BE49-F238E27FC236}">
                <a16:creationId xmlns:a16="http://schemas.microsoft.com/office/drawing/2014/main" id="{D9F8B82F-8EC3-428C-9C5B-7F0D8B490D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52174" y="479992"/>
            <a:ext cx="8024282" cy="54692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2000" b="0" i="1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t>Klicken Sie hier, um einen Text einzufügen.</a:t>
            </a:r>
          </a:p>
        </p:txBody>
      </p:sp>
    </p:spTree>
    <p:extLst>
      <p:ext uri="{BB962C8B-B14F-4D97-AF65-F5344CB8AC3E}">
        <p14:creationId xmlns:p14="http://schemas.microsoft.com/office/powerpoint/2010/main" val="218757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7544" y="1371600"/>
            <a:ext cx="8231956" cy="46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30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A35F2-7595-4779-9180-596D2E72BBB9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A155BAD-5C25-40A7-8727-1B1E570D77E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D617E98-5641-4B2D-A638-1322515D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50235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0" imgH="0" progId="">
                  <p:embed/>
                </p:oleObj>
              </mc:Choice>
              <mc:Fallback>
                <p:oleObj name="think-cell Slide" r:id="rId4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 userDrawn="1">
            <p:custDataLst>
              <p:tags r:id="rId1"/>
            </p:custDataLst>
          </p:nvPr>
        </p:nvSpPr>
        <p:spPr>
          <a:xfrm>
            <a:off x="468000" y="6147687"/>
            <a:ext cx="5354638" cy="498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—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Direction des institutions, de l’agriculture et des forêts </a:t>
            </a:r>
            <a:r>
              <a:rPr lang="fr-CH" sz="1000" b="1" dirty="0"/>
              <a:t>DIAF</a:t>
            </a:r>
          </a:p>
          <a:p>
            <a:pPr algn="l">
              <a:lnSpc>
                <a:spcPts val="130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/>
              <a:t>Direktion der Institutionen und der Land- und Forstwirtschaft</a:t>
            </a:r>
            <a:r>
              <a:rPr lang="fr-CH" sz="1000" b="0" i="0" baseline="0" dirty="0"/>
              <a:t> </a:t>
            </a:r>
            <a:r>
              <a:rPr lang="fr-CH" sz="1000" b="1" i="0" dirty="0"/>
              <a:t>ILFD</a:t>
            </a:r>
            <a:endParaRPr lang="fr-CH" sz="1000" b="0" i="0" dirty="0"/>
          </a:p>
        </p:txBody>
      </p:sp>
      <p:cxnSp>
        <p:nvCxnSpPr>
          <p:cNvPr id="8" name="Straight Connector 7"/>
          <p:cNvCxnSpPr/>
          <p:nvPr userDrawn="1">
            <p:custDataLst>
              <p:tags r:id="rId2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12700">
            <a:solidFill>
              <a:srgbClr val="9723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Image 17" descr="Une image contenant texte, signe, ciel nocturne&#10;&#10;Description générée automatiquement">
            <a:extLst>
              <a:ext uri="{FF2B5EF4-FFF2-40B4-BE49-F238E27FC236}">
                <a16:creationId xmlns:a16="http://schemas.microsoft.com/office/drawing/2014/main" id="{9DD814A4-D28A-4BEA-A75E-D903AA5AB7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95536" y="438943"/>
            <a:ext cx="1524003" cy="68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58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0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>
            <p:custDataLst>
              <p:tags r:id="rId9"/>
            </p:custDataLst>
          </p:nvPr>
        </p:nvCxnSpPr>
        <p:spPr>
          <a:xfrm>
            <a:off x="468000" y="6165304"/>
            <a:ext cx="8244000" cy="1588"/>
          </a:xfrm>
          <a:prstGeom prst="line">
            <a:avLst/>
          </a:prstGeom>
          <a:ln w="31750">
            <a:solidFill>
              <a:srgbClr val="97233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10">
            <a:extLst>
              <a:ext uri="{FF2B5EF4-FFF2-40B4-BE49-F238E27FC236}">
                <a16:creationId xmlns:a16="http://schemas.microsoft.com/office/drawing/2014/main" id="{B589D3EF-0B2C-4038-9086-F52725AE5D5D}"/>
              </a:ext>
            </a:extLst>
          </p:cNvPr>
          <p:cNvSpPr txBox="1"/>
          <p:nvPr userDrawn="1">
            <p:custDataLst>
              <p:tags r:id="rId10"/>
            </p:custDataLst>
          </p:nvPr>
        </p:nvSpPr>
        <p:spPr>
          <a:xfrm>
            <a:off x="1956668" y="6597352"/>
            <a:ext cx="6863804" cy="1542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err="1"/>
              <a:t>Fachtagung</a:t>
            </a:r>
            <a:r>
              <a:rPr lang="fr-CH" sz="1000" b="0" i="0" dirty="0"/>
              <a:t> </a:t>
            </a:r>
            <a:r>
              <a:rPr lang="fr-CH" sz="1000" b="0" i="0" dirty="0" err="1"/>
              <a:t>Ackerbau</a:t>
            </a:r>
            <a:r>
              <a:rPr lang="fr-CH" sz="1000" b="0" i="0" dirty="0"/>
              <a:t> </a:t>
            </a:r>
            <a:r>
              <a:rPr lang="fr-CH" sz="1000" b="0" i="0" dirty="0" err="1"/>
              <a:t>vom</a:t>
            </a:r>
            <a:r>
              <a:rPr lang="fr-CH" sz="1000" b="0" i="0" dirty="0"/>
              <a:t> 31. </a:t>
            </a:r>
            <a:r>
              <a:rPr lang="fr-CH" sz="1000" b="0" i="0" dirty="0" err="1"/>
              <a:t>Januar</a:t>
            </a:r>
            <a:r>
              <a:rPr lang="fr-CH" sz="1000" b="0" i="0" dirty="0"/>
              <a:t> 2024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7EE666D-2EB1-42EA-8FEB-594360762756}"/>
              </a:ext>
            </a:extLst>
          </p:cNvPr>
          <p:cNvSpPr txBox="1"/>
          <p:nvPr userDrawn="1"/>
        </p:nvSpPr>
        <p:spPr>
          <a:xfrm>
            <a:off x="8244408" y="6552628"/>
            <a:ext cx="504056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1000" b="0" dirty="0"/>
              <a:t>- </a:t>
            </a:r>
            <a:fld id="{49040C04-1C4D-4C91-96AB-B5500FA6EFF9}" type="slidenum">
              <a:rPr lang="fr-CH" sz="1000" b="0" smtClean="0"/>
              <a:t>‹Nr.›</a:t>
            </a:fld>
            <a:r>
              <a:rPr lang="fr-CH" sz="1000" b="0" dirty="0"/>
              <a:t> -</a:t>
            </a:r>
          </a:p>
        </p:txBody>
      </p:sp>
      <p:pic>
        <p:nvPicPr>
          <p:cNvPr id="10" name="Image 9" descr="Une image contenant texte, signe, ciel nocturne&#10;&#10;Description générée automatiquement">
            <a:extLst>
              <a:ext uri="{FF2B5EF4-FFF2-40B4-BE49-F238E27FC236}">
                <a16:creationId xmlns:a16="http://schemas.microsoft.com/office/drawing/2014/main" id="{16C5AD8B-3390-41F4-B1A2-4FA17C85EE1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395536" y="6202937"/>
            <a:ext cx="1368152" cy="6156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9" r:id="rId3"/>
    <p:sldLayoutId id="2147483668" r:id="rId4"/>
    <p:sldLayoutId id="2147483667" r:id="rId5"/>
    <p:sldLayoutId id="2147483670" r:id="rId6"/>
    <p:sldLayoutId id="2147483671" r:id="rId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56528A5-29DB-ED23-52B9-41C97F163D19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362199" y="1489901"/>
            <a:ext cx="8713376" cy="4760044"/>
          </a:xfrm>
        </p:spPr>
        <p:txBody>
          <a:bodyPr/>
          <a:lstStyle/>
          <a:p>
            <a:r>
              <a:rPr lang="de-CH" b="1" dirty="0"/>
              <a:t>Wie Umweltrisiken minimieren bei gleichbleibenden Erträgen?</a:t>
            </a:r>
          </a:p>
          <a:p>
            <a:r>
              <a:rPr lang="de-CH" dirty="0"/>
              <a:t>Ziele: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CH" b="1" dirty="0">
                <a:solidFill>
                  <a:srgbClr val="FFC000"/>
                </a:solidFill>
              </a:rPr>
              <a:t>Ressourcenoptimierung im Rapsanbau </a:t>
            </a:r>
            <a:r>
              <a:rPr lang="de-CH" dirty="0"/>
              <a:t>untersuchen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CH" dirty="0"/>
              <a:t>Ausloten Spielraum </a:t>
            </a:r>
            <a:r>
              <a:rPr lang="de-CH" b="1" dirty="0" err="1"/>
              <a:t>Herbizidverzicht</a:t>
            </a:r>
            <a:r>
              <a:rPr lang="de-CH" dirty="0"/>
              <a:t> (Varianten Untersaat &amp; Hacken), </a:t>
            </a:r>
            <a:r>
              <a:rPr lang="de-CH" b="1" dirty="0" err="1"/>
              <a:t>Fungizidverzicht</a:t>
            </a:r>
            <a:r>
              <a:rPr lang="de-CH" dirty="0"/>
              <a:t> &amp; </a:t>
            </a:r>
            <a:r>
              <a:rPr lang="de-CH" b="1" dirty="0"/>
              <a:t>gezielter </a:t>
            </a:r>
            <a:r>
              <a:rPr lang="de-CH" b="1" dirty="0" err="1"/>
              <a:t>Insektizideinsatz</a:t>
            </a:r>
            <a:r>
              <a:rPr lang="de-CH" b="1" dirty="0"/>
              <a:t> </a:t>
            </a:r>
            <a:r>
              <a:rPr lang="de-CH" dirty="0"/>
              <a:t>(Schadschwellen, frühblühende Streifen mit </a:t>
            </a:r>
            <a:r>
              <a:rPr lang="de-CH" dirty="0" err="1"/>
              <a:t>Rüpsen</a:t>
            </a:r>
            <a:r>
              <a:rPr lang="de-CH" dirty="0"/>
              <a:t>, Randbehandlungen)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de-CH" dirty="0"/>
          </a:p>
          <a:p>
            <a:pPr marL="1587" lvl="1" indent="0">
              <a:buNone/>
            </a:pPr>
            <a:r>
              <a:rPr lang="de-CH" dirty="0"/>
              <a:t>Durchführung: </a:t>
            </a:r>
            <a:r>
              <a:rPr lang="de-CH" b="1" dirty="0"/>
              <a:t>11 Betriebsleiter in CH Mittelland</a:t>
            </a:r>
            <a:r>
              <a:rPr lang="de-CH" dirty="0"/>
              <a:t>, </a:t>
            </a:r>
          </a:p>
          <a:p>
            <a:pPr marL="1587" lvl="1" indent="0">
              <a:buNone/>
            </a:pPr>
            <a:r>
              <a:rPr lang="de-CH" dirty="0"/>
              <a:t>Erhebungen durch kantonale Beratungsstellen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de-CH" dirty="0"/>
              <a:t>Grangeneuve mit dabei</a:t>
            </a:r>
            <a:endParaRPr lang="de-CH" dirty="0">
              <a:highlight>
                <a:srgbClr val="00FFFF"/>
              </a:highlight>
            </a:endParaRPr>
          </a:p>
          <a:p>
            <a:pPr lvl="1"/>
            <a:endParaRPr lang="de-CH" dirty="0"/>
          </a:p>
          <a:p>
            <a:endParaRPr lang="de-CH" sz="1198" dirty="0"/>
          </a:p>
          <a:p>
            <a:endParaRPr lang="en-US" dirty="0"/>
          </a:p>
          <a:p>
            <a:endParaRPr lang="de-CH" dirty="0"/>
          </a:p>
        </p:txBody>
      </p:sp>
      <p:pic>
        <p:nvPicPr>
          <p:cNvPr id="12" name="Picture 8">
            <a:extLst>
              <a:ext uri="{FF2B5EF4-FFF2-40B4-BE49-F238E27FC236}">
                <a16:creationId xmlns:a16="http://schemas.microsoft.com/office/drawing/2014/main" id="{CCE039CB-2946-E1F9-7D6E-66E32038B0E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7373" y="6228146"/>
            <a:ext cx="1263809" cy="567020"/>
          </a:xfrm>
          <a:prstGeom prst="rect">
            <a:avLst/>
          </a:prstGeom>
        </p:spPr>
      </p:pic>
      <p:pic>
        <p:nvPicPr>
          <p:cNvPr id="13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016FDF9-101E-39DD-A39D-2377D237781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1039" y="6192918"/>
            <a:ext cx="1504167" cy="692058"/>
          </a:xfrm>
          <a:prstGeom prst="rect">
            <a:avLst/>
          </a:prstGeom>
        </p:spPr>
      </p:pic>
      <p:pic>
        <p:nvPicPr>
          <p:cNvPr id="14" name="Picture 5" descr="A picture containing text, book&#10;&#10;Description automatically generated">
            <a:extLst>
              <a:ext uri="{FF2B5EF4-FFF2-40B4-BE49-F238E27FC236}">
                <a16:creationId xmlns:a16="http://schemas.microsoft.com/office/drawing/2014/main" id="{4CD52183-E8FD-3E3C-97E8-5A98ADE090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3143" y="6178549"/>
            <a:ext cx="822936" cy="588380"/>
          </a:xfrm>
          <a:prstGeom prst="rect">
            <a:avLst/>
          </a:prstGeom>
        </p:spPr>
      </p:pic>
      <p:pic>
        <p:nvPicPr>
          <p:cNvPr id="15" name="Picture 4" descr="Logo, icon&#10;&#10;Description automatically generated">
            <a:extLst>
              <a:ext uri="{FF2B5EF4-FFF2-40B4-BE49-F238E27FC236}">
                <a16:creationId xmlns:a16="http://schemas.microsoft.com/office/drawing/2014/main" id="{CA34FD16-78DA-3E94-5429-35A905731B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0878" y="6072358"/>
            <a:ext cx="1224932" cy="866381"/>
          </a:xfrm>
          <a:prstGeom prst="rect">
            <a:avLst/>
          </a:prstGeom>
        </p:spPr>
      </p:pic>
      <p:pic>
        <p:nvPicPr>
          <p:cNvPr id="16" name="Picture 7" descr="Logo&#10;&#10;Description automatically generated">
            <a:extLst>
              <a:ext uri="{FF2B5EF4-FFF2-40B4-BE49-F238E27FC236}">
                <a16:creationId xmlns:a16="http://schemas.microsoft.com/office/drawing/2014/main" id="{0C5CF2A5-633C-7275-446A-ED271C327E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7902" y="6096031"/>
            <a:ext cx="2053584" cy="692058"/>
          </a:xfrm>
          <a:prstGeom prst="rect">
            <a:avLst/>
          </a:prstGeom>
        </p:spPr>
      </p:pic>
      <p:pic>
        <p:nvPicPr>
          <p:cNvPr id="17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4ADFDA81-058C-CBB9-DF9E-F5BD976883B2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994" y="5980306"/>
            <a:ext cx="1444752" cy="845180"/>
          </a:xfrm>
          <a:prstGeom prst="rect">
            <a:avLst/>
          </a:prstGeom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569D0C86-A11A-7CA4-8134-0E3F5A856FE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060" y="6214697"/>
            <a:ext cx="1364196" cy="601817"/>
          </a:xfrm>
          <a:prstGeom prst="rect">
            <a:avLst/>
          </a:prstGeom>
        </p:spPr>
      </p:pic>
      <p:pic>
        <p:nvPicPr>
          <p:cNvPr id="4" name="Grafik 3" descr="Ein Bild, das Text, Schrift, Screenshot, Grafiken enthält.&#10;&#10;Automatisch generierte Beschreibung">
            <a:extLst>
              <a:ext uri="{FF2B5EF4-FFF2-40B4-BE49-F238E27FC236}">
                <a16:creationId xmlns:a16="http://schemas.microsoft.com/office/drawing/2014/main" id="{45607D0A-FB6B-2F68-3182-5CEFE2CB607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45242" y="6202989"/>
            <a:ext cx="934524" cy="605118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CCFE35AE-BC20-C5B1-C30D-139D1E2EDA26}"/>
              </a:ext>
            </a:extLst>
          </p:cNvPr>
          <p:cNvSpPr txBox="1">
            <a:spLocks/>
          </p:cNvSpPr>
          <p:nvPr/>
        </p:nvSpPr>
        <p:spPr>
          <a:xfrm>
            <a:off x="1213741" y="111218"/>
            <a:ext cx="7978410" cy="385475"/>
          </a:xfrm>
        </p:spPr>
        <p:txBody>
          <a:bodyPr/>
          <a:lstStyle>
            <a:lvl1pPr algn="l" defTabSz="457200" rtl="0" eaLnBrk="1" fontAlgn="base" hangingPunct="1">
              <a:lnSpc>
                <a:spcPts val="3700"/>
              </a:lnSpc>
              <a:spcBef>
                <a:spcPct val="0"/>
              </a:spcBef>
              <a:spcAft>
                <a:spcPct val="0"/>
              </a:spcAft>
              <a:defRPr lang="de-DE" sz="3200" b="1" kern="1200" dirty="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itchFamily="-112" charset="0"/>
                <a:ea typeface="ＭＳ Ｐゴシック" pitchFamily="-112" charset="-128"/>
              </a:defRPr>
            </a:lvl9pPr>
          </a:lstStyle>
          <a:p>
            <a:r>
              <a:rPr lang="de-CH" dirty="0">
                <a:solidFill>
                  <a:schemeClr val="tx1"/>
                </a:solidFill>
              </a:rPr>
              <a:t>HAFL-Beratungsprojekt «Nachhaltiger Rapsanbau», 2021-2023</a:t>
            </a:r>
            <a:endParaRPr lang="en-US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BF69629B-BB57-1C32-D23E-59DAF2DE0BB5}"/>
              </a:ext>
            </a:extLst>
          </p:cNvPr>
          <p:cNvSpPr/>
          <p:nvPr/>
        </p:nvSpPr>
        <p:spPr>
          <a:xfrm>
            <a:off x="97119" y="6013221"/>
            <a:ext cx="1608968" cy="845180"/>
          </a:xfrm>
          <a:prstGeom prst="ellipse">
            <a:avLst/>
          </a:prstGeom>
          <a:noFill/>
          <a:ln w="28575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2702881A-77A0-3AA7-868D-D9CA1814C3A9}"/>
              </a:ext>
            </a:extLst>
          </p:cNvPr>
          <p:cNvCxnSpPr>
            <a:cxnSpLocks/>
          </p:cNvCxnSpPr>
          <p:nvPr/>
        </p:nvCxnSpPr>
        <p:spPr>
          <a:xfrm flipV="1">
            <a:off x="1205347" y="5222848"/>
            <a:ext cx="307670" cy="6582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Content Placeholder 6" descr="A body of water with grass and trees around it&#10;&#10;Description automatically generated with low confidence">
            <a:extLst>
              <a:ext uri="{FF2B5EF4-FFF2-40B4-BE49-F238E27FC236}">
                <a16:creationId xmlns:a16="http://schemas.microsoft.com/office/drawing/2014/main" id="{7DE8D239-38EA-7CEE-322A-631D76314C31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478229" y="3565389"/>
            <a:ext cx="2147494" cy="2673075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17068AE2-D744-A210-CFA8-3781ADAF6771}"/>
              </a:ext>
            </a:extLst>
          </p:cNvPr>
          <p:cNvSpPr txBox="1"/>
          <p:nvPr/>
        </p:nvSpPr>
        <p:spPr>
          <a:xfrm>
            <a:off x="6215438" y="5588781"/>
            <a:ext cx="476876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CH" sz="1400" dirty="0">
                <a:solidFill>
                  <a:schemeClr val="bg1"/>
                </a:solidFill>
                <a:latin typeface="+mn-lt"/>
              </a:rPr>
              <a:t>Bild: Rebecca Schneider, HAFL</a:t>
            </a:r>
            <a:endParaRPr lang="en-US" sz="14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7" name="Picture 18" descr="Hochschule für Agrar-, Forst- und Lebensmittelwissenschaften HAFL -  Vertiefung Pferdewissenschaften Studium der Agronomie, Vertiefung  Pferdewissenschaften - Vielfalt und Perspektiven Im Rahmen des  Bachelorstudiums in Agronomie bietet die HAFL ...">
            <a:extLst>
              <a:ext uri="{FF2B5EF4-FFF2-40B4-BE49-F238E27FC236}">
                <a16:creationId xmlns:a16="http://schemas.microsoft.com/office/drawing/2014/main" id="{867659ED-A636-4701-B835-A7F2F339C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6994" y="111218"/>
            <a:ext cx="1147835" cy="68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5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DA24ED6-1828-4ABC-8B69-59D28F0E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98" y="61101"/>
            <a:ext cx="8468604" cy="385475"/>
          </a:xfrm>
        </p:spPr>
        <p:txBody>
          <a:bodyPr/>
          <a:lstStyle/>
          <a:p>
            <a:r>
              <a:rPr lang="de-CH" dirty="0"/>
              <a:t>Resultate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5B6D97-1830-44CC-B309-1B5D929D4EB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79512" y="665393"/>
            <a:ext cx="8784976" cy="1222560"/>
          </a:xfrm>
          <a:solidFill>
            <a:schemeClr val="bg1"/>
          </a:solidFill>
        </p:spPr>
        <p:txBody>
          <a:bodyPr/>
          <a:lstStyle/>
          <a:p>
            <a:r>
              <a:rPr lang="de-CH" sz="1498" b="1" dirty="0" err="1">
                <a:solidFill>
                  <a:srgbClr val="FAC300"/>
                </a:solidFill>
              </a:rPr>
              <a:t>Herbizidverzicht</a:t>
            </a:r>
            <a:r>
              <a:rPr lang="de-CH" sz="1498" b="1" dirty="0">
                <a:solidFill>
                  <a:srgbClr val="FAC300"/>
                </a:solidFill>
              </a:rPr>
              <a:t> (Beitrag 600.-/ha)</a:t>
            </a:r>
          </a:p>
          <a:p>
            <a:pPr marL="266700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r>
              <a:rPr lang="de-CH" sz="1500" b="1" dirty="0"/>
              <a:t>In 3 Jahren auf 23 von 33 Parzellen </a:t>
            </a:r>
            <a:r>
              <a:rPr lang="de-CH" sz="1500" b="1" dirty="0" err="1"/>
              <a:t>Herbizidverzicht</a:t>
            </a:r>
            <a:r>
              <a:rPr lang="de-CH" sz="1500" b="1" dirty="0"/>
              <a:t> gut umsetzbar</a:t>
            </a:r>
          </a:p>
          <a:p>
            <a:pPr marL="539750" lvl="1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r>
              <a:rPr lang="de-CH" sz="1500" dirty="0"/>
              <a:t>Reduktion Grundwasser-Gefährdungsrisiko</a:t>
            </a:r>
            <a:endParaRPr lang="en-US" sz="1500" dirty="0"/>
          </a:p>
          <a:p>
            <a:pPr marL="266700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r>
              <a:rPr lang="de-CH" sz="1498" dirty="0">
                <a:latin typeface="+mn-lt"/>
                <a:ea typeface="MS PGothic" pitchFamily="34" charset="-128"/>
                <a:cs typeface="ＭＳ Ｐゴシック" charset="0"/>
              </a:rPr>
              <a:t>Untersaat «teilweise» umsetzbar. Erhöhtes Risiko bei ungeeigneter Parzelle</a:t>
            </a:r>
          </a:p>
          <a:p>
            <a:pPr marL="266700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r>
              <a:rPr lang="de-CH" sz="1498" dirty="0">
                <a:latin typeface="+mn-lt"/>
                <a:ea typeface="MS PGothic" pitchFamily="34" charset="-128"/>
                <a:cs typeface="ＭＳ Ｐゴシック" charset="0"/>
              </a:rPr>
              <a:t>Mechanischer/kombinierte UKB umsetzbar. Risiko klein, Rentabilität abhängig von Betriebsstrategie (Maschinen, Lohnunternehmer)</a:t>
            </a:r>
          </a:p>
          <a:p>
            <a:pPr marL="266700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r>
              <a:rPr lang="de-CH" sz="1498" dirty="0">
                <a:latin typeface="+mn-lt"/>
                <a:ea typeface="MS PGothic" pitchFamily="34" charset="-128"/>
                <a:cs typeface="ＭＳ Ｐゴシック" charset="0"/>
              </a:rPr>
              <a:t>Wirtschaftlich tolerierbare Ertragseinbussen </a:t>
            </a:r>
            <a:r>
              <a:rPr lang="de-CH" sz="1498" dirty="0" err="1">
                <a:latin typeface="+mn-lt"/>
                <a:ea typeface="MS PGothic" pitchFamily="34" charset="-128"/>
                <a:cs typeface="ＭＳ Ｐゴシック" charset="0"/>
              </a:rPr>
              <a:t>Herbizidverzicht</a:t>
            </a:r>
            <a:r>
              <a:rPr lang="de-CH" sz="1498" dirty="0">
                <a:latin typeface="+mn-lt"/>
                <a:ea typeface="MS PGothic" pitchFamily="34" charset="-128"/>
                <a:cs typeface="ＭＳ Ｐゴシック" charset="0"/>
              </a:rPr>
              <a:t> 2021: 5.5–7.1 </a:t>
            </a:r>
            <a:r>
              <a:rPr lang="de-CH" sz="1498" dirty="0" err="1">
                <a:latin typeface="+mn-lt"/>
                <a:ea typeface="MS PGothic" pitchFamily="34" charset="-128"/>
                <a:cs typeface="ＭＳ Ｐゴシック" charset="0"/>
              </a:rPr>
              <a:t>dt</a:t>
            </a:r>
            <a:r>
              <a:rPr lang="de-CH" sz="1498" dirty="0">
                <a:latin typeface="+mn-lt"/>
                <a:ea typeface="MS PGothic" pitchFamily="34" charset="-128"/>
                <a:cs typeface="ＭＳ Ｐゴシック" charset="0"/>
              </a:rPr>
              <a:t> (je nach System)</a:t>
            </a:r>
          </a:p>
          <a:p>
            <a:pPr marL="266700" indent="-266700"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</a:pPr>
            <a:endParaRPr lang="de-CH" sz="1498" dirty="0">
              <a:latin typeface="+mn-lt"/>
              <a:ea typeface="MS PGothic" pitchFamily="34" charset="-128"/>
              <a:cs typeface="ＭＳ Ｐゴシック" charset="0"/>
            </a:endParaRPr>
          </a:p>
        </p:txBody>
      </p:sp>
      <p:pic>
        <p:nvPicPr>
          <p:cNvPr id="5" name="Picture 4" descr="Ampelschild-Symbol auf weißem Hintergrund. - Lizenzfrei Ampel Vektorgrafik">
            <a:extLst>
              <a:ext uri="{FF2B5EF4-FFF2-40B4-BE49-F238E27FC236}">
                <a16:creationId xmlns:a16="http://schemas.microsoft.com/office/drawing/2014/main" id="{4FE604FB-D63C-22F8-1744-24FB8520EE9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03425" y="1226701"/>
            <a:ext cx="648072" cy="91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BCDFAC83-A331-4E06-A2D7-A17A586AE5CF}"/>
              </a:ext>
            </a:extLst>
          </p:cNvPr>
          <p:cNvSpPr txBox="1">
            <a:spLocks/>
          </p:cNvSpPr>
          <p:nvPr/>
        </p:nvSpPr>
        <p:spPr>
          <a:xfrm>
            <a:off x="337698" y="2774461"/>
            <a:ext cx="8105030" cy="645677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266700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538163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08038" marR="0" indent="-269875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74738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46200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1498" b="1" dirty="0" err="1">
                <a:solidFill>
                  <a:srgbClr val="FAC300"/>
                </a:solidFill>
              </a:rPr>
              <a:t>Fungizidverzicht</a:t>
            </a:r>
            <a:endParaRPr lang="de-CH" sz="1498" b="1" dirty="0">
              <a:solidFill>
                <a:srgbClr val="FAC300"/>
              </a:solidFill>
            </a:endParaRPr>
          </a:p>
          <a:p>
            <a:r>
              <a:rPr lang="de-CH" sz="1498" b="1" dirty="0"/>
              <a:t>Umsetzung recht einfach</a:t>
            </a:r>
            <a:r>
              <a:rPr lang="de-CH" sz="1498" dirty="0"/>
              <a:t>, heutige Sorten gute Resistenzen. Nur 1 Landwirt </a:t>
            </a:r>
            <a:r>
              <a:rPr lang="de-CH" sz="1498" dirty="0" err="1"/>
              <a:t>Fungizideinsatz</a:t>
            </a:r>
            <a:r>
              <a:rPr lang="de-CH" sz="1498" dirty="0"/>
              <a:t>, </a:t>
            </a:r>
            <a:r>
              <a:rPr lang="de-CH" sz="1498" b="1" dirty="0"/>
              <a:t>Anbaupausen wichtig!</a:t>
            </a:r>
          </a:p>
          <a:p>
            <a:pPr marL="0" indent="0">
              <a:buNone/>
              <a:tabLst>
                <a:tab pos="741959" algn="l"/>
                <a:tab pos="3631321" algn="l"/>
              </a:tabLst>
            </a:pPr>
            <a:endParaRPr lang="de-CH" sz="824" dirty="0">
              <a:highlight>
                <a:srgbClr val="F8756D"/>
              </a:highlight>
            </a:endParaRP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0D340DF-1CC8-BCCB-65B1-282683B1B4F4}"/>
              </a:ext>
            </a:extLst>
          </p:cNvPr>
          <p:cNvSpPr txBox="1">
            <a:spLocks/>
          </p:cNvSpPr>
          <p:nvPr/>
        </p:nvSpPr>
        <p:spPr>
          <a:xfrm>
            <a:off x="245727" y="3661441"/>
            <a:ext cx="7716357" cy="1440831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266700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538163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08038" marR="0" indent="-269875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74738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46200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1498" b="1" dirty="0">
                <a:solidFill>
                  <a:srgbClr val="FAC300"/>
                </a:solidFill>
              </a:rPr>
              <a:t>Gezielter </a:t>
            </a:r>
            <a:r>
              <a:rPr lang="de-CH" sz="1498" b="1" dirty="0" err="1">
                <a:solidFill>
                  <a:srgbClr val="FAC300"/>
                </a:solidFill>
              </a:rPr>
              <a:t>Insektizideinsatz</a:t>
            </a:r>
            <a:endParaRPr lang="de-CH" sz="1498" b="1" dirty="0">
              <a:solidFill>
                <a:srgbClr val="FAC300"/>
              </a:solidFill>
            </a:endParaRPr>
          </a:p>
          <a:p>
            <a:r>
              <a:rPr lang="de-CH" sz="1498" b="1" dirty="0"/>
              <a:t>Keine Reduktion im Projekt möglich (⌀ 1.6 Behandlungen </a:t>
            </a:r>
            <a:r>
              <a:rPr lang="de-CH" sz="1498" b="1" dirty="0" err="1"/>
              <a:t>vorher&amp;nachher</a:t>
            </a:r>
            <a:r>
              <a:rPr lang="de-CH" sz="1498" b="1" dirty="0"/>
              <a:t>)</a:t>
            </a:r>
          </a:p>
          <a:p>
            <a:r>
              <a:rPr lang="de-CH" sz="1498" dirty="0"/>
              <a:t>Randstreifen mit </a:t>
            </a:r>
            <a:r>
              <a:rPr lang="de-CH" sz="1498" dirty="0" err="1"/>
              <a:t>Rüpsen</a:t>
            </a:r>
            <a:r>
              <a:rPr lang="de-CH" sz="1498" dirty="0"/>
              <a:t> nur eine beschränkte Wirkung</a:t>
            </a:r>
          </a:p>
          <a:p>
            <a:r>
              <a:rPr lang="de-CH" sz="1498" dirty="0"/>
              <a:t>Umsetzung der Bekämpfungsschwellen schwierig, einfachere Bekämpfungsschwellen gefragt</a:t>
            </a:r>
          </a:p>
          <a:p>
            <a:pPr marL="0" indent="0">
              <a:buNone/>
              <a:tabLst>
                <a:tab pos="741959" algn="l"/>
                <a:tab pos="3631321" algn="l"/>
              </a:tabLst>
            </a:pPr>
            <a:r>
              <a:rPr lang="de-CH" sz="899" dirty="0"/>
              <a:t>	</a:t>
            </a:r>
            <a:endParaRPr lang="de-CH" sz="899" dirty="0">
              <a:highlight>
                <a:srgbClr val="F8756D"/>
              </a:highlight>
            </a:endParaRPr>
          </a:p>
          <a:p>
            <a:pPr marL="0" indent="0">
              <a:buNone/>
              <a:tabLst>
                <a:tab pos="741959" algn="l"/>
                <a:tab pos="3631321" algn="l"/>
              </a:tabLst>
            </a:pPr>
            <a:endParaRPr lang="de-CH" sz="899" dirty="0">
              <a:highlight>
                <a:srgbClr val="F8756D"/>
              </a:highlight>
            </a:endParaRPr>
          </a:p>
        </p:txBody>
      </p:sp>
      <p:pic>
        <p:nvPicPr>
          <p:cNvPr id="4" name="Picture 4" descr="Ampelschild-Symbol auf weißem Hintergrund. - Lizenzfrei Ampel Vektorgrafik">
            <a:extLst>
              <a:ext uri="{FF2B5EF4-FFF2-40B4-BE49-F238E27FC236}">
                <a16:creationId xmlns:a16="http://schemas.microsoft.com/office/drawing/2014/main" id="{2B8A43CB-8734-4F5C-9B4F-916AEDD25C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25008" y="2758036"/>
            <a:ext cx="742525" cy="1043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Ampelschild-Symbol auf weißem Hintergrund. - Lizenzfrei Ampel Vektorgrafik">
            <a:extLst>
              <a:ext uri="{FF2B5EF4-FFF2-40B4-BE49-F238E27FC236}">
                <a16:creationId xmlns:a16="http://schemas.microsoft.com/office/drawing/2014/main" id="{6F5F046E-D959-D5F3-1A6F-E13D233AC1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25008" y="4077071"/>
            <a:ext cx="626489" cy="880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4D0E7C06-C2AB-D695-E50D-82AACEECEE55}"/>
              </a:ext>
            </a:extLst>
          </p:cNvPr>
          <p:cNvSpPr txBox="1">
            <a:spLocks/>
          </p:cNvSpPr>
          <p:nvPr/>
        </p:nvSpPr>
        <p:spPr>
          <a:xfrm>
            <a:off x="251519" y="5002778"/>
            <a:ext cx="7716357" cy="749459"/>
          </a:xfrm>
          <a:prstGeom prst="rect">
            <a:avLst/>
          </a:prstGeom>
          <a:solidFill>
            <a:schemeClr val="bg1"/>
          </a:solidFill>
        </p:spPr>
        <p:txBody>
          <a:bodyPr vert="horz" lIns="0" tIns="0" rIns="0" bIns="0" rtlCol="0">
            <a:noAutofit/>
          </a:bodyPr>
          <a:lstStyle>
            <a:lvl1pPr marL="266700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538163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808038" marR="0" indent="-269875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074738" marR="0" indent="-2667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1346200" marR="0" indent="-271463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/>
              </a:buClr>
              <a:buSzPct val="75000"/>
              <a:buFont typeface="Wingdings 3" panose="05040102010807070707" pitchFamily="18" charset="2"/>
              <a:buChar char=""/>
              <a:tabLst/>
              <a:defRPr sz="2200" kern="1200" baseline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1498" b="1" dirty="0">
                <a:solidFill>
                  <a:srgbClr val="FAC300"/>
                </a:solidFill>
              </a:rPr>
              <a:t>Ertrag</a:t>
            </a:r>
          </a:p>
          <a:p>
            <a:r>
              <a:rPr lang="de-CH" sz="1498" b="1" dirty="0"/>
              <a:t>vergleichbare Erträge vor &amp; während Projekt: </a:t>
            </a:r>
            <a:r>
              <a:rPr lang="de-CH" sz="1498" dirty="0"/>
              <a:t>⌀  </a:t>
            </a:r>
            <a:r>
              <a:rPr lang="fr-CH" sz="1498" dirty="0">
                <a:sym typeface="Wingdings" panose="05000000000000000000" pitchFamily="2" charset="2"/>
              </a:rPr>
              <a:t>30.5 </a:t>
            </a:r>
            <a:r>
              <a:rPr lang="fr-CH" sz="1498" dirty="0" err="1">
                <a:sym typeface="Wingdings" panose="05000000000000000000" pitchFamily="2" charset="2"/>
              </a:rPr>
              <a:t>dt</a:t>
            </a:r>
            <a:endParaRPr lang="fr-CH" sz="1498" dirty="0">
              <a:sym typeface="Wingdings" panose="05000000000000000000" pitchFamily="2" charset="2"/>
            </a:endParaRPr>
          </a:p>
          <a:p>
            <a:pPr lvl="1"/>
            <a:r>
              <a:rPr lang="fr-CH" sz="1498" dirty="0">
                <a:sym typeface="Wingdings" panose="05000000000000000000" pitchFamily="2" charset="2"/>
              </a:rPr>
              <a:t>21-23 </a:t>
            </a:r>
            <a:r>
              <a:rPr lang="de-CH" sz="1498" dirty="0"/>
              <a:t>⌀ </a:t>
            </a:r>
            <a:r>
              <a:rPr lang="fr-CH" sz="1498" dirty="0" err="1">
                <a:sym typeface="Wingdings" panose="05000000000000000000" pitchFamily="2" charset="2"/>
              </a:rPr>
              <a:t>Swiss</a:t>
            </a:r>
            <a:r>
              <a:rPr lang="fr-CH" sz="1498" dirty="0">
                <a:sym typeface="Wingdings" panose="05000000000000000000" pitchFamily="2" charset="2"/>
              </a:rPr>
              <a:t> Granum: 33.3 </a:t>
            </a:r>
            <a:r>
              <a:rPr lang="fr-CH" sz="1498" dirty="0" err="1">
                <a:sym typeface="Wingdings" panose="05000000000000000000" pitchFamily="2" charset="2"/>
              </a:rPr>
              <a:t>dt</a:t>
            </a:r>
            <a:endParaRPr lang="fr-CH" sz="1498" dirty="0"/>
          </a:p>
          <a:p>
            <a:endParaRPr lang="de-CH" sz="1498" dirty="0">
              <a:highlight>
                <a:srgbClr val="F8756D"/>
              </a:highlight>
            </a:endParaRPr>
          </a:p>
        </p:txBody>
      </p:sp>
      <p:pic>
        <p:nvPicPr>
          <p:cNvPr id="10" name="Picture 4" descr="Ampelschild-Symbol auf weißem Hintergrund. - Lizenzfrei Ampel Vektorgrafik">
            <a:extLst>
              <a:ext uri="{FF2B5EF4-FFF2-40B4-BE49-F238E27FC236}">
                <a16:creationId xmlns:a16="http://schemas.microsoft.com/office/drawing/2014/main" id="{266E7B08-003A-1C90-2AFD-1C26AF9D84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846049" y="5079075"/>
            <a:ext cx="721484" cy="101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8" descr="Hochschule für Agrar-, Forst- und Lebensmittelwissenschaften HAFL -  Vertiefung Pferdewissenschaften Studium der Agronomie, Vertiefung  Pferdewissenschaften - Vielfalt und Perspektiven Im Rahmen des  Bachelorstudiums in Agronomie bietet die HAFL ...">
            <a:extLst>
              <a:ext uri="{FF2B5EF4-FFF2-40B4-BE49-F238E27FC236}">
                <a16:creationId xmlns:a16="http://schemas.microsoft.com/office/drawing/2014/main" id="{DD385F26-41CF-E09F-E0F6-967D4B9EF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7507" y="221224"/>
            <a:ext cx="1147835" cy="68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966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8" descr="Ein Bild, das Text, Screenshot, Diagramm, Reihe enthält.&#10;&#10;Automatisch generierte Beschreibung">
            <a:extLst>
              <a:ext uri="{FF2B5EF4-FFF2-40B4-BE49-F238E27FC236}">
                <a16:creationId xmlns:a16="http://schemas.microsoft.com/office/drawing/2014/main" id="{FB3341C6-9E2D-7F5D-3C60-B473D7699DA3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788335"/>
            <a:ext cx="7951875" cy="3975265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CB9FBE8-2155-C146-0F90-DEDC34EF577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24327" y="1788335"/>
            <a:ext cx="1438182" cy="163681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A2D24C1-A917-EDDC-934C-D5418EEF6DB3}"/>
              </a:ext>
            </a:extLst>
          </p:cNvPr>
          <p:cNvSpPr txBox="1"/>
          <p:nvPr/>
        </p:nvSpPr>
        <p:spPr>
          <a:xfrm>
            <a:off x="173748" y="977511"/>
            <a:ext cx="878876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CH" dirty="0"/>
              <a:t>Aber geringe Risikoverminderungen in Bereichen «Oberflächengewässer» &amp; «naturnahe Lebensräume</a:t>
            </a:r>
            <a:endParaRPr lang="fr-CH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615C566-1E51-6389-116F-C8E5FD2A13F8}"/>
              </a:ext>
            </a:extLst>
          </p:cNvPr>
          <p:cNvSpPr txBox="1"/>
          <p:nvPr/>
        </p:nvSpPr>
        <p:spPr>
          <a:xfrm>
            <a:off x="140109" y="166688"/>
            <a:ext cx="900942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de-CH" sz="2400" b="1" dirty="0"/>
              <a:t>Deutliche Risiko-Reduktion im Bereich «Grundwasser» durch Verzicht auf Herbizide</a:t>
            </a:r>
          </a:p>
        </p:txBody>
      </p:sp>
      <p:pic>
        <p:nvPicPr>
          <p:cNvPr id="9" name="Picture 18" descr="Hochschule für Agrar-, Forst- und Lebensmittelwissenschaften HAFL -  Vertiefung Pferdewissenschaften Studium der Agronomie, Vertiefung  Pferdewissenschaften - Vielfalt und Perspektiven Im Rahmen des  Bachelorstudiums in Agronomie bietet die HAFL ...">
            <a:extLst>
              <a:ext uri="{FF2B5EF4-FFF2-40B4-BE49-F238E27FC236}">
                <a16:creationId xmlns:a16="http://schemas.microsoft.com/office/drawing/2014/main" id="{6C33A617-6BD0-8C72-5189-92FB26075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39688" y="161417"/>
            <a:ext cx="653648" cy="387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360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1640" y="2780928"/>
            <a:ext cx="6660232" cy="12618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1200"/>
              </a:spcAft>
              <a:buClr>
                <a:srgbClr val="074EA1"/>
              </a:buClr>
            </a:pPr>
            <a:r>
              <a:rPr lang="de-CH" sz="3600" b="1" i="1" dirty="0">
                <a:solidFill>
                  <a:srgbClr val="7F7F7F"/>
                </a:solidFill>
              </a:rPr>
              <a:t>Haben Sie Fragen?</a:t>
            </a:r>
          </a:p>
          <a:p>
            <a:pPr>
              <a:spcAft>
                <a:spcPts val="1200"/>
              </a:spcAft>
              <a:buClr>
                <a:srgbClr val="074EA1"/>
              </a:buClr>
            </a:pPr>
            <a:r>
              <a:rPr lang="fr-CH" sz="3600" b="1" dirty="0"/>
              <a:t>Avez-vous des questions ?</a:t>
            </a:r>
          </a:p>
        </p:txBody>
      </p:sp>
    </p:spTree>
    <p:extLst>
      <p:ext uri="{BB962C8B-B14F-4D97-AF65-F5344CB8AC3E}">
        <p14:creationId xmlns:p14="http://schemas.microsoft.com/office/powerpoint/2010/main" val="9026709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ugT1K4SvUevdVpXGp1tJ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heme/theme1.xml><?xml version="1.0" encoding="utf-8"?>
<a:theme xmlns:a="http://schemas.openxmlformats.org/drawingml/2006/main" name="Vorlage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orlage deutsch.potx" id="{031BFB15-3E83-4277-9389-A29EA31748F7}" vid="{76581A9A-85D6-4097-A7F6-E3DAE612B718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deutsch</Template>
  <TotalTime>0</TotalTime>
  <Words>464</Words>
  <Application>Microsoft Office PowerPoint</Application>
  <PresentationFormat>Bildschirmpräsentation (4:3)</PresentationFormat>
  <Paragraphs>76</Paragraphs>
  <Slides>4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Arial</vt:lpstr>
      <vt:lpstr>Calibri</vt:lpstr>
      <vt:lpstr>Lucida Grande</vt:lpstr>
      <vt:lpstr>Wingdings</vt:lpstr>
      <vt:lpstr>Wingdings 3</vt:lpstr>
      <vt:lpstr>Vorlage</vt:lpstr>
      <vt:lpstr>think-cell Slide</vt:lpstr>
      <vt:lpstr>PowerPoint-Präsentation</vt:lpstr>
      <vt:lpstr>Resultate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Gesundes Getreide und saubere Bestände mit und ohne Hilfsmittel —</dc:title>
  <dc:creator>Heyer Jonathan</dc:creator>
  <cp:keywords>Vorlage;deutsch;modèle;PowerPoint</cp:keywords>
  <cp:lastModifiedBy>Racine Sandra</cp:lastModifiedBy>
  <cp:revision>98</cp:revision>
  <cp:lastPrinted>2010-03-18T08:00:30Z</cp:lastPrinted>
  <dcterms:created xsi:type="dcterms:W3CDTF">2024-01-19T09:18:03Z</dcterms:created>
  <dcterms:modified xsi:type="dcterms:W3CDTF">2024-02-19T16:01:01Z</dcterms:modified>
</cp:coreProperties>
</file>