
<file path=[Content_Types].xml><?xml version="1.0" encoding="utf-8"?>
<Types xmlns="http://schemas.openxmlformats.org/package/2006/content-types">
  <Default Extension="bin" ContentType="application/vnd.openxmlformats-officedocument.oleObject"/>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362" r:id="rId2"/>
    <p:sldId id="370" r:id="rId3"/>
    <p:sldId id="364" r:id="rId4"/>
    <p:sldId id="371" r:id="rId5"/>
    <p:sldId id="325" r:id="rId6"/>
  </p:sldIdLst>
  <p:sldSz cx="9144000" cy="6858000" type="screen4x3"/>
  <p:notesSz cx="6797675" cy="9926638"/>
  <p:custDataLst>
    <p:tags r:id="rId8"/>
  </p:custDataLst>
  <p:defaultTextStyle>
    <a:defPPr>
      <a:defRPr lang="de-DE"/>
    </a:defPPr>
    <a:lvl1pPr algn="ctr" defTabSz="457200" rtl="0" fontAlgn="base">
      <a:spcBef>
        <a:spcPct val="0"/>
      </a:spcBef>
      <a:spcAft>
        <a:spcPct val="0"/>
      </a:spcAft>
      <a:defRPr sz="2000" kern="1200">
        <a:solidFill>
          <a:schemeClr val="tx1"/>
        </a:solidFill>
        <a:latin typeface="Arial" charset="0"/>
        <a:ea typeface="ＭＳ Ｐゴシック" pitchFamily="-112" charset="-128"/>
        <a:cs typeface="+mn-cs"/>
      </a:defRPr>
    </a:lvl1pPr>
    <a:lvl2pPr marL="457200" algn="ctr" defTabSz="457200" rtl="0" fontAlgn="base">
      <a:spcBef>
        <a:spcPct val="0"/>
      </a:spcBef>
      <a:spcAft>
        <a:spcPct val="0"/>
      </a:spcAft>
      <a:defRPr sz="2000" kern="1200">
        <a:solidFill>
          <a:schemeClr val="tx1"/>
        </a:solidFill>
        <a:latin typeface="Arial" charset="0"/>
        <a:ea typeface="ＭＳ Ｐゴシック" pitchFamily="-112" charset="-128"/>
        <a:cs typeface="+mn-cs"/>
      </a:defRPr>
    </a:lvl2pPr>
    <a:lvl3pPr marL="914400" algn="ctr" defTabSz="457200" rtl="0" fontAlgn="base">
      <a:spcBef>
        <a:spcPct val="0"/>
      </a:spcBef>
      <a:spcAft>
        <a:spcPct val="0"/>
      </a:spcAft>
      <a:defRPr sz="2000" kern="1200">
        <a:solidFill>
          <a:schemeClr val="tx1"/>
        </a:solidFill>
        <a:latin typeface="Arial" charset="0"/>
        <a:ea typeface="ＭＳ Ｐゴシック" pitchFamily="-112" charset="-128"/>
        <a:cs typeface="+mn-cs"/>
      </a:defRPr>
    </a:lvl3pPr>
    <a:lvl4pPr marL="1371600" algn="ctr" defTabSz="457200" rtl="0" fontAlgn="base">
      <a:spcBef>
        <a:spcPct val="0"/>
      </a:spcBef>
      <a:spcAft>
        <a:spcPct val="0"/>
      </a:spcAft>
      <a:defRPr sz="2000" kern="1200">
        <a:solidFill>
          <a:schemeClr val="tx1"/>
        </a:solidFill>
        <a:latin typeface="Arial" charset="0"/>
        <a:ea typeface="ＭＳ Ｐゴシック" pitchFamily="-112" charset="-128"/>
        <a:cs typeface="+mn-cs"/>
      </a:defRPr>
    </a:lvl4pPr>
    <a:lvl5pPr marL="1828800" algn="ctr" defTabSz="457200" rtl="0" fontAlgn="base">
      <a:spcBef>
        <a:spcPct val="0"/>
      </a:spcBef>
      <a:spcAft>
        <a:spcPct val="0"/>
      </a:spcAft>
      <a:defRPr sz="2000" kern="1200">
        <a:solidFill>
          <a:schemeClr val="tx1"/>
        </a:solidFill>
        <a:latin typeface="Arial" charset="0"/>
        <a:ea typeface="ＭＳ Ｐゴシック" pitchFamily="-112" charset="-128"/>
        <a:cs typeface="+mn-cs"/>
      </a:defRPr>
    </a:lvl5pPr>
    <a:lvl6pPr marL="2286000" algn="l" defTabSz="914400" rtl="0" eaLnBrk="1" latinLnBrk="0" hangingPunct="1">
      <a:defRPr sz="2000" kern="1200">
        <a:solidFill>
          <a:schemeClr val="tx1"/>
        </a:solidFill>
        <a:latin typeface="Arial" charset="0"/>
        <a:ea typeface="ＭＳ Ｐゴシック" pitchFamily="-112" charset="-128"/>
        <a:cs typeface="+mn-cs"/>
      </a:defRPr>
    </a:lvl6pPr>
    <a:lvl7pPr marL="2743200" algn="l" defTabSz="914400" rtl="0" eaLnBrk="1" latinLnBrk="0" hangingPunct="1">
      <a:defRPr sz="2000" kern="1200">
        <a:solidFill>
          <a:schemeClr val="tx1"/>
        </a:solidFill>
        <a:latin typeface="Arial" charset="0"/>
        <a:ea typeface="ＭＳ Ｐゴシック" pitchFamily="-112" charset="-128"/>
        <a:cs typeface="+mn-cs"/>
      </a:defRPr>
    </a:lvl7pPr>
    <a:lvl8pPr marL="3200400" algn="l" defTabSz="914400" rtl="0" eaLnBrk="1" latinLnBrk="0" hangingPunct="1">
      <a:defRPr sz="2000" kern="1200">
        <a:solidFill>
          <a:schemeClr val="tx1"/>
        </a:solidFill>
        <a:latin typeface="Arial" charset="0"/>
        <a:ea typeface="ＭＳ Ｐゴシック" pitchFamily="-112" charset="-128"/>
        <a:cs typeface="+mn-cs"/>
      </a:defRPr>
    </a:lvl8pPr>
    <a:lvl9pPr marL="3657600" algn="l" defTabSz="914400" rtl="0" eaLnBrk="1" latinLnBrk="0" hangingPunct="1">
      <a:defRPr sz="2000" kern="1200">
        <a:solidFill>
          <a:schemeClr val="tx1"/>
        </a:solidFill>
        <a:latin typeface="Arial" charset="0"/>
        <a:ea typeface="ＭＳ Ｐゴシック" pitchFamily="-112" charset="-128"/>
        <a:cs typeface="+mn-cs"/>
      </a:defRPr>
    </a:lvl9pPr>
  </p:defaultTextStyle>
  <p:extLst>
    <p:ext uri="{EFAFB233-063F-42B5-8137-9DF3F51BA10A}">
      <p15:sldGuideLst xmlns:p15="http://schemas.microsoft.com/office/powerpoint/2012/main">
        <p15:guide id="1" orient="horz" pos="4110">
          <p15:clr>
            <a:srgbClr val="A4A3A4"/>
          </p15:clr>
        </p15:guide>
        <p15:guide id="2" orient="horz" pos="442">
          <p15:clr>
            <a:srgbClr val="A4A3A4"/>
          </p15:clr>
        </p15:guide>
        <p15:guide id="3" orient="horz" pos="1026">
          <p15:clr>
            <a:srgbClr val="A4A3A4"/>
          </p15:clr>
        </p15:guide>
        <p15:guide id="4" orient="horz">
          <p15:clr>
            <a:srgbClr val="A4A3A4"/>
          </p15:clr>
        </p15:guide>
        <p15:guide id="5" orient="horz" pos="197">
          <p15:clr>
            <a:srgbClr val="A4A3A4"/>
          </p15:clr>
        </p15:guide>
        <p15:guide id="6" orient="horz" pos="3786">
          <p15:clr>
            <a:srgbClr val="A4A3A4"/>
          </p15:clr>
        </p15:guide>
        <p15:guide id="7" pos="5489">
          <p15:clr>
            <a:srgbClr val="A4A3A4"/>
          </p15:clr>
        </p15:guide>
        <p15:guide id="8" pos="295">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C796C4-BB8F-EF5C-C8ED-C71F4CB20500}" name="Racine Sandra" initials="RS" userId="S::Sandra.Racine@fr.ch::4f954b89-a8a6-46b3-b8c7-f84a717da2ef" providerId="AD"/>
  <p188:author id="{8C88F3F5-FA48-379D-9960-617C4334D531}" name="Racine Sandra" initials="RS" userId="S-1-5-21-2057967664-228095481-798045042-171741"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BFDBFD"/>
    <a:srgbClr val="08C81E"/>
    <a:srgbClr val="9999FF"/>
    <a:srgbClr val="05AA1E"/>
    <a:srgbClr val="7F7F7F"/>
    <a:srgbClr val="000000"/>
    <a:srgbClr val="EBA7B7"/>
    <a:srgbClr val="97233F"/>
    <a:srgbClr val="002C77"/>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86220" autoAdjust="0"/>
  </p:normalViewPr>
  <p:slideViewPr>
    <p:cSldViewPr snapToObjects="1" showGuides="1">
      <p:cViewPr varScale="1">
        <p:scale>
          <a:sx n="91" d="100"/>
          <a:sy n="91" d="100"/>
        </p:scale>
        <p:origin x="1782" y="90"/>
      </p:cViewPr>
      <p:guideLst>
        <p:guide orient="horz" pos="4110"/>
        <p:guide orient="horz" pos="442"/>
        <p:guide orient="horz" pos="1026"/>
        <p:guide orient="horz"/>
        <p:guide orient="horz" pos="197"/>
        <p:guide orient="horz" pos="3786"/>
        <p:guide pos="5489"/>
        <p:guide pos="295"/>
      </p:guideLst>
    </p:cSldViewPr>
  </p:slideViewPr>
  <p:notesTextViewPr>
    <p:cViewPr>
      <p:scale>
        <a:sx n="100" d="100"/>
        <a:sy n="100" d="100"/>
      </p:scale>
      <p:origin x="0" y="0"/>
    </p:cViewPr>
  </p:notesTextViewPr>
  <p:sorterViewPr>
    <p:cViewPr>
      <p:scale>
        <a:sx n="100" d="100"/>
        <a:sy n="100" d="100"/>
      </p:scale>
      <p:origin x="0" y="1806"/>
    </p:cViewPr>
  </p:sorterViewPr>
  <p:notesViewPr>
    <p:cSldViewPr snapToObjects="1">
      <p:cViewPr varScale="1">
        <p:scale>
          <a:sx n="79" d="100"/>
          <a:sy n="79" d="100"/>
        </p:scale>
        <p:origin x="-3936" y="-8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gs" Target="tags/tag1.xml"/><Relationship Id="rId13" Type="http://schemas.microsoft.com/office/2018/10/relationships/authors" Target="author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wrap="square" lIns="91440" tIns="45720" rIns="91440" bIns="45720" numCol="1" anchor="t" anchorCtr="0" compatLnSpc="1">
            <a:prstTxWarp prst="textNoShape">
              <a:avLst/>
            </a:prstTxWarp>
          </a:bodyPr>
          <a:lstStyle>
            <a:lvl1pPr algn="l">
              <a:defRPr sz="1200">
                <a:latin typeface="Calibri" pitchFamily="34" charset="0"/>
              </a:defRPr>
            </a:lvl1pPr>
          </a:lstStyle>
          <a:p>
            <a:endParaRPr lang="fr-CH" dirty="0"/>
          </a:p>
        </p:txBody>
      </p:sp>
      <p:sp>
        <p:nvSpPr>
          <p:cNvPr id="3" name="Datumsplatzhalter 2"/>
          <p:cNvSpPr>
            <a:spLocks noGrp="1"/>
          </p:cNvSpPr>
          <p:nvPr>
            <p:ph type="dt"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E032694F-FD2E-45AC-9D43-536C462D8729}" type="datetime1">
              <a:rPr lang="fr-CH" smtClean="0"/>
              <a:pPr/>
              <a:t>07.02.2024</a:t>
            </a:fld>
            <a:endParaRPr lang="fr-CH" dirty="0"/>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GB" dirty="0"/>
          </a:p>
        </p:txBody>
      </p:sp>
      <p:sp>
        <p:nvSpPr>
          <p:cNvPr id="5" name="Notizenplatzhalter 4"/>
          <p:cNvSpPr>
            <a:spLocks noGrp="1"/>
          </p:cNvSpPr>
          <p:nvPr>
            <p:ph type="body" sz="quarter" idx="3"/>
          </p:nvPr>
        </p:nvSpPr>
        <p:spPr>
          <a:xfrm>
            <a:off x="679768" y="4715153"/>
            <a:ext cx="5438140" cy="4466987"/>
          </a:xfrm>
          <a:prstGeom prst="rect">
            <a:avLst/>
          </a:prstGeom>
        </p:spPr>
        <p:txBody>
          <a:bodyPr vert="horz" wrap="square" lIns="91440" tIns="45720" rIns="91440" bIns="45720" numCol="1" anchor="t" anchorCtr="0" compatLnSpc="1">
            <a:prstTxWarp prst="textNoShape">
              <a:avLst/>
            </a:prstTxWarp>
            <a:normAutofit/>
          </a:bodyPr>
          <a:lstStyle/>
          <a:p>
            <a:pPr lvl="0"/>
            <a:r>
              <a:rPr lang="fr-CH" dirty="0" err="1"/>
              <a:t>Textmasterformate</a:t>
            </a:r>
            <a:r>
              <a:rPr lang="fr-CH" dirty="0"/>
              <a:t> </a:t>
            </a:r>
            <a:r>
              <a:rPr lang="fr-CH" dirty="0" err="1"/>
              <a:t>durch</a:t>
            </a:r>
            <a:r>
              <a:rPr lang="fr-CH" dirty="0"/>
              <a:t> </a:t>
            </a:r>
            <a:r>
              <a:rPr lang="fr-CH" dirty="0" err="1"/>
              <a:t>Klicken</a:t>
            </a:r>
            <a:r>
              <a:rPr lang="fr-CH" dirty="0"/>
              <a:t> </a:t>
            </a:r>
            <a:r>
              <a:rPr lang="fr-CH" dirty="0" err="1"/>
              <a:t>bearbeiten</a:t>
            </a:r>
            <a:endParaRPr lang="fr-CH" dirty="0"/>
          </a:p>
          <a:p>
            <a:pPr lvl="1"/>
            <a:r>
              <a:rPr lang="fr-CH" dirty="0" err="1"/>
              <a:t>Zweite</a:t>
            </a:r>
            <a:r>
              <a:rPr lang="fr-CH" dirty="0"/>
              <a:t> </a:t>
            </a:r>
            <a:r>
              <a:rPr lang="fr-CH" dirty="0" err="1"/>
              <a:t>Ebene</a:t>
            </a:r>
            <a:endParaRPr lang="fr-CH" dirty="0"/>
          </a:p>
          <a:p>
            <a:pPr lvl="2"/>
            <a:r>
              <a:rPr lang="fr-CH" dirty="0" err="1"/>
              <a:t>Dritte</a:t>
            </a:r>
            <a:r>
              <a:rPr lang="fr-CH" dirty="0"/>
              <a:t> </a:t>
            </a:r>
            <a:r>
              <a:rPr lang="fr-CH" dirty="0" err="1"/>
              <a:t>Ebene</a:t>
            </a:r>
            <a:endParaRPr lang="fr-CH" dirty="0"/>
          </a:p>
          <a:p>
            <a:pPr lvl="3"/>
            <a:r>
              <a:rPr lang="fr-CH" dirty="0" err="1"/>
              <a:t>Vierte</a:t>
            </a:r>
            <a:r>
              <a:rPr lang="fr-CH" dirty="0"/>
              <a:t> </a:t>
            </a:r>
            <a:r>
              <a:rPr lang="fr-CH" dirty="0" err="1"/>
              <a:t>Ebene</a:t>
            </a:r>
            <a:endParaRPr lang="fr-CH" dirty="0"/>
          </a:p>
          <a:p>
            <a:pPr lvl="4"/>
            <a:r>
              <a:rPr lang="fr-CH" dirty="0" err="1"/>
              <a:t>Fünfte</a:t>
            </a:r>
            <a:r>
              <a:rPr lang="fr-CH" dirty="0"/>
              <a:t> </a:t>
            </a:r>
            <a:r>
              <a:rPr lang="fr-CH" dirty="0" err="1"/>
              <a:t>Ebene</a:t>
            </a:r>
            <a:endParaRPr lang="fr-CH" dirty="0"/>
          </a:p>
        </p:txBody>
      </p:sp>
      <p:sp>
        <p:nvSpPr>
          <p:cNvPr id="6" name="Fußzeilenplatzhalter 5"/>
          <p:cNvSpPr>
            <a:spLocks noGrp="1"/>
          </p:cNvSpPr>
          <p:nvPr>
            <p:ph type="ftr" sz="quarter" idx="4"/>
          </p:nvPr>
        </p:nvSpPr>
        <p:spPr>
          <a:xfrm>
            <a:off x="0" y="9428583"/>
            <a:ext cx="2945659" cy="496332"/>
          </a:xfrm>
          <a:prstGeom prst="rect">
            <a:avLst/>
          </a:prstGeom>
        </p:spPr>
        <p:txBody>
          <a:bodyPr vert="horz" wrap="square" lIns="91440" tIns="45720" rIns="91440" bIns="45720" numCol="1" anchor="b" anchorCtr="0" compatLnSpc="1">
            <a:prstTxWarp prst="textNoShape">
              <a:avLst/>
            </a:prstTxWarp>
          </a:bodyPr>
          <a:lstStyle>
            <a:lvl1pPr algn="l">
              <a:defRPr sz="1200">
                <a:latin typeface="Calibri" pitchFamily="34" charset="0"/>
              </a:defRPr>
            </a:lvl1pPr>
          </a:lstStyle>
          <a:p>
            <a:endParaRPr lang="fr-CH" dirty="0"/>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C1870A02-3A71-4083-BCC0-4D14A98E74AD}" type="slidenum">
              <a:rPr lang="fr-CH" smtClean="0"/>
              <a:pPr/>
              <a:t>‹Nr.›</a:t>
            </a:fld>
            <a:endParaRPr lang="fr-CH" dirty="0"/>
          </a:p>
        </p:txBody>
      </p:sp>
    </p:spTree>
    <p:extLst>
      <p:ext uri="{BB962C8B-B14F-4D97-AF65-F5344CB8AC3E}">
        <p14:creationId xmlns:p14="http://schemas.microsoft.com/office/powerpoint/2010/main" val="39494578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457200" marR="0" lvl="1"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de-CH" sz="1200" b="1" dirty="0"/>
              <a:t>Es gibt noch einen 2. Versuch in </a:t>
            </a:r>
            <a:r>
              <a:rPr lang="de-CH" sz="1200" b="1" dirty="0" err="1"/>
              <a:t>Noreaz</a:t>
            </a:r>
            <a:r>
              <a:rPr lang="de-CH" sz="1200" b="1" dirty="0"/>
              <a:t> bei einem Gemüseproduzenten</a:t>
            </a:r>
          </a:p>
          <a:p>
            <a:pPr marL="457200" marR="0" lvl="1"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lang="de-CH" sz="1200" b="1" dirty="0"/>
          </a:p>
          <a:p>
            <a:pPr marL="457200" marR="0" lvl="1"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de-CH" sz="1200" b="1" dirty="0" err="1"/>
              <a:t>Cyanamid</a:t>
            </a:r>
            <a:r>
              <a:rPr lang="de-CH" sz="1200" b="1" dirty="0"/>
              <a:t>: CaCN2 (Kalkstickstoff) + H2O </a:t>
            </a:r>
            <a:r>
              <a:rPr lang="de-CH" sz="1200" b="1" dirty="0">
                <a:sym typeface="Wingdings" panose="05000000000000000000" pitchFamily="2" charset="2"/>
              </a:rPr>
              <a:t> H2CN2 (</a:t>
            </a:r>
            <a:r>
              <a:rPr lang="de-CH" sz="1200" b="1" dirty="0" err="1">
                <a:sym typeface="Wingdings" panose="05000000000000000000" pitchFamily="2" charset="2"/>
              </a:rPr>
              <a:t>Cyanamid</a:t>
            </a:r>
            <a:r>
              <a:rPr lang="de-CH" sz="1200" b="1" dirty="0">
                <a:sym typeface="Wingdings" panose="05000000000000000000" pitchFamily="2" charset="2"/>
              </a:rPr>
              <a:t>)</a:t>
            </a:r>
            <a:endParaRPr lang="de-CH" sz="1200" b="1" dirty="0"/>
          </a:p>
          <a:p>
            <a:pPr marL="457200" marR="0" lvl="1"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de-CH" sz="1200" b="1" dirty="0"/>
              <a:t>Zunehmend ein Problem: Verbot </a:t>
            </a:r>
            <a:r>
              <a:rPr lang="de-CH" sz="1200" b="1" dirty="0" err="1"/>
              <a:t>Neonikotinoide</a:t>
            </a:r>
            <a:r>
              <a:rPr lang="de-CH" sz="1200" b="1" dirty="0"/>
              <a:t> 2018 &amp; insektizide Boden-Mikrogranulate</a:t>
            </a:r>
          </a:p>
          <a:p>
            <a:pPr lvl="1">
              <a:buFont typeface="Wingdings" panose="05000000000000000000" pitchFamily="2" charset="2"/>
              <a:buChar char="Ø"/>
            </a:pPr>
            <a:r>
              <a:rPr lang="fr-CH" sz="1200" dirty="0" err="1"/>
              <a:t>Attracap</a:t>
            </a:r>
            <a:r>
              <a:rPr lang="fr-CH" sz="1200" dirty="0"/>
              <a:t> (</a:t>
            </a:r>
            <a:r>
              <a:rPr lang="fr-CH" sz="1200" i="1" dirty="0"/>
              <a:t>M. </a:t>
            </a:r>
            <a:r>
              <a:rPr lang="fr-CH" sz="1200" i="1" dirty="0" err="1"/>
              <a:t>brunneum</a:t>
            </a:r>
            <a:r>
              <a:rPr lang="fr-CH" sz="1200" i="1" dirty="0"/>
              <a:t> souche Cb 15-III</a:t>
            </a:r>
            <a:r>
              <a:rPr lang="fr-CH" sz="1200" dirty="0"/>
              <a:t>) </a:t>
            </a:r>
            <a:r>
              <a:rPr lang="fr-CH" sz="1200" b="1" dirty="0"/>
              <a:t>à 30kg/ha </a:t>
            </a:r>
          </a:p>
          <a:p>
            <a:pPr lvl="1">
              <a:buFont typeface="Wingdings" panose="05000000000000000000" pitchFamily="2" charset="2"/>
              <a:buChar char="Ø"/>
            </a:pPr>
            <a:r>
              <a:rPr lang="fr-CH" sz="1200" i="1" dirty="0"/>
              <a:t>M. </a:t>
            </a:r>
            <a:r>
              <a:rPr lang="fr-CH" sz="1200" i="1" dirty="0" err="1"/>
              <a:t>brunneum</a:t>
            </a:r>
            <a:r>
              <a:rPr lang="fr-CH" sz="1200" i="1" dirty="0"/>
              <a:t> souche ART2825 </a:t>
            </a:r>
            <a:r>
              <a:rPr lang="fr-CH" sz="1200" b="1" dirty="0"/>
              <a:t>à 100kg/ha</a:t>
            </a:r>
          </a:p>
          <a:p>
            <a:pPr lvl="1">
              <a:buFont typeface="Wingdings" panose="05000000000000000000" pitchFamily="2" charset="2"/>
              <a:buChar char="Ø"/>
            </a:pPr>
            <a:r>
              <a:rPr lang="fr-CH" sz="1200" i="1" dirty="0"/>
              <a:t>M. </a:t>
            </a:r>
            <a:r>
              <a:rPr lang="fr-CH" sz="1200" i="1" dirty="0" err="1"/>
              <a:t>brunneum</a:t>
            </a:r>
            <a:r>
              <a:rPr lang="fr-CH" sz="1200" i="1" dirty="0"/>
              <a:t> souche ART2825 + F52 </a:t>
            </a:r>
            <a:r>
              <a:rPr lang="fr-CH" sz="1200" b="1" dirty="0"/>
              <a:t>à 100kg/ha</a:t>
            </a:r>
          </a:p>
          <a:p>
            <a:pPr lvl="1">
              <a:buFont typeface="Wingdings" panose="05000000000000000000" pitchFamily="2" charset="2"/>
              <a:buChar char="Ø"/>
            </a:pPr>
            <a:r>
              <a:rPr lang="fr-CH" sz="1200" dirty="0"/>
              <a:t>Déchaumage additionnel </a:t>
            </a:r>
          </a:p>
          <a:p>
            <a:pPr lvl="1">
              <a:buFont typeface="Wingdings" panose="05000000000000000000" pitchFamily="2" charset="2"/>
              <a:buChar char="Ø"/>
            </a:pPr>
            <a:r>
              <a:rPr lang="fr-CH" sz="1200" dirty="0"/>
              <a:t>Cyanamide calcique (PERLKA) </a:t>
            </a:r>
            <a:r>
              <a:rPr lang="fr-CH" sz="1200" b="1" dirty="0"/>
              <a:t>à 200kg/ha</a:t>
            </a:r>
            <a:endParaRPr lang="fr-CH" sz="1200" dirty="0"/>
          </a:p>
          <a:p>
            <a:pPr lvl="1">
              <a:buFont typeface="Wingdings" panose="05000000000000000000" pitchFamily="2" charset="2"/>
              <a:buChar char="Ø"/>
            </a:pPr>
            <a:r>
              <a:rPr lang="fr-CH" sz="1200" dirty="0" err="1"/>
              <a:t>Velifer</a:t>
            </a:r>
            <a:r>
              <a:rPr lang="fr-CH" sz="1200" dirty="0"/>
              <a:t> (</a:t>
            </a:r>
            <a:r>
              <a:rPr lang="fr-CH" sz="1200" i="1" dirty="0"/>
              <a:t>B. </a:t>
            </a:r>
            <a:r>
              <a:rPr lang="fr-CH" sz="1200" i="1" dirty="0" err="1"/>
              <a:t>bassiana</a:t>
            </a:r>
            <a:r>
              <a:rPr lang="fr-CH" sz="1200" i="1" dirty="0"/>
              <a:t> souche PPRI 5339</a:t>
            </a:r>
            <a:r>
              <a:rPr lang="fr-CH" sz="1200" dirty="0"/>
              <a:t>) </a:t>
            </a:r>
            <a:r>
              <a:rPr lang="fr-CH" sz="1200" b="1" dirty="0"/>
              <a:t>à 2L/ha</a:t>
            </a:r>
          </a:p>
          <a:p>
            <a:endParaRPr lang="fr-CH" dirty="0"/>
          </a:p>
        </p:txBody>
      </p:sp>
      <p:sp>
        <p:nvSpPr>
          <p:cNvPr id="4" name="Foliennummernplatzhalter 3"/>
          <p:cNvSpPr>
            <a:spLocks noGrp="1"/>
          </p:cNvSpPr>
          <p:nvPr>
            <p:ph type="sldNum" sz="quarter" idx="10"/>
          </p:nvPr>
        </p:nvSpPr>
        <p:spPr/>
        <p:txBody>
          <a:bodyPr/>
          <a:lstStyle/>
          <a:p>
            <a:fld id="{C1870A02-3A71-4083-BCC0-4D14A98E74AD}" type="slidenum">
              <a:rPr lang="fr-CH" smtClean="0"/>
              <a:pPr/>
              <a:t>1</a:t>
            </a:fld>
            <a:endParaRPr lang="fr-CH" dirty="0"/>
          </a:p>
        </p:txBody>
      </p:sp>
    </p:spTree>
    <p:extLst>
      <p:ext uri="{BB962C8B-B14F-4D97-AF65-F5344CB8AC3E}">
        <p14:creationId xmlns:p14="http://schemas.microsoft.com/office/powerpoint/2010/main" val="3968107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sz="1200" b="0" dirty="0"/>
              <a:t>Giselher: ev. dauert der Effekt von </a:t>
            </a:r>
            <a:r>
              <a:rPr lang="de-CH" sz="1200" b="0" dirty="0" err="1"/>
              <a:t>Perlka</a:t>
            </a:r>
            <a:r>
              <a:rPr lang="de-CH" sz="1200" b="0" dirty="0"/>
              <a:t> nur sehr kurz, kürzer, an. Saat 24.05.23, 12.06.23 Beprobung </a:t>
            </a:r>
            <a:r>
              <a:rPr lang="de-CH" sz="1200" b="0" dirty="0">
                <a:sym typeface="Wingdings" panose="05000000000000000000" pitchFamily="2" charset="2"/>
              </a:rPr>
              <a:t> 3 Wochen und 2 Tage. Nächstes Mal müsste man dies früher, spätestens 1 Woche nach der Applikation messen und nicht erst 3 Wochen.</a:t>
            </a:r>
            <a:endParaRPr lang="fr-CH" sz="1200" b="0" dirty="0"/>
          </a:p>
          <a:p>
            <a:endParaRPr lang="fr-CH" dirty="0"/>
          </a:p>
        </p:txBody>
      </p:sp>
      <p:sp>
        <p:nvSpPr>
          <p:cNvPr id="4" name="Foliennummernplatzhalter 3"/>
          <p:cNvSpPr>
            <a:spLocks noGrp="1"/>
          </p:cNvSpPr>
          <p:nvPr>
            <p:ph type="sldNum" sz="quarter" idx="5"/>
          </p:nvPr>
        </p:nvSpPr>
        <p:spPr/>
        <p:txBody>
          <a:bodyPr/>
          <a:lstStyle/>
          <a:p>
            <a:fld id="{C1870A02-3A71-4083-BCC0-4D14A98E74AD}" type="slidenum">
              <a:rPr lang="fr-CH" smtClean="0"/>
              <a:pPr/>
              <a:t>2</a:t>
            </a:fld>
            <a:endParaRPr lang="fr-CH" dirty="0"/>
          </a:p>
        </p:txBody>
      </p:sp>
    </p:spTree>
    <p:extLst>
      <p:ext uri="{BB962C8B-B14F-4D97-AF65-F5344CB8AC3E}">
        <p14:creationId xmlns:p14="http://schemas.microsoft.com/office/powerpoint/2010/main" val="3492927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sz="1200" dirty="0"/>
              <a:t>2023 schwieriges, sehr nasses Jahr, Saatbedingungen sehr schwierig &amp;  sehr späte Saat. Man kann nicht sagen, die Verfahren hätten nichts gebracht, alle Verfahren hatten signifikant mehr Maistriebe als die Kontrolle, wo nichts gemacht wurden, auch die Verfahren mit den gesäten Pilzen </a:t>
            </a:r>
            <a:r>
              <a:rPr lang="fr-CH" sz="1200" dirty="0">
                <a:sym typeface="Wingdings" panose="05000000000000000000" pitchFamily="2" charset="2"/>
              </a:rPr>
              <a:t> </a:t>
            </a:r>
            <a:r>
              <a:rPr lang="fr-CH" sz="1200" dirty="0" err="1">
                <a:sym typeface="Wingdings" panose="05000000000000000000" pitchFamily="2" charset="2"/>
              </a:rPr>
              <a:t>nichts</a:t>
            </a:r>
            <a:r>
              <a:rPr lang="fr-CH" sz="1200" dirty="0">
                <a:sym typeface="Wingdings" panose="05000000000000000000" pitchFamily="2" charset="2"/>
              </a:rPr>
              <a:t> </a:t>
            </a:r>
            <a:r>
              <a:rPr lang="fr-CH" sz="1200" dirty="0" err="1">
                <a:sym typeface="Wingdings" panose="05000000000000000000" pitchFamily="2" charset="2"/>
              </a:rPr>
              <a:t>machen</a:t>
            </a:r>
            <a:r>
              <a:rPr lang="fr-CH" sz="1200" dirty="0">
                <a:sym typeface="Wingdings" panose="05000000000000000000" pitchFamily="2" charset="2"/>
              </a:rPr>
              <a:t> </a:t>
            </a:r>
            <a:r>
              <a:rPr lang="fr-CH" sz="1200" dirty="0" err="1">
                <a:sym typeface="Wingdings" panose="05000000000000000000" pitchFamily="2" charset="2"/>
              </a:rPr>
              <a:t>wohl</a:t>
            </a:r>
            <a:r>
              <a:rPr lang="fr-CH" sz="1200" dirty="0">
                <a:sym typeface="Wingdings" panose="05000000000000000000" pitchFamily="2" charset="2"/>
              </a:rPr>
              <a:t> </a:t>
            </a:r>
            <a:r>
              <a:rPr lang="fr-CH" sz="1200" dirty="0" err="1">
                <a:sym typeface="Wingdings" panose="05000000000000000000" pitchFamily="2" charset="2"/>
              </a:rPr>
              <a:t>trotzdem</a:t>
            </a:r>
            <a:r>
              <a:rPr lang="fr-CH" sz="1200" dirty="0">
                <a:sym typeface="Wingdings" panose="05000000000000000000" pitchFamily="2" charset="2"/>
              </a:rPr>
              <a:t> </a:t>
            </a:r>
            <a:r>
              <a:rPr lang="fr-CH" sz="1200" dirty="0" err="1">
                <a:sym typeface="Wingdings" panose="05000000000000000000" pitchFamily="2" charset="2"/>
              </a:rPr>
              <a:t>schlechter</a:t>
            </a:r>
            <a:r>
              <a:rPr lang="fr-CH" sz="1200" dirty="0">
                <a:sym typeface="Wingdings" panose="05000000000000000000" pitchFamily="2" charset="2"/>
              </a:rPr>
              <a:t>. Aber die </a:t>
            </a:r>
            <a:r>
              <a:rPr lang="fr-CH" sz="1200" dirty="0" err="1">
                <a:sym typeface="Wingdings" panose="05000000000000000000" pitchFamily="2" charset="2"/>
              </a:rPr>
              <a:t>Effekte</a:t>
            </a:r>
            <a:r>
              <a:rPr lang="fr-CH" sz="1200" dirty="0">
                <a:sym typeface="Wingdings" panose="05000000000000000000" pitchFamily="2" charset="2"/>
              </a:rPr>
              <a:t> der </a:t>
            </a:r>
            <a:r>
              <a:rPr lang="fr-CH" sz="1200" dirty="0" err="1">
                <a:sym typeface="Wingdings" panose="05000000000000000000" pitchFamily="2" charset="2"/>
              </a:rPr>
              <a:t>Verfahren</a:t>
            </a:r>
            <a:r>
              <a:rPr lang="fr-CH" sz="1200" dirty="0">
                <a:sym typeface="Wingdings" panose="05000000000000000000" pitchFamily="2" charset="2"/>
              </a:rPr>
              <a:t> / </a:t>
            </a:r>
            <a:r>
              <a:rPr lang="fr-CH" sz="1200" dirty="0" err="1">
                <a:sym typeface="Wingdings" panose="05000000000000000000" pitchFamily="2" charset="2"/>
              </a:rPr>
              <a:t>Pilze</a:t>
            </a:r>
            <a:r>
              <a:rPr lang="fr-CH" sz="1200" dirty="0">
                <a:sym typeface="Wingdings" panose="05000000000000000000" pitchFamily="2" charset="2"/>
              </a:rPr>
              <a:t> </a:t>
            </a:r>
            <a:r>
              <a:rPr lang="fr-CH" sz="1200" dirty="0" err="1">
                <a:sym typeface="Wingdings" panose="05000000000000000000" pitchFamily="2" charset="2"/>
              </a:rPr>
              <a:t>alleine</a:t>
            </a:r>
            <a:r>
              <a:rPr lang="fr-CH" sz="1200" dirty="0">
                <a:sym typeface="Wingdings" panose="05000000000000000000" pitchFamily="2" charset="2"/>
              </a:rPr>
              <a:t> </a:t>
            </a:r>
            <a:r>
              <a:rPr lang="fr-CH" sz="1200" dirty="0" err="1">
                <a:sym typeface="Wingdings" panose="05000000000000000000" pitchFamily="2" charset="2"/>
              </a:rPr>
              <a:t>kann</a:t>
            </a:r>
            <a:r>
              <a:rPr lang="fr-CH" sz="1200" dirty="0">
                <a:sym typeface="Wingdings" panose="05000000000000000000" pitchFamily="2" charset="2"/>
              </a:rPr>
              <a:t> man </a:t>
            </a:r>
            <a:r>
              <a:rPr lang="fr-CH" sz="1200" dirty="0" err="1">
                <a:sym typeface="Wingdings" panose="05000000000000000000" pitchFamily="2" charset="2"/>
              </a:rPr>
              <a:t>nicht</a:t>
            </a:r>
            <a:r>
              <a:rPr lang="fr-CH" sz="1200" dirty="0">
                <a:sym typeface="Wingdings" panose="05000000000000000000" pitchFamily="2" charset="2"/>
              </a:rPr>
              <a:t> </a:t>
            </a:r>
            <a:r>
              <a:rPr lang="fr-CH" sz="1200" dirty="0" err="1">
                <a:sym typeface="Wingdings" panose="05000000000000000000" pitchFamily="2" charset="2"/>
              </a:rPr>
              <a:t>separat</a:t>
            </a:r>
            <a:r>
              <a:rPr lang="fr-CH" sz="1200" dirty="0">
                <a:sym typeface="Wingdings" panose="05000000000000000000" pitchFamily="2" charset="2"/>
              </a:rPr>
              <a:t> </a:t>
            </a:r>
            <a:r>
              <a:rPr lang="fr-CH" sz="1200" dirty="0" err="1">
                <a:sym typeface="Wingdings" panose="05000000000000000000" pitchFamily="2" charset="2"/>
              </a:rPr>
              <a:t>anschauen</a:t>
            </a:r>
            <a:r>
              <a:rPr lang="fr-CH" sz="1200" dirty="0">
                <a:sym typeface="Wingdings" panose="05000000000000000000" pitchFamily="2" charset="2"/>
              </a:rPr>
              <a:t>, </a:t>
            </a:r>
            <a:r>
              <a:rPr lang="fr-CH" sz="1200" dirty="0" err="1">
                <a:sym typeface="Wingdings" panose="05000000000000000000" pitchFamily="2" charset="2"/>
              </a:rPr>
              <a:t>verschachtelt</a:t>
            </a:r>
            <a:r>
              <a:rPr lang="fr-CH" sz="1200" dirty="0">
                <a:sym typeface="Wingdings" panose="05000000000000000000" pitchFamily="2" charset="2"/>
              </a:rPr>
              <a:t> mit </a:t>
            </a:r>
            <a:endParaRPr lang="fr-CH"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CH" sz="1200" dirty="0"/>
              <a:t>Mehr Kalk </a:t>
            </a:r>
            <a:r>
              <a:rPr lang="de-CH" sz="1200" dirty="0">
                <a:sym typeface="Wingdings" panose="05000000000000000000" pitchFamily="2" charset="2"/>
              </a:rPr>
              <a:t> mehr Drahtwürmer. </a:t>
            </a:r>
            <a:endParaRPr lang="de-CH"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CH" sz="1200" dirty="0"/>
              <a:t>Dennoch sign. Unterschied zwischen Kontrolle und </a:t>
            </a:r>
            <a:r>
              <a:rPr lang="de-CH" sz="1200" dirty="0" err="1"/>
              <a:t>Metharizium</a:t>
            </a:r>
            <a:r>
              <a:rPr lang="de-CH" sz="1200" dirty="0"/>
              <a:t>-Pilze punkto Auflaufrate</a:t>
            </a:r>
          </a:p>
          <a:p>
            <a:endParaRPr lang="fr-CH" dirty="0"/>
          </a:p>
        </p:txBody>
      </p:sp>
      <p:sp>
        <p:nvSpPr>
          <p:cNvPr id="4" name="Foliennummernplatzhalter 3"/>
          <p:cNvSpPr>
            <a:spLocks noGrp="1"/>
          </p:cNvSpPr>
          <p:nvPr>
            <p:ph type="sldNum" sz="quarter" idx="10"/>
          </p:nvPr>
        </p:nvSpPr>
        <p:spPr/>
        <p:txBody>
          <a:bodyPr/>
          <a:lstStyle/>
          <a:p>
            <a:fld id="{C1870A02-3A71-4083-BCC0-4D14A98E74AD}" type="slidenum">
              <a:rPr lang="fr-CH" smtClean="0"/>
              <a:pPr/>
              <a:t>3</a:t>
            </a:fld>
            <a:endParaRPr lang="fr-CH" dirty="0"/>
          </a:p>
        </p:txBody>
      </p:sp>
    </p:spTree>
    <p:extLst>
      <p:ext uri="{BB962C8B-B14F-4D97-AF65-F5344CB8AC3E}">
        <p14:creationId xmlns:p14="http://schemas.microsoft.com/office/powerpoint/2010/main" val="342582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dirty="0">
                <a:sym typeface="Wingdings" panose="05000000000000000000" pitchFamily="2" charset="2"/>
              </a:rPr>
              <a:t> Hinweis, dass Verfahren schon einen gewissen Einfluss zu haben scheinen. Natürlich nur einen Momentaufnahme vom Juni 23. Im Juli waren weniger Details zu sehen, u.a. auch wegen Verunkrautung. A1: Stamm 2825, A2: Stamm 2825 + Stamm Bip5</a:t>
            </a:r>
            <a:endParaRPr lang="fr-CH" dirty="0"/>
          </a:p>
        </p:txBody>
      </p:sp>
      <p:sp>
        <p:nvSpPr>
          <p:cNvPr id="4" name="Foliennummernplatzhalter 3"/>
          <p:cNvSpPr>
            <a:spLocks noGrp="1"/>
          </p:cNvSpPr>
          <p:nvPr>
            <p:ph type="sldNum" sz="quarter" idx="5"/>
          </p:nvPr>
        </p:nvSpPr>
        <p:spPr/>
        <p:txBody>
          <a:bodyPr/>
          <a:lstStyle/>
          <a:p>
            <a:fld id="{C1870A02-3A71-4083-BCC0-4D14A98E74AD}" type="slidenum">
              <a:rPr lang="fr-CH" smtClean="0"/>
              <a:pPr/>
              <a:t>4</a:t>
            </a:fld>
            <a:endParaRPr lang="fr-CH" dirty="0"/>
          </a:p>
        </p:txBody>
      </p:sp>
    </p:spTree>
    <p:extLst>
      <p:ext uri="{BB962C8B-B14F-4D97-AF65-F5344CB8AC3E}">
        <p14:creationId xmlns:p14="http://schemas.microsoft.com/office/powerpoint/2010/main" val="3183772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p:bg>
      <p:bgPr>
        <a:solidFill>
          <a:schemeClr val="bg1"/>
        </a:solidFill>
        <a:effectLst/>
      </p:bgPr>
    </p:bg>
    <p:spTree>
      <p:nvGrpSpPr>
        <p:cNvPr id="1" name=""/>
        <p:cNvGrpSpPr/>
        <p:nvPr/>
      </p:nvGrpSpPr>
      <p:grpSpPr>
        <a:xfrm>
          <a:off x="0" y="0"/>
          <a:ext cx="0" cy="0"/>
          <a:chOff x="0" y="0"/>
          <a:chExt cx="0" cy="0"/>
        </a:xfrm>
      </p:grpSpPr>
      <p:graphicFrame>
        <p:nvGraphicFramePr>
          <p:cNvPr id="11" name="Objekt 10" hidden="1"/>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4" imgW="0" imgH="0" progId="">
                  <p:embed/>
                </p:oleObj>
              </mc:Choice>
              <mc:Fallback>
                <p:oleObj name="think-cell Slide" r:id="rId4" imgW="0" imgH="0" progId="">
                  <p:embed/>
                  <p:pic>
                    <p:nvPicPr>
                      <p:cNvPr id="0" name="Rectangle 1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Box 9"/>
          <p:cNvSpPr txBox="1"/>
          <p:nvPr userDrawn="1">
            <p:custDataLst>
              <p:tags r:id="rId1"/>
            </p:custDataLst>
          </p:nvPr>
        </p:nvSpPr>
        <p:spPr>
          <a:xfrm>
            <a:off x="468000" y="6147687"/>
            <a:ext cx="5354638" cy="498000"/>
          </a:xfrm>
          <a:prstGeom prst="rect">
            <a:avLst/>
          </a:prstGeom>
        </p:spPr>
        <p:txBody>
          <a:bodyPr vert="horz" wrap="square" lIns="0" tIns="0" rIns="0" bIns="0" rtlCol="0">
            <a:spAutoFit/>
          </a:bodyPr>
          <a:lstStyle/>
          <a:p>
            <a:pPr algn="l">
              <a:lnSpc>
                <a:spcPts val="1300"/>
              </a:lnSpc>
              <a:spcAft>
                <a:spcPts val="0"/>
              </a:spcAft>
              <a:buClr>
                <a:srgbClr val="074EA1"/>
              </a:buClr>
            </a:pPr>
            <a:r>
              <a:rPr lang="fr-CH" sz="1000" b="0" i="0" dirty="0"/>
              <a:t>—</a:t>
            </a:r>
          </a:p>
          <a:p>
            <a:pPr algn="l">
              <a:lnSpc>
                <a:spcPts val="1300"/>
              </a:lnSpc>
              <a:spcAft>
                <a:spcPts val="0"/>
              </a:spcAft>
              <a:buClr>
                <a:srgbClr val="074EA1"/>
              </a:buClr>
            </a:pPr>
            <a:r>
              <a:rPr lang="fr-CH" sz="1000" b="0" i="0" dirty="0"/>
              <a:t>Direction des institutions, de l’agriculture et des forêts </a:t>
            </a:r>
            <a:r>
              <a:rPr lang="fr-CH" sz="1000" b="1" dirty="0"/>
              <a:t>DIAF</a:t>
            </a:r>
          </a:p>
          <a:p>
            <a:pPr algn="l">
              <a:lnSpc>
                <a:spcPts val="1300"/>
              </a:lnSpc>
              <a:spcAft>
                <a:spcPts val="0"/>
              </a:spcAft>
              <a:buClr>
                <a:srgbClr val="074EA1"/>
              </a:buClr>
            </a:pPr>
            <a:r>
              <a:rPr lang="fr-CH" sz="1000" b="0" i="0" dirty="0"/>
              <a:t>Direktion der Institutionen und der Land- und Forstwirtschaft</a:t>
            </a:r>
            <a:r>
              <a:rPr lang="fr-CH" sz="1000" b="0" i="0" baseline="0" dirty="0"/>
              <a:t> </a:t>
            </a:r>
            <a:r>
              <a:rPr lang="fr-CH" sz="1000" b="1" i="0" dirty="0"/>
              <a:t>ILFD</a:t>
            </a:r>
            <a:endParaRPr lang="fr-CH" sz="1000" b="0" i="0" dirty="0"/>
          </a:p>
        </p:txBody>
      </p:sp>
      <p:cxnSp>
        <p:nvCxnSpPr>
          <p:cNvPr id="8" name="Straight Connector 7"/>
          <p:cNvCxnSpPr/>
          <p:nvPr userDrawn="1">
            <p:custDataLst>
              <p:tags r:id="rId2"/>
            </p:custDataLst>
          </p:nvPr>
        </p:nvCxnSpPr>
        <p:spPr>
          <a:xfrm>
            <a:off x="450000" y="1263600"/>
            <a:ext cx="8244000" cy="1588"/>
          </a:xfrm>
          <a:prstGeom prst="line">
            <a:avLst/>
          </a:prstGeom>
          <a:ln w="12700">
            <a:solidFill>
              <a:srgbClr val="97233F"/>
            </a:solidFill>
          </a:ln>
          <a:effectLst/>
        </p:spPr>
        <p:style>
          <a:lnRef idx="2">
            <a:schemeClr val="accent1"/>
          </a:lnRef>
          <a:fillRef idx="0">
            <a:schemeClr val="accent1"/>
          </a:fillRef>
          <a:effectRef idx="1">
            <a:schemeClr val="accent1"/>
          </a:effectRef>
          <a:fontRef idx="minor">
            <a:schemeClr val="tx1"/>
          </a:fontRef>
        </p:style>
      </p:cxnSp>
      <p:pic>
        <p:nvPicPr>
          <p:cNvPr id="18" name="Image 17" descr="Une image contenant texte, signe, ciel nocturne&#10;&#10;Description générée automatiquement">
            <a:extLst>
              <a:ext uri="{FF2B5EF4-FFF2-40B4-BE49-F238E27FC236}">
                <a16:creationId xmlns:a16="http://schemas.microsoft.com/office/drawing/2014/main" id="{9DD814A4-D28A-4BEA-A75E-D903AA5AB72C}"/>
              </a:ext>
            </a:extLst>
          </p:cNvPr>
          <p:cNvPicPr>
            <a:picLocks noChangeAspect="1"/>
          </p:cNvPicPr>
          <p:nvPr userDrawn="1"/>
        </p:nvPicPr>
        <p:blipFill>
          <a:blip r:embed="rId5"/>
          <a:stretch>
            <a:fillRect/>
          </a:stretch>
        </p:blipFill>
        <p:spPr>
          <a:xfrm>
            <a:off x="395536" y="438943"/>
            <a:ext cx="1524003" cy="6858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042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3" name="Text Placeholder 27">
            <a:extLst>
              <a:ext uri="{FF2B5EF4-FFF2-40B4-BE49-F238E27FC236}">
                <a16:creationId xmlns:a16="http://schemas.microsoft.com/office/drawing/2014/main" id="{AEC54D90-2231-4556-8368-240BABE1483E}"/>
              </a:ext>
            </a:extLst>
          </p:cNvPr>
          <p:cNvSpPr txBox="1">
            <a:spLocks/>
          </p:cNvSpPr>
          <p:nvPr userDrawn="1">
            <p:custDataLst>
              <p:tags r:id="rId1"/>
            </p:custDataLst>
          </p:nvPr>
        </p:nvSpPr>
        <p:spPr>
          <a:xfrm>
            <a:off x="650180" y="3566574"/>
            <a:ext cx="8242300" cy="3174794"/>
          </a:xfrm>
          <a:prstGeom prst="rect">
            <a:avLst/>
          </a:prstGeom>
        </p:spPr>
        <p:txBody>
          <a:bodyPr/>
          <a:lstStyle>
            <a:lvl1pPr algn="l" defTabSz="457200" rtl="0" eaLnBrk="1" fontAlgn="base" hangingPunct="1">
              <a:spcBef>
                <a:spcPct val="0"/>
              </a:spcBef>
              <a:spcAft>
                <a:spcPts val="600"/>
              </a:spcAft>
              <a:buClr>
                <a:srgbClr val="074EA1"/>
              </a:buClr>
              <a:buFont typeface="Lucida Grande" pitchFamily="-112" charset="0"/>
              <a:defRPr sz="2000" kern="1200">
                <a:solidFill>
                  <a:schemeClr val="tx1"/>
                </a:solidFill>
                <a:latin typeface="Arial"/>
                <a:ea typeface="ＭＳ Ｐゴシック" pitchFamily="-112" charset="-128"/>
                <a:cs typeface="ＭＳ Ｐゴシック" pitchFamily="-112" charset="-128"/>
              </a:defRPr>
            </a:lvl1pPr>
            <a:lvl2pPr marL="273050" indent="-271463" algn="l" defTabSz="457200" rtl="0" eaLnBrk="1" fontAlgn="base" hangingPunct="1">
              <a:spcBef>
                <a:spcPct val="0"/>
              </a:spcBef>
              <a:spcAft>
                <a:spcPts val="600"/>
              </a:spcAft>
              <a:buClr>
                <a:schemeClr val="tx1"/>
              </a:buClr>
              <a:buSzPct val="100000"/>
              <a:buFont typeface="Arial"/>
              <a:buChar char="&gt;"/>
              <a:defRPr sz="2000" kern="1200">
                <a:solidFill>
                  <a:schemeClr val="tx1"/>
                </a:solidFill>
                <a:latin typeface="Arial"/>
                <a:ea typeface="ＭＳ Ｐゴシック" pitchFamily="-112" charset="-128"/>
                <a:cs typeface="+mn-cs"/>
              </a:defRPr>
            </a:lvl2pPr>
            <a:lvl3pPr marL="539750" indent="-265113" algn="l" defTabSz="457200" rtl="0" eaLnBrk="1" fontAlgn="base" hangingPunct="1">
              <a:spcBef>
                <a:spcPct val="0"/>
              </a:spcBef>
              <a:spcAft>
                <a:spcPts val="600"/>
              </a:spcAft>
              <a:buClrTx/>
              <a:buSzPct val="100000"/>
              <a:buFont typeface="Arial"/>
              <a:buChar char="&gt;"/>
              <a:defRPr sz="2000" kern="1200" baseline="0">
                <a:solidFill>
                  <a:schemeClr val="tx1"/>
                </a:solidFill>
                <a:latin typeface="Arial"/>
                <a:ea typeface="ＭＳ Ｐゴシック" pitchFamily="-112" charset="-128"/>
                <a:cs typeface="+mn-cs"/>
              </a:defRPr>
            </a:lvl3pPr>
            <a:lvl4pPr marL="803275" indent="-261938" algn="l" defTabSz="457200" rtl="0" eaLnBrk="1" fontAlgn="base" hangingPunct="1">
              <a:spcBef>
                <a:spcPct val="0"/>
              </a:spcBef>
              <a:spcAft>
                <a:spcPts val="600"/>
              </a:spcAft>
              <a:buClr>
                <a:schemeClr val="tx1"/>
              </a:buClr>
              <a:buSzPct val="100000"/>
              <a:buFont typeface="Arial"/>
              <a:buChar char="&gt;"/>
              <a:defRPr sz="2000" kern="1200">
                <a:solidFill>
                  <a:schemeClr val="tx1"/>
                </a:solidFill>
                <a:latin typeface="Arial"/>
                <a:ea typeface="ＭＳ Ｐゴシック" pitchFamily="-112" charset="-128"/>
                <a:cs typeface="+mn-cs"/>
              </a:defRPr>
            </a:lvl4pPr>
            <a:lvl5pPr marL="1076325" indent="-271463" algn="l" defTabSz="457200" rtl="0" eaLnBrk="1" fontAlgn="base" hangingPunct="1">
              <a:spcBef>
                <a:spcPct val="0"/>
              </a:spcBef>
              <a:spcAft>
                <a:spcPts val="600"/>
              </a:spcAft>
              <a:buClr>
                <a:srgbClr val="000000"/>
              </a:buClr>
              <a:buSzPct val="100000"/>
              <a:buFont typeface="Arial"/>
              <a:buChar char="&gt;"/>
              <a:defRPr sz="2000" kern="1200">
                <a:solidFill>
                  <a:schemeClr val="tx1"/>
                </a:solidFill>
                <a:latin typeface="Arial"/>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de-CH" i="1" dirty="0">
              <a:solidFill>
                <a:srgbClr val="7F7F7F"/>
              </a:solidFill>
            </a:endParaRPr>
          </a:p>
        </p:txBody>
      </p:sp>
      <p:sp>
        <p:nvSpPr>
          <p:cNvPr id="5" name="Text Placeholder 27">
            <a:extLst>
              <a:ext uri="{FF2B5EF4-FFF2-40B4-BE49-F238E27FC236}">
                <a16:creationId xmlns:a16="http://schemas.microsoft.com/office/drawing/2014/main" id="{298158A0-583C-4C44-A72B-7A2BF14CDB7E}"/>
              </a:ext>
            </a:extLst>
          </p:cNvPr>
          <p:cNvSpPr txBox="1">
            <a:spLocks/>
          </p:cNvSpPr>
          <p:nvPr userDrawn="1">
            <p:custDataLst>
              <p:tags r:id="rId2"/>
            </p:custDataLst>
          </p:nvPr>
        </p:nvSpPr>
        <p:spPr>
          <a:xfrm>
            <a:off x="650180" y="2843051"/>
            <a:ext cx="6984776" cy="958436"/>
          </a:xfrm>
          <a:prstGeom prst="rect">
            <a:avLst/>
          </a:prstGeom>
        </p:spPr>
        <p:txBody>
          <a:bodyPr/>
          <a:lstStyle>
            <a:lvl1pPr algn="l" defTabSz="457200" rtl="0" eaLnBrk="1" fontAlgn="base" hangingPunct="1">
              <a:spcBef>
                <a:spcPct val="0"/>
              </a:spcBef>
              <a:spcAft>
                <a:spcPts val="600"/>
              </a:spcAft>
              <a:buClr>
                <a:srgbClr val="074EA1"/>
              </a:buClr>
              <a:buFont typeface="Lucida Grande" pitchFamily="-112" charset="0"/>
              <a:defRPr sz="2000" kern="1200">
                <a:solidFill>
                  <a:schemeClr val="tx1"/>
                </a:solidFill>
                <a:latin typeface="Arial"/>
                <a:ea typeface="ＭＳ Ｐゴシック" pitchFamily="-112" charset="-128"/>
                <a:cs typeface="ＭＳ Ｐゴシック" pitchFamily="-112" charset="-128"/>
              </a:defRPr>
            </a:lvl1pPr>
            <a:lvl2pPr marL="273050" indent="-271463" algn="l" defTabSz="457200" rtl="0" eaLnBrk="1" fontAlgn="base" hangingPunct="1">
              <a:spcBef>
                <a:spcPct val="0"/>
              </a:spcBef>
              <a:spcAft>
                <a:spcPts val="600"/>
              </a:spcAft>
              <a:buClr>
                <a:schemeClr val="tx1"/>
              </a:buClr>
              <a:buSzPct val="100000"/>
              <a:buFont typeface="Arial"/>
              <a:buChar char="&gt;"/>
              <a:defRPr sz="2000" kern="1200">
                <a:solidFill>
                  <a:schemeClr val="tx1"/>
                </a:solidFill>
                <a:latin typeface="Arial"/>
                <a:ea typeface="ＭＳ Ｐゴシック" pitchFamily="-112" charset="-128"/>
                <a:cs typeface="+mn-cs"/>
              </a:defRPr>
            </a:lvl2pPr>
            <a:lvl3pPr marL="539750" indent="-265113" algn="l" defTabSz="457200" rtl="0" eaLnBrk="1" fontAlgn="base" hangingPunct="1">
              <a:spcBef>
                <a:spcPct val="0"/>
              </a:spcBef>
              <a:spcAft>
                <a:spcPts val="600"/>
              </a:spcAft>
              <a:buClrTx/>
              <a:buSzPct val="100000"/>
              <a:buFont typeface="Arial"/>
              <a:buChar char="&gt;"/>
              <a:defRPr sz="2000" kern="1200" baseline="0">
                <a:solidFill>
                  <a:schemeClr val="tx1"/>
                </a:solidFill>
                <a:latin typeface="Arial"/>
                <a:ea typeface="ＭＳ Ｐゴシック" pitchFamily="-112" charset="-128"/>
                <a:cs typeface="+mn-cs"/>
              </a:defRPr>
            </a:lvl3pPr>
            <a:lvl4pPr marL="803275" indent="-261938" algn="l" defTabSz="457200" rtl="0" eaLnBrk="1" fontAlgn="base" hangingPunct="1">
              <a:spcBef>
                <a:spcPct val="0"/>
              </a:spcBef>
              <a:spcAft>
                <a:spcPts val="600"/>
              </a:spcAft>
              <a:buClr>
                <a:schemeClr val="tx1"/>
              </a:buClr>
              <a:buSzPct val="100000"/>
              <a:buFont typeface="Arial"/>
              <a:buChar char="&gt;"/>
              <a:defRPr sz="2000" kern="1200">
                <a:solidFill>
                  <a:schemeClr val="tx1"/>
                </a:solidFill>
                <a:latin typeface="Arial"/>
                <a:ea typeface="ＭＳ Ｐゴシック" pitchFamily="-112" charset="-128"/>
                <a:cs typeface="+mn-cs"/>
              </a:defRPr>
            </a:lvl4pPr>
            <a:lvl5pPr marL="1076325" indent="-271463" algn="l" defTabSz="457200" rtl="0" eaLnBrk="1" fontAlgn="base" hangingPunct="1">
              <a:spcBef>
                <a:spcPct val="0"/>
              </a:spcBef>
              <a:spcAft>
                <a:spcPts val="600"/>
              </a:spcAft>
              <a:buClr>
                <a:srgbClr val="000000"/>
              </a:buClr>
              <a:buSzPct val="100000"/>
              <a:buFont typeface="Arial"/>
              <a:buChar char="&gt;"/>
              <a:defRPr sz="2000" kern="1200">
                <a:solidFill>
                  <a:schemeClr val="tx1"/>
                </a:solidFill>
                <a:latin typeface="Arial"/>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de-CH" b="1" i="1" dirty="0">
              <a:solidFill>
                <a:srgbClr val="7F7F7F"/>
              </a:solidFill>
            </a:endParaRPr>
          </a:p>
        </p:txBody>
      </p:sp>
      <p:sp>
        <p:nvSpPr>
          <p:cNvPr id="7" name="Titre 1">
            <a:extLst>
              <a:ext uri="{FF2B5EF4-FFF2-40B4-BE49-F238E27FC236}">
                <a16:creationId xmlns:a16="http://schemas.microsoft.com/office/drawing/2014/main" id="{E98A7220-CA84-48B9-A892-808B65085497}"/>
              </a:ext>
            </a:extLst>
          </p:cNvPr>
          <p:cNvSpPr txBox="1">
            <a:spLocks/>
          </p:cNvSpPr>
          <p:nvPr userDrawn="1"/>
        </p:nvSpPr>
        <p:spPr>
          <a:xfrm>
            <a:off x="625827" y="2852936"/>
            <a:ext cx="7886700" cy="2618399"/>
          </a:xfrm>
          <a:prstGeom prst="rect">
            <a:avLst/>
          </a:prstGeom>
        </p:spPr>
        <p:txBody>
          <a:bodyPr/>
          <a:lstStyle>
            <a:lvl1pPr algn="l" defTabSz="457200" rtl="0" eaLnBrk="1" fontAlgn="base" hangingPunct="1">
              <a:lnSpc>
                <a:spcPts val="3700"/>
              </a:lnSpc>
              <a:spcBef>
                <a:spcPct val="0"/>
              </a:spcBef>
              <a:spcAft>
                <a:spcPct val="0"/>
              </a:spcAft>
              <a:defRPr lang="de-DE" sz="3200" b="1" kern="1200" dirty="0">
                <a:solidFill>
                  <a:schemeClr val="tx1"/>
                </a:solidFill>
                <a:latin typeface="Arial"/>
                <a:ea typeface="ＭＳ Ｐゴシック" pitchFamily="-112" charset="-128"/>
                <a:cs typeface="ＭＳ Ｐゴシック" pitchFamily="-112" charset="-128"/>
              </a:defRPr>
            </a:lvl1pPr>
            <a:lvl2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2pPr>
            <a:lvl3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3pPr>
            <a:lvl4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4pPr>
            <a:lvl5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5pPr>
            <a:lvl6pPr marL="4572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6pPr>
            <a:lvl7pPr marL="9144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7pPr>
            <a:lvl8pPr marL="13716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8pPr>
            <a:lvl9pPr marL="18288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CH" sz="2000" b="0" i="1" u="none" strike="noStrike" kern="1200" cap="none" spc="0" normalizeH="0" baseline="0" noProof="0" dirty="0">
              <a:ln>
                <a:noFill/>
              </a:ln>
              <a:solidFill>
                <a:srgbClr val="7F7F7F"/>
              </a:solidFill>
              <a:effectLst/>
              <a:uLnTx/>
              <a:uFillTx/>
              <a:latin typeface="Arial" charset="0"/>
              <a:ea typeface="ＭＳ Ｐゴシック" pitchFamily="-112" charset="-128"/>
              <a:cs typeface="+mn-cs"/>
            </a:endParaRPr>
          </a:p>
        </p:txBody>
      </p:sp>
      <p:sp>
        <p:nvSpPr>
          <p:cNvPr id="9" name="Espace réservé du texte 8">
            <a:extLst>
              <a:ext uri="{FF2B5EF4-FFF2-40B4-BE49-F238E27FC236}">
                <a16:creationId xmlns:a16="http://schemas.microsoft.com/office/drawing/2014/main" id="{A0F8083C-1FEF-437D-A7F6-6FFD5F2C0770}"/>
              </a:ext>
            </a:extLst>
          </p:cNvPr>
          <p:cNvSpPr>
            <a:spLocks noGrp="1"/>
          </p:cNvSpPr>
          <p:nvPr>
            <p:ph type="body" sz="quarter" idx="10"/>
          </p:nvPr>
        </p:nvSpPr>
        <p:spPr>
          <a:xfrm>
            <a:off x="652174" y="479992"/>
            <a:ext cx="8024282" cy="5469288"/>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2000" b="0" i="1" u="none" strike="noStrike" kern="1200" cap="none" spc="0" normalizeH="0" baseline="0" noProof="0">
                <a:ln>
                  <a:noFill/>
                </a:ln>
                <a:solidFill>
                  <a:srgbClr val="7F7F7F"/>
                </a:solidFill>
                <a:effectLst/>
                <a:uLnTx/>
                <a:uFillTx/>
                <a:latin typeface="Arial" charset="0"/>
                <a:ea typeface="ＭＳ Ｐゴシック" pitchFamily="-112" charset="-128"/>
                <a:cs typeface="+mn-cs"/>
              </a:rPr>
              <a:t>Mastertextformat bearbeiten</a:t>
            </a:r>
          </a:p>
        </p:txBody>
      </p:sp>
    </p:spTree>
    <p:extLst>
      <p:ext uri="{BB962C8B-B14F-4D97-AF65-F5344CB8AC3E}">
        <p14:creationId xmlns:p14="http://schemas.microsoft.com/office/powerpoint/2010/main" val="1430500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graphicFrame>
        <p:nvGraphicFramePr>
          <p:cNvPr id="12" name="Objekt 11" hidden="1"/>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2" imgW="0" imgH="0" progId="">
                  <p:embed/>
                </p:oleObj>
              </mc:Choice>
              <mc:Fallback>
                <p:oleObj name="think-cell Slide" r:id="rId2"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Bildplatzhalter 3"/>
          <p:cNvSpPr>
            <a:spLocks noGrp="1"/>
          </p:cNvSpPr>
          <p:nvPr>
            <p:ph type="pic" sz="quarter" idx="11" hasCustomPrompt="1"/>
          </p:nvPr>
        </p:nvSpPr>
        <p:spPr>
          <a:xfrm>
            <a:off x="457200" y="1916832"/>
            <a:ext cx="8242300" cy="4098768"/>
          </a:xfrm>
          <a:prstGeom prst="rect">
            <a:avLst/>
          </a:prstGeom>
        </p:spPr>
        <p:txBody>
          <a:bodyPr/>
          <a:lstStyle>
            <a:lvl1pPr>
              <a:defRPr baseline="0"/>
            </a:lvl1pPr>
          </a:lstStyle>
          <a:p>
            <a:r>
              <a:rPr lang="de-DE" dirty="0" err="1"/>
              <a:t>Insérez</a:t>
            </a:r>
            <a:r>
              <a:rPr lang="de-DE" dirty="0"/>
              <a:t> l</a:t>
            </a:r>
            <a:r>
              <a:rPr lang="el-GR" dirty="0"/>
              <a:t>'</a:t>
            </a:r>
            <a:r>
              <a:rPr lang="de-DE" dirty="0" err="1"/>
              <a:t>image</a:t>
            </a:r>
            <a:r>
              <a:rPr lang="de-DE" dirty="0"/>
              <a:t> en </a:t>
            </a:r>
            <a:r>
              <a:rPr lang="de-DE" dirty="0" err="1"/>
              <a:t>cliquant</a:t>
            </a:r>
            <a:r>
              <a:rPr lang="de-DE" dirty="0"/>
              <a:t> </a:t>
            </a:r>
            <a:r>
              <a:rPr lang="de-DE" dirty="0" err="1"/>
              <a:t>sur</a:t>
            </a:r>
            <a:r>
              <a:rPr lang="de-DE" dirty="0"/>
              <a:t> le </a:t>
            </a:r>
            <a:r>
              <a:rPr lang="de-DE" dirty="0" err="1"/>
              <a:t>symbole</a:t>
            </a:r>
            <a:endParaRPr lang="de-DE" dirty="0"/>
          </a:p>
          <a:p>
            <a:r>
              <a:rPr lang="de-DE" dirty="0"/>
              <a:t>Bild durch Klicken auf Symbol hinzufügen</a:t>
            </a:r>
            <a:endParaRPr lang="en-US" dirty="0"/>
          </a:p>
        </p:txBody>
      </p:sp>
    </p:spTree>
    <p:extLst>
      <p:ext uri="{BB962C8B-B14F-4D97-AF65-F5344CB8AC3E}">
        <p14:creationId xmlns:p14="http://schemas.microsoft.com/office/powerpoint/2010/main" val="405544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ux images">
    <p:spTree>
      <p:nvGrpSpPr>
        <p:cNvPr id="1" name=""/>
        <p:cNvGrpSpPr/>
        <p:nvPr/>
      </p:nvGrpSpPr>
      <p:grpSpPr>
        <a:xfrm>
          <a:off x="0" y="0"/>
          <a:ext cx="0" cy="0"/>
          <a:chOff x="0" y="0"/>
          <a:chExt cx="0" cy="0"/>
        </a:xfrm>
      </p:grpSpPr>
      <p:graphicFrame>
        <p:nvGraphicFramePr>
          <p:cNvPr id="12" name="Objekt 11" hidden="1"/>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2" imgW="0" imgH="0" progId="">
                  <p:embed/>
                </p:oleObj>
              </mc:Choice>
              <mc:Fallback>
                <p:oleObj name="think-cell Slide" r:id="rId2"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Bildplatzhalter 3"/>
          <p:cNvSpPr>
            <a:spLocks noGrp="1"/>
          </p:cNvSpPr>
          <p:nvPr>
            <p:ph type="pic" sz="quarter" idx="10" hasCustomPrompt="1"/>
          </p:nvPr>
        </p:nvSpPr>
        <p:spPr>
          <a:xfrm>
            <a:off x="457200" y="1772816"/>
            <a:ext cx="4032000" cy="4242784"/>
          </a:xfrm>
          <a:prstGeom prst="rect">
            <a:avLst/>
          </a:prstGeom>
        </p:spPr>
        <p:txBody>
          <a:bodyPr/>
          <a:lstStyle>
            <a:lvl1pPr marL="0" marR="0" indent="0" algn="l" defTabSz="457200" rtl="0" eaLnBrk="1" fontAlgn="base" latinLnBrk="0" hangingPunct="1">
              <a:lnSpc>
                <a:spcPct val="100000"/>
              </a:lnSpc>
              <a:spcBef>
                <a:spcPct val="0"/>
              </a:spcBef>
              <a:spcAft>
                <a:spcPts val="600"/>
              </a:spcAft>
              <a:buClr>
                <a:srgbClr val="074EA1"/>
              </a:buClr>
              <a:buSzTx/>
              <a:buFont typeface="Lucida Grande" pitchFamily="-112" charset="0"/>
              <a:buNone/>
              <a:tabLst/>
              <a:defRPr/>
            </a:lvl1pPr>
          </a:lstStyle>
          <a:p>
            <a:r>
              <a:rPr lang="de-DE" dirty="0" err="1"/>
              <a:t>Insérez</a:t>
            </a:r>
            <a:r>
              <a:rPr lang="de-DE" dirty="0"/>
              <a:t> l</a:t>
            </a:r>
            <a:r>
              <a:rPr lang="el-GR" dirty="0"/>
              <a:t>'</a:t>
            </a:r>
            <a:r>
              <a:rPr lang="de-DE" dirty="0" err="1"/>
              <a:t>image</a:t>
            </a:r>
            <a:r>
              <a:rPr lang="de-DE" dirty="0"/>
              <a:t> en </a:t>
            </a:r>
            <a:r>
              <a:rPr lang="de-DE" dirty="0" err="1"/>
              <a:t>cliquant</a:t>
            </a:r>
            <a:r>
              <a:rPr lang="de-DE" dirty="0"/>
              <a:t> </a:t>
            </a:r>
            <a:r>
              <a:rPr lang="de-DE" dirty="0" err="1"/>
              <a:t>sur</a:t>
            </a:r>
            <a:r>
              <a:rPr lang="de-DE" dirty="0"/>
              <a:t> le </a:t>
            </a:r>
            <a:r>
              <a:rPr lang="de-DE" dirty="0" err="1"/>
              <a:t>symbole</a:t>
            </a:r>
            <a:endParaRPr lang="de-DE" dirty="0"/>
          </a:p>
          <a:p>
            <a:r>
              <a:rPr lang="de-DE" dirty="0"/>
              <a:t>Bild durch Klicken auf Symbol hinzufügen</a:t>
            </a:r>
            <a:endParaRPr lang="en-US" dirty="0"/>
          </a:p>
          <a:p>
            <a:endParaRPr lang="de-DE" dirty="0"/>
          </a:p>
          <a:p>
            <a:endParaRPr lang="en-US" dirty="0"/>
          </a:p>
        </p:txBody>
      </p:sp>
      <p:sp>
        <p:nvSpPr>
          <p:cNvPr id="4" name="Bildplatzhalter 3"/>
          <p:cNvSpPr>
            <a:spLocks noGrp="1"/>
          </p:cNvSpPr>
          <p:nvPr>
            <p:ph type="pic" sz="quarter" idx="11" hasCustomPrompt="1"/>
          </p:nvPr>
        </p:nvSpPr>
        <p:spPr>
          <a:xfrm>
            <a:off x="4667500" y="1772816"/>
            <a:ext cx="4032000" cy="4242784"/>
          </a:xfrm>
          <a:prstGeom prst="rect">
            <a:avLst/>
          </a:prstGeom>
        </p:spPr>
        <p:txBody>
          <a:bodyPr/>
          <a:lstStyle>
            <a:lvl1pPr marL="0" marR="0" indent="0" algn="l" defTabSz="457200" rtl="0" eaLnBrk="1" fontAlgn="base" latinLnBrk="0" hangingPunct="1">
              <a:lnSpc>
                <a:spcPct val="100000"/>
              </a:lnSpc>
              <a:spcBef>
                <a:spcPct val="0"/>
              </a:spcBef>
              <a:spcAft>
                <a:spcPts val="600"/>
              </a:spcAft>
              <a:buClr>
                <a:srgbClr val="074EA1"/>
              </a:buClr>
              <a:buSzTx/>
              <a:buFont typeface="Lucida Grande" pitchFamily="-112" charset="0"/>
              <a:buNone/>
              <a:tabLst/>
              <a:defRPr/>
            </a:lvl1pPr>
          </a:lstStyle>
          <a:p>
            <a:r>
              <a:rPr lang="de-DE" dirty="0" err="1"/>
              <a:t>Insérez</a:t>
            </a:r>
            <a:r>
              <a:rPr lang="de-DE" dirty="0"/>
              <a:t> l</a:t>
            </a:r>
            <a:r>
              <a:rPr lang="el-GR" dirty="0"/>
              <a:t>'</a:t>
            </a:r>
            <a:r>
              <a:rPr lang="de-DE" dirty="0" err="1"/>
              <a:t>image</a:t>
            </a:r>
            <a:r>
              <a:rPr lang="de-DE" dirty="0"/>
              <a:t> en </a:t>
            </a:r>
            <a:r>
              <a:rPr lang="de-DE" dirty="0" err="1"/>
              <a:t>cliquant</a:t>
            </a:r>
            <a:r>
              <a:rPr lang="de-DE" dirty="0"/>
              <a:t> </a:t>
            </a:r>
            <a:r>
              <a:rPr lang="de-DE" dirty="0" err="1"/>
              <a:t>sur</a:t>
            </a:r>
            <a:r>
              <a:rPr lang="de-DE" dirty="0"/>
              <a:t> le </a:t>
            </a:r>
            <a:r>
              <a:rPr lang="de-DE" dirty="0" err="1"/>
              <a:t>symbole</a:t>
            </a:r>
            <a:endParaRPr lang="de-DE" dirty="0"/>
          </a:p>
          <a:p>
            <a:r>
              <a:rPr lang="de-DE" dirty="0"/>
              <a:t>Bild durch Klicken auf Symbol hinzufügen</a:t>
            </a:r>
            <a:endParaRPr lang="en-US" dirty="0"/>
          </a:p>
        </p:txBody>
      </p:sp>
    </p:spTree>
    <p:extLst>
      <p:ext uri="{BB962C8B-B14F-4D97-AF65-F5344CB8AC3E}">
        <p14:creationId xmlns:p14="http://schemas.microsoft.com/office/powerpoint/2010/main" val="1226601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34" name="Rectangle 10" hidden="1"/>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9" imgW="0" imgH="0" progId="">
                  <p:embed/>
                </p:oleObj>
              </mc:Choice>
              <mc:Fallback>
                <p:oleObj name="think-cell Slide" r:id="rId9" imgW="0" imgH="0" progId="">
                  <p:embed/>
                  <p:pic>
                    <p:nvPicPr>
                      <p:cNvPr id="0" name="Rectangle 10"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0"/>
          <p:cNvSpPr txBox="1"/>
          <p:nvPr>
            <p:custDataLst>
              <p:tags r:id="rId7"/>
            </p:custDataLst>
          </p:nvPr>
        </p:nvSpPr>
        <p:spPr>
          <a:xfrm>
            <a:off x="1956668" y="6597352"/>
            <a:ext cx="6863804" cy="154209"/>
          </a:xfrm>
          <a:prstGeom prst="rect">
            <a:avLst/>
          </a:prstGeom>
        </p:spPr>
        <p:txBody>
          <a:bodyPr vert="horz" wrap="square" lIns="0" tIns="0" rIns="0" bIns="0" rtlCol="0">
            <a:spAutoFit/>
          </a:bodyPr>
          <a:lstStyle/>
          <a:p>
            <a:pPr algn="l">
              <a:lnSpc>
                <a:spcPts val="1345"/>
              </a:lnSpc>
              <a:spcAft>
                <a:spcPts val="0"/>
              </a:spcAft>
              <a:buClr>
                <a:srgbClr val="074EA1"/>
              </a:buClr>
            </a:pPr>
            <a:r>
              <a:rPr lang="fr-CH" sz="1000" b="0" i="0" dirty="0"/>
              <a:t>Grangeneuve, </a:t>
            </a:r>
            <a:r>
              <a:rPr lang="fr-CH" sz="1000" b="0" i="0" dirty="0" err="1"/>
              <a:t>Pflanzenschutzfachtagungen</a:t>
            </a:r>
            <a:r>
              <a:rPr lang="fr-CH" sz="1000" b="0" i="0" dirty="0"/>
              <a:t> 2024</a:t>
            </a:r>
          </a:p>
        </p:txBody>
      </p:sp>
      <p:cxnSp>
        <p:nvCxnSpPr>
          <p:cNvPr id="14" name="Straight Connector 13"/>
          <p:cNvCxnSpPr/>
          <p:nvPr>
            <p:custDataLst>
              <p:tags r:id="rId8"/>
            </p:custDataLst>
          </p:nvPr>
        </p:nvCxnSpPr>
        <p:spPr>
          <a:xfrm>
            <a:off x="468000" y="6165304"/>
            <a:ext cx="8244000" cy="1588"/>
          </a:xfrm>
          <a:prstGeom prst="line">
            <a:avLst/>
          </a:prstGeom>
          <a:ln w="31750">
            <a:solidFill>
              <a:srgbClr val="97233F"/>
            </a:solidFill>
          </a:ln>
          <a:effectLst/>
        </p:spPr>
        <p:style>
          <a:lnRef idx="2">
            <a:schemeClr val="accent1"/>
          </a:lnRef>
          <a:fillRef idx="0">
            <a:schemeClr val="accent1"/>
          </a:fillRef>
          <a:effectRef idx="1">
            <a:schemeClr val="accent1"/>
          </a:effectRef>
          <a:fontRef idx="minor">
            <a:schemeClr val="tx1"/>
          </a:fontRef>
        </p:style>
      </p:cxnSp>
      <p:sp>
        <p:nvSpPr>
          <p:cNvPr id="6" name="ZoneTexte 5"/>
          <p:cNvSpPr txBox="1"/>
          <p:nvPr userDrawn="1"/>
        </p:nvSpPr>
        <p:spPr>
          <a:xfrm>
            <a:off x="8244408" y="6552628"/>
            <a:ext cx="504056" cy="243656"/>
          </a:xfrm>
          <a:prstGeom prst="rect">
            <a:avLst/>
          </a:prstGeom>
        </p:spPr>
        <p:txBody>
          <a:bodyPr vert="horz" wrap="square" lIns="0" tIns="0" rIns="0" bIns="0" rtlCol="0">
            <a:spAutoFit/>
          </a:bodyPr>
          <a:lstStyle/>
          <a:p>
            <a:pPr>
              <a:lnSpc>
                <a:spcPts val="1900"/>
              </a:lnSpc>
              <a:spcAft>
                <a:spcPts val="600"/>
              </a:spcAft>
              <a:buClr>
                <a:srgbClr val="074EA1"/>
              </a:buClr>
            </a:pPr>
            <a:r>
              <a:rPr lang="fr-CH" sz="1000" b="0" dirty="0"/>
              <a:t>- </a:t>
            </a:r>
            <a:fld id="{49040C04-1C4D-4C91-96AB-B5500FA6EFF9}" type="slidenum">
              <a:rPr lang="fr-CH" sz="1000" b="0" smtClean="0"/>
              <a:t>‹Nr.›</a:t>
            </a:fld>
            <a:r>
              <a:rPr lang="fr-CH" sz="1000" b="0" dirty="0"/>
              <a:t> -</a:t>
            </a:r>
          </a:p>
        </p:txBody>
      </p:sp>
      <p:pic>
        <p:nvPicPr>
          <p:cNvPr id="7" name="Image 6" descr="Une image contenant texte, signe, ciel nocturne&#10;&#10;Description générée automatiquement">
            <a:extLst>
              <a:ext uri="{FF2B5EF4-FFF2-40B4-BE49-F238E27FC236}">
                <a16:creationId xmlns:a16="http://schemas.microsoft.com/office/drawing/2014/main" id="{41879F23-13A7-4C5D-B1DE-E4B10D9E2BBC}"/>
              </a:ext>
            </a:extLst>
          </p:cNvPr>
          <p:cNvPicPr>
            <a:picLocks noChangeAspect="1"/>
          </p:cNvPicPr>
          <p:nvPr userDrawn="1"/>
        </p:nvPicPr>
        <p:blipFill>
          <a:blip r:embed="rId10"/>
          <a:stretch>
            <a:fillRect/>
          </a:stretch>
        </p:blipFill>
        <p:spPr>
          <a:xfrm>
            <a:off x="395536" y="6202937"/>
            <a:ext cx="1368152" cy="6156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4" r:id="rId4"/>
    <p:sldLayoutId id="2147483653" r:id="rId5"/>
  </p:sldLayoutIdLst>
  <p:hf sldNum="0" hdr="0" dt="0"/>
  <p:txStyles>
    <p:titleStyle>
      <a:lvl1pPr algn="l" defTabSz="457200" rtl="0" eaLnBrk="1" fontAlgn="base" hangingPunct="1">
        <a:lnSpc>
          <a:spcPts val="3700"/>
        </a:lnSpc>
        <a:spcBef>
          <a:spcPct val="0"/>
        </a:spcBef>
        <a:spcAft>
          <a:spcPct val="0"/>
        </a:spcAft>
        <a:defRPr lang="de-DE" sz="3200" b="1" kern="1200" dirty="0">
          <a:solidFill>
            <a:schemeClr val="tx1"/>
          </a:solidFill>
          <a:latin typeface="Arial"/>
          <a:ea typeface="ＭＳ Ｐゴシック" pitchFamily="-112" charset="-128"/>
          <a:cs typeface="ＭＳ Ｐゴシック" pitchFamily="-112" charset="-128"/>
        </a:defRPr>
      </a:lvl1pPr>
      <a:lvl2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2pPr>
      <a:lvl3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3pPr>
      <a:lvl4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4pPr>
      <a:lvl5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5pPr>
      <a:lvl6pPr marL="4572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6pPr>
      <a:lvl7pPr marL="9144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7pPr>
      <a:lvl8pPr marL="13716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8pPr>
      <a:lvl9pPr marL="18288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9pPr>
    </p:titleStyle>
    <p:bodyStyle>
      <a:lvl1pPr algn="l" defTabSz="457200" rtl="0" eaLnBrk="1" fontAlgn="base" hangingPunct="1">
        <a:spcBef>
          <a:spcPct val="0"/>
        </a:spcBef>
        <a:spcAft>
          <a:spcPts val="600"/>
        </a:spcAft>
        <a:buClr>
          <a:srgbClr val="074EA1"/>
        </a:buClr>
        <a:buFont typeface="Lucida Grande" pitchFamily="-112" charset="0"/>
        <a:defRPr sz="2000" kern="1200">
          <a:solidFill>
            <a:schemeClr val="tx1"/>
          </a:solidFill>
          <a:latin typeface="Arial"/>
          <a:ea typeface="ＭＳ Ｐゴシック" pitchFamily="-112" charset="-128"/>
          <a:cs typeface="ＭＳ Ｐゴシック" pitchFamily="-112" charset="-128"/>
        </a:defRPr>
      </a:lvl1pPr>
      <a:lvl2pPr marL="273050" indent="-271463" algn="l" defTabSz="457200" rtl="0" eaLnBrk="1" fontAlgn="base" hangingPunct="1">
        <a:spcBef>
          <a:spcPct val="0"/>
        </a:spcBef>
        <a:spcAft>
          <a:spcPts val="600"/>
        </a:spcAft>
        <a:buClr>
          <a:schemeClr val="tx1"/>
        </a:buClr>
        <a:buSzPct val="100000"/>
        <a:buFont typeface="Arial"/>
        <a:buChar char="&gt;"/>
        <a:defRPr sz="2000" kern="1200">
          <a:solidFill>
            <a:schemeClr val="tx1"/>
          </a:solidFill>
          <a:latin typeface="Arial"/>
          <a:ea typeface="ＭＳ Ｐゴシック" pitchFamily="-112" charset="-128"/>
          <a:cs typeface="+mn-cs"/>
        </a:defRPr>
      </a:lvl2pPr>
      <a:lvl3pPr marL="539750" indent="-265113" algn="l" defTabSz="457200" rtl="0" eaLnBrk="1" fontAlgn="base" hangingPunct="1">
        <a:spcBef>
          <a:spcPct val="0"/>
        </a:spcBef>
        <a:spcAft>
          <a:spcPts val="600"/>
        </a:spcAft>
        <a:buClrTx/>
        <a:buSzPct val="100000"/>
        <a:buFont typeface="Arial"/>
        <a:buChar char="&gt;"/>
        <a:defRPr sz="2000" kern="1200" baseline="0">
          <a:solidFill>
            <a:schemeClr val="tx1"/>
          </a:solidFill>
          <a:latin typeface="Arial"/>
          <a:ea typeface="ＭＳ Ｐゴシック" pitchFamily="-112" charset="-128"/>
          <a:cs typeface="+mn-cs"/>
        </a:defRPr>
      </a:lvl3pPr>
      <a:lvl4pPr marL="803275" indent="-261938" algn="l" defTabSz="457200" rtl="0" eaLnBrk="1" fontAlgn="base" hangingPunct="1">
        <a:spcBef>
          <a:spcPct val="0"/>
        </a:spcBef>
        <a:spcAft>
          <a:spcPts val="600"/>
        </a:spcAft>
        <a:buClr>
          <a:schemeClr val="tx1"/>
        </a:buClr>
        <a:buSzPct val="100000"/>
        <a:buFont typeface="Arial"/>
        <a:buChar char="&gt;"/>
        <a:defRPr sz="2000" kern="1200">
          <a:solidFill>
            <a:schemeClr val="tx1"/>
          </a:solidFill>
          <a:latin typeface="Arial"/>
          <a:ea typeface="ＭＳ Ｐゴシック" pitchFamily="-112" charset="-128"/>
          <a:cs typeface="+mn-cs"/>
        </a:defRPr>
      </a:lvl4pPr>
      <a:lvl5pPr marL="1076325" indent="-271463" algn="l" defTabSz="457200" rtl="0" eaLnBrk="1" fontAlgn="base" hangingPunct="1">
        <a:spcBef>
          <a:spcPct val="0"/>
        </a:spcBef>
        <a:spcAft>
          <a:spcPts val="600"/>
        </a:spcAft>
        <a:buClr>
          <a:srgbClr val="000000"/>
        </a:buClr>
        <a:buSzPct val="100000"/>
        <a:buFont typeface="Arial"/>
        <a:buChar char="&gt;"/>
        <a:defRPr sz="2000" kern="1200">
          <a:solidFill>
            <a:schemeClr val="tx1"/>
          </a:solidFill>
          <a:latin typeface="Arial"/>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jpeg"/><Relationship Id="rId3" Type="http://schemas.openxmlformats.org/officeDocument/2006/relationships/notesSlide" Target="../notesSlides/notesSlide1.xml"/><Relationship Id="rId7" Type="http://schemas.openxmlformats.org/officeDocument/2006/relationships/oleObject" Target="../embeddings/oleObject5.bin"/><Relationship Id="rId12" Type="http://schemas.openxmlformats.org/officeDocument/2006/relationships/image" Target="../media/image9.png"/><Relationship Id="rId2" Type="http://schemas.openxmlformats.org/officeDocument/2006/relationships/slideLayout" Target="../slideLayouts/slideLayout3.xml"/><Relationship Id="rId16" Type="http://schemas.openxmlformats.org/officeDocument/2006/relationships/image" Target="../media/image13.png"/><Relationship Id="rId1" Type="http://schemas.openxmlformats.org/officeDocument/2006/relationships/tags" Target="../tags/tag8.xml"/><Relationship Id="rId6" Type="http://schemas.openxmlformats.org/officeDocument/2006/relationships/image" Target="../media/image4.jpg"/><Relationship Id="rId11" Type="http://schemas.openxmlformats.org/officeDocument/2006/relationships/image" Target="../media/image8.svg"/><Relationship Id="rId5" Type="http://schemas.openxmlformats.org/officeDocument/2006/relationships/image" Target="../media/image3.jpg"/><Relationship Id="rId15" Type="http://schemas.openxmlformats.org/officeDocument/2006/relationships/image" Target="../media/image12.JP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JPG"/><Relationship Id="rId1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8" Type="http://schemas.openxmlformats.org/officeDocument/2006/relationships/image" Target="../media/image18.jfif"/><Relationship Id="rId3" Type="http://schemas.openxmlformats.org/officeDocument/2006/relationships/notesSlide" Target="../notesSlides/notesSlide3.xml"/><Relationship Id="rId7" Type="http://schemas.openxmlformats.org/officeDocument/2006/relationships/image" Target="../media/image17.jp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oleObject" Target="../embeddings/oleObject6.bin"/></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1BC91E-3B12-090B-2AA9-40E6C2C60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5585" y="952488"/>
            <a:ext cx="1165059" cy="1165059"/>
          </a:xfrm>
          <a:prstGeom prst="rect">
            <a:avLst/>
          </a:prstGeom>
          <a:noFill/>
          <a:extLst>
            <a:ext uri="{909E8E84-426E-40DD-AFC4-6F175D3DCCD1}">
              <a14:hiddenFill xmlns:a14="http://schemas.microsoft.com/office/drawing/2010/main">
                <a:solidFill>
                  <a:srgbClr val="FFFFFF"/>
                </a:solidFill>
              </a14:hiddenFill>
            </a:ext>
          </a:extLst>
        </p:spPr>
      </p:pic>
      <p:pic>
        <p:nvPicPr>
          <p:cNvPr id="30" name="Grafik 29" descr="Ein Bild, das Wirbellose, Insekt, Raupe, Larve enthält.&#10;&#10;Automatisch generierte Beschreibung">
            <a:extLst>
              <a:ext uri="{FF2B5EF4-FFF2-40B4-BE49-F238E27FC236}">
                <a16:creationId xmlns:a16="http://schemas.microsoft.com/office/drawing/2014/main" id="{851FFFAD-D2B8-2114-3E5F-B1C6FCDCDA55}"/>
              </a:ext>
            </a:extLst>
          </p:cNvPr>
          <p:cNvPicPr>
            <a:picLocks noChangeAspect="1"/>
          </p:cNvPicPr>
          <p:nvPr/>
        </p:nvPicPr>
        <p:blipFill rotWithShape="1">
          <a:blip r:embed="rId5"/>
          <a:srcRect t="2443" r="2233" b="12228"/>
          <a:stretch/>
        </p:blipFill>
        <p:spPr>
          <a:xfrm rot="20624741">
            <a:off x="254823" y="757334"/>
            <a:ext cx="1592708" cy="727624"/>
          </a:xfrm>
          <a:prstGeom prst="rect">
            <a:avLst/>
          </a:prstGeom>
        </p:spPr>
      </p:pic>
      <p:pic>
        <p:nvPicPr>
          <p:cNvPr id="32" name="Grafik 31" descr="Ein Bild, das Käfer, Wirbellose, Insekt, Schädling enthält.&#10;&#10;Automatisch generierte Beschreibung">
            <a:extLst>
              <a:ext uri="{FF2B5EF4-FFF2-40B4-BE49-F238E27FC236}">
                <a16:creationId xmlns:a16="http://schemas.microsoft.com/office/drawing/2014/main" id="{E9B76A6B-FD20-CBBA-61A0-5191314057F8}"/>
              </a:ext>
            </a:extLst>
          </p:cNvPr>
          <p:cNvPicPr>
            <a:picLocks noChangeAspect="1"/>
          </p:cNvPicPr>
          <p:nvPr/>
        </p:nvPicPr>
        <p:blipFill>
          <a:blip r:embed="rId6"/>
          <a:stretch>
            <a:fillRect/>
          </a:stretch>
        </p:blipFill>
        <p:spPr>
          <a:xfrm rot="5400000">
            <a:off x="1974611" y="898072"/>
            <a:ext cx="804892" cy="546864"/>
          </a:xfrm>
          <a:prstGeom prst="rect">
            <a:avLst/>
          </a:prstGeom>
        </p:spPr>
      </p:pic>
      <p:graphicFrame>
        <p:nvGraphicFramePr>
          <p:cNvPr id="5" name="Objekt 4" hidden="1"/>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7" imgW="0" imgH="0" progId="">
                  <p:embed/>
                </p:oleObj>
              </mc:Choice>
              <mc:Fallback>
                <p:oleObj name="think-cell Slide" r:id="rId7" imgW="0" imgH="0" progId="">
                  <p:embed/>
                  <p:pic>
                    <p:nvPicPr>
                      <p:cNvPr id="5" name="Objekt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2"/>
          <p:cNvSpPr txBox="1">
            <a:spLocks/>
          </p:cNvSpPr>
          <p:nvPr>
            <p:custDataLst>
              <p:tags r:id="rId1"/>
            </p:custDataLst>
          </p:nvPr>
        </p:nvSpPr>
        <p:spPr>
          <a:xfrm>
            <a:off x="51384" y="61347"/>
            <a:ext cx="8721192" cy="984885"/>
          </a:xfrm>
          <a:prstGeom prst="rect">
            <a:avLst/>
          </a:prstGeom>
        </p:spPr>
        <p:txBody>
          <a:bodyPr/>
          <a:lstStyle>
            <a:lvl1pPr algn="l" defTabSz="457200" rtl="0" eaLnBrk="1" fontAlgn="base" hangingPunct="1">
              <a:lnSpc>
                <a:spcPts val="3700"/>
              </a:lnSpc>
              <a:spcBef>
                <a:spcPct val="0"/>
              </a:spcBef>
              <a:spcAft>
                <a:spcPct val="0"/>
              </a:spcAft>
              <a:defRPr lang="de-DE" sz="3200" b="1" kern="1200" dirty="0">
                <a:solidFill>
                  <a:schemeClr val="tx1"/>
                </a:solidFill>
                <a:latin typeface="Arial"/>
                <a:ea typeface="ＭＳ Ｐゴシック" pitchFamily="-112" charset="-128"/>
                <a:cs typeface="ＭＳ Ｐゴシック" pitchFamily="-112" charset="-128"/>
              </a:defRPr>
            </a:lvl1pPr>
            <a:lvl2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2pPr>
            <a:lvl3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3pPr>
            <a:lvl4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4pPr>
            <a:lvl5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5pPr>
            <a:lvl6pPr marL="4572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6pPr>
            <a:lvl7pPr marL="9144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7pPr>
            <a:lvl8pPr marL="13716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8pPr>
            <a:lvl9pPr marL="18288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9pPr>
          </a:lstStyle>
          <a:p>
            <a:r>
              <a:rPr lang="fr-CH" sz="2600" dirty="0" err="1">
                <a:latin typeface="Arial" pitchFamily="34" charset="0"/>
                <a:ea typeface="ＭＳ Ｐゴシック" pitchFamily="34" charset="-128"/>
              </a:rPr>
              <a:t>Drahtwurmversuche</a:t>
            </a:r>
            <a:r>
              <a:rPr lang="fr-CH" sz="2600" dirty="0">
                <a:latin typeface="Arial" pitchFamily="34" charset="0"/>
                <a:ea typeface="ＭＳ Ｐゴシック" pitchFamily="34" charset="-128"/>
              </a:rPr>
              <a:t> Grangeneuve </a:t>
            </a:r>
            <a:r>
              <a:rPr lang="fr-CH" sz="2600" dirty="0" err="1">
                <a:latin typeface="Arial" pitchFamily="34" charset="0"/>
                <a:ea typeface="ＭＳ Ｐゴシック" pitchFamily="34" charset="-128"/>
              </a:rPr>
              <a:t>seit</a:t>
            </a:r>
            <a:r>
              <a:rPr lang="fr-CH" sz="2600" dirty="0">
                <a:latin typeface="Arial" pitchFamily="34" charset="0"/>
                <a:ea typeface="ＭＳ Ｐゴシック" pitchFamily="34" charset="-128"/>
              </a:rPr>
              <a:t> </a:t>
            </a:r>
            <a:r>
              <a:rPr lang="fr-CH" sz="2600" dirty="0" err="1">
                <a:latin typeface="Arial" pitchFamily="34" charset="0"/>
                <a:ea typeface="ＭＳ Ｐゴシック" pitchFamily="34" charset="-128"/>
              </a:rPr>
              <a:t>Frühjahr</a:t>
            </a:r>
            <a:r>
              <a:rPr lang="fr-CH" sz="2600" dirty="0">
                <a:latin typeface="Arial" pitchFamily="34" charset="0"/>
                <a:ea typeface="ＭＳ Ｐゴシック" pitchFamily="34" charset="-128"/>
              </a:rPr>
              <a:t> 2023</a:t>
            </a:r>
            <a:endParaRPr lang="fr-CH" sz="2800" dirty="0">
              <a:solidFill>
                <a:schemeClr val="bg1">
                  <a:lumMod val="50000"/>
                </a:schemeClr>
              </a:solidFill>
            </a:endParaRPr>
          </a:p>
        </p:txBody>
      </p:sp>
      <p:sp>
        <p:nvSpPr>
          <p:cNvPr id="3" name="Textplatzhalter 2">
            <a:extLst>
              <a:ext uri="{FF2B5EF4-FFF2-40B4-BE49-F238E27FC236}">
                <a16:creationId xmlns:a16="http://schemas.microsoft.com/office/drawing/2014/main" id="{72C9DE65-3309-0078-7BE9-EE21D24F8B26}"/>
              </a:ext>
            </a:extLst>
          </p:cNvPr>
          <p:cNvSpPr>
            <a:spLocks noGrp="1"/>
          </p:cNvSpPr>
          <p:nvPr>
            <p:ph type="body" sz="quarter" idx="10"/>
          </p:nvPr>
        </p:nvSpPr>
        <p:spPr>
          <a:xfrm>
            <a:off x="68498" y="1307802"/>
            <a:ext cx="6675304" cy="4104456"/>
          </a:xfrm>
        </p:spPr>
        <p:txBody>
          <a:bodyPr/>
          <a:lstStyle/>
          <a:p>
            <a:pPr marL="342900" indent="-342900">
              <a:buFont typeface="Arial" panose="020B0604020202020204" pitchFamily="34" charset="0"/>
              <a:buChar char="•"/>
            </a:pPr>
            <a:endParaRPr lang="de-CH" sz="1800" dirty="0"/>
          </a:p>
          <a:p>
            <a:pPr marL="285750" indent="-285750">
              <a:buFont typeface="Wingdings" panose="05000000000000000000" pitchFamily="2" charset="2"/>
              <a:buChar char="à"/>
            </a:pPr>
            <a:r>
              <a:rPr lang="de-CH" sz="1600" b="1" dirty="0">
                <a:sym typeface="Wingdings" panose="05000000000000000000" pitchFamily="2" charset="2"/>
              </a:rPr>
              <a:t>Auf </a:t>
            </a:r>
            <a:r>
              <a:rPr lang="de-CH" sz="1600" b="1" dirty="0"/>
              <a:t>stark befallener Parzelle in </a:t>
            </a:r>
            <a:r>
              <a:rPr lang="de-CH" sz="1600" b="1" dirty="0" err="1"/>
              <a:t>Bellechasse</a:t>
            </a:r>
            <a:r>
              <a:rPr lang="de-CH" sz="1600" b="1" dirty="0"/>
              <a:t> </a:t>
            </a:r>
            <a:r>
              <a:rPr lang="de-CH" sz="1600" b="1" dirty="0">
                <a:highlight>
                  <a:srgbClr val="FFFF00"/>
                </a:highlight>
              </a:rPr>
              <a:t>6 Verfahren + Kontrolle</a:t>
            </a:r>
          </a:p>
          <a:p>
            <a:pPr marL="558800" lvl="1" indent="-285750">
              <a:buFont typeface="Arial" panose="020B0604020202020204" pitchFamily="34" charset="0"/>
              <a:buChar char="•"/>
            </a:pPr>
            <a:r>
              <a:rPr lang="fr-CH" sz="1600" dirty="0" err="1"/>
              <a:t>Pilz</a:t>
            </a:r>
            <a:r>
              <a:rPr lang="fr-CH" sz="1600" i="1" dirty="0"/>
              <a:t> </a:t>
            </a:r>
            <a:r>
              <a:rPr lang="fr-CH" sz="1600" b="1" i="1" dirty="0" err="1"/>
              <a:t>Metarhizium</a:t>
            </a:r>
            <a:r>
              <a:rPr lang="fr-CH" sz="1600" b="1" i="1" dirty="0"/>
              <a:t> </a:t>
            </a:r>
            <a:r>
              <a:rPr lang="fr-CH" sz="1600" b="1" i="1" dirty="0" err="1"/>
              <a:t>brunneum</a:t>
            </a:r>
            <a:r>
              <a:rPr lang="fr-CH" sz="1600" dirty="0"/>
              <a:t>, </a:t>
            </a:r>
            <a:r>
              <a:rPr lang="fr-CH" sz="1600" dirty="0" err="1"/>
              <a:t>versch</a:t>
            </a:r>
            <a:r>
              <a:rPr lang="fr-CH" sz="1600" dirty="0"/>
              <a:t>. </a:t>
            </a:r>
            <a:r>
              <a:rPr lang="fr-CH" sz="1600" dirty="0" err="1"/>
              <a:t>Formulierungen</a:t>
            </a:r>
            <a:endParaRPr lang="fr-CH" sz="1600" dirty="0"/>
          </a:p>
          <a:p>
            <a:pPr lvl="1" indent="0">
              <a:buNone/>
            </a:pPr>
            <a:r>
              <a:rPr lang="fr-CH" sz="1600" dirty="0"/>
              <a:t>	 &amp; </a:t>
            </a:r>
            <a:r>
              <a:rPr lang="fr-CH" sz="1600" dirty="0" err="1"/>
              <a:t>Stämme</a:t>
            </a:r>
            <a:r>
              <a:rPr lang="fr-CH" sz="1600" dirty="0"/>
              <a:t> («</a:t>
            </a:r>
            <a:r>
              <a:rPr lang="fr-CH" sz="1600" dirty="0" err="1"/>
              <a:t>Attracap</a:t>
            </a:r>
            <a:r>
              <a:rPr lang="fr-CH" sz="1600" dirty="0"/>
              <a:t>» + </a:t>
            </a:r>
            <a:r>
              <a:rPr lang="fr-CH" sz="1600" dirty="0" err="1"/>
              <a:t>Agroscope-Pilze</a:t>
            </a:r>
            <a:r>
              <a:rPr lang="fr-CH" sz="1600" dirty="0"/>
              <a:t>)</a:t>
            </a:r>
          </a:p>
          <a:p>
            <a:pPr marL="615950" lvl="1" indent="-342900">
              <a:buFont typeface="Arial" panose="020B0604020202020204" pitchFamily="34" charset="0"/>
              <a:buChar char="•"/>
            </a:pPr>
            <a:r>
              <a:rPr lang="fr-CH" sz="1600" dirty="0" err="1"/>
              <a:t>Pilz</a:t>
            </a:r>
            <a:r>
              <a:rPr lang="fr-CH" sz="1600" i="1" dirty="0"/>
              <a:t> </a:t>
            </a:r>
            <a:r>
              <a:rPr lang="fr-CH" sz="1600" b="1" i="1" dirty="0" err="1"/>
              <a:t>Beauveria</a:t>
            </a:r>
            <a:r>
              <a:rPr lang="fr-CH" sz="1600" b="1" i="1" dirty="0"/>
              <a:t> </a:t>
            </a:r>
            <a:r>
              <a:rPr lang="fr-CH" sz="1600" b="1" i="1" dirty="0" err="1"/>
              <a:t>bassiana</a:t>
            </a:r>
            <a:r>
              <a:rPr lang="fr-CH" sz="1600" dirty="0"/>
              <a:t>, «</a:t>
            </a:r>
            <a:r>
              <a:rPr lang="fr-CH" sz="1600" dirty="0" err="1"/>
              <a:t>Velifer</a:t>
            </a:r>
            <a:r>
              <a:rPr lang="fr-CH" sz="1600" dirty="0"/>
              <a:t>»</a:t>
            </a:r>
          </a:p>
          <a:p>
            <a:pPr marL="615950" lvl="1" indent="-342900">
              <a:buFont typeface="Arial" panose="020B0604020202020204" pitchFamily="34" charset="0"/>
              <a:buChar char="•"/>
            </a:pPr>
            <a:r>
              <a:rPr lang="fr-CH" sz="1600" b="1" dirty="0" err="1"/>
              <a:t>Cyanamid</a:t>
            </a:r>
            <a:r>
              <a:rPr lang="fr-CH" sz="1600" dirty="0"/>
              <a:t>: </a:t>
            </a:r>
            <a:r>
              <a:rPr lang="fr-CH" sz="1600" dirty="0" err="1"/>
              <a:t>Abbauprodukt</a:t>
            </a:r>
            <a:r>
              <a:rPr lang="fr-CH" sz="1600" dirty="0"/>
              <a:t> von </a:t>
            </a:r>
            <a:r>
              <a:rPr lang="fr-CH" sz="1600" b="1" dirty="0" err="1"/>
              <a:t>Perlka</a:t>
            </a:r>
            <a:r>
              <a:rPr lang="fr-CH" sz="1600" dirty="0" err="1"/>
              <a:t>-Kalkstickstoff</a:t>
            </a:r>
            <a:endParaRPr lang="fr-CH" sz="1600" dirty="0"/>
          </a:p>
          <a:p>
            <a:pPr marL="615950" lvl="1" indent="-342900">
              <a:buFont typeface="Arial" panose="020B0604020202020204" pitchFamily="34" charset="0"/>
              <a:buChar char="•"/>
            </a:pPr>
            <a:r>
              <a:rPr lang="fr-CH" sz="1600" b="1" dirty="0" err="1"/>
              <a:t>Mechanisch</a:t>
            </a:r>
            <a:r>
              <a:rPr lang="fr-CH" sz="1600" b="1" dirty="0"/>
              <a:t>: </a:t>
            </a:r>
            <a:r>
              <a:rPr lang="fr-CH" sz="1600" dirty="0" err="1"/>
              <a:t>zusätzlich</a:t>
            </a:r>
            <a:r>
              <a:rPr lang="fr-CH" sz="1600" dirty="0"/>
              <a:t> 1x </a:t>
            </a:r>
            <a:r>
              <a:rPr lang="fr-CH" sz="1600" dirty="0" err="1"/>
              <a:t>Kreiselegge</a:t>
            </a:r>
            <a:endParaRPr lang="fr-CH" sz="1600" b="1" dirty="0">
              <a:highlight>
                <a:srgbClr val="FFFF00"/>
              </a:highlight>
            </a:endParaRPr>
          </a:p>
          <a:p>
            <a:pPr marL="342900" indent="-342900">
              <a:buFont typeface="Arial" panose="020B0604020202020204" pitchFamily="34" charset="0"/>
              <a:buChar char="•"/>
            </a:pPr>
            <a:r>
              <a:rPr lang="de-CH" sz="1600" b="1" dirty="0">
                <a:highlight>
                  <a:srgbClr val="FFFF00"/>
                </a:highlight>
              </a:rPr>
              <a:t>2023 im Körnermais,  </a:t>
            </a:r>
            <a:r>
              <a:rPr lang="fr-CH" sz="1600" b="1" dirty="0" err="1">
                <a:highlight>
                  <a:srgbClr val="FFFF00"/>
                </a:highlight>
              </a:rPr>
              <a:t>Versuch</a:t>
            </a:r>
            <a:r>
              <a:rPr lang="fr-CH" sz="1600" b="1" dirty="0">
                <a:highlight>
                  <a:srgbClr val="FFFF00"/>
                </a:highlight>
              </a:rPr>
              <a:t> </a:t>
            </a:r>
            <a:r>
              <a:rPr lang="fr-CH" sz="1600" b="1" dirty="0" err="1">
                <a:highlight>
                  <a:srgbClr val="FFFF00"/>
                </a:highlight>
              </a:rPr>
              <a:t>über</a:t>
            </a:r>
            <a:r>
              <a:rPr lang="fr-CH" sz="1600" b="1" dirty="0">
                <a:highlight>
                  <a:srgbClr val="FFFF00"/>
                </a:highlight>
              </a:rPr>
              <a:t> 5-jährige </a:t>
            </a:r>
            <a:r>
              <a:rPr lang="fr-CH" sz="1600" b="1" dirty="0" err="1">
                <a:highlight>
                  <a:srgbClr val="FFFF00"/>
                </a:highlight>
              </a:rPr>
              <a:t>Fruchtfolge</a:t>
            </a:r>
            <a:r>
              <a:rPr lang="fr-CH" sz="1600" b="1" dirty="0">
                <a:highlight>
                  <a:srgbClr val="FFFF00"/>
                </a:highlight>
              </a:rPr>
              <a:t> </a:t>
            </a:r>
          </a:p>
          <a:p>
            <a:pPr marL="342900" indent="-342900">
              <a:buFont typeface="Arial" panose="020B0604020202020204" pitchFamily="34" charset="0"/>
              <a:buChar char="•"/>
            </a:pPr>
            <a:endParaRPr lang="fr-CH" sz="1600" b="1" dirty="0">
              <a:solidFill>
                <a:srgbClr val="002060"/>
              </a:solidFill>
              <a:highlight>
                <a:srgbClr val="FFFF00"/>
              </a:highlight>
            </a:endParaRPr>
          </a:p>
          <a:p>
            <a:pPr marL="615950" lvl="1" indent="-342900">
              <a:buFont typeface="Arial" panose="020B0604020202020204" pitchFamily="34" charset="0"/>
              <a:buChar char="•"/>
            </a:pPr>
            <a:endParaRPr lang="fr-CH" sz="1800" dirty="0"/>
          </a:p>
          <a:p>
            <a:pPr marL="615950" lvl="1" indent="-342900">
              <a:buFont typeface="Arial" panose="020B0604020202020204" pitchFamily="34" charset="0"/>
              <a:buChar char="•"/>
            </a:pPr>
            <a:endParaRPr lang="de-CH" sz="1800" dirty="0"/>
          </a:p>
        </p:txBody>
      </p:sp>
      <p:pic>
        <p:nvPicPr>
          <p:cNvPr id="20" name="Image 2" descr="Une image contenant sol, chenille, invertébré, insecte&#10;&#10;Description générée automatiquement">
            <a:extLst>
              <a:ext uri="{FF2B5EF4-FFF2-40B4-BE49-F238E27FC236}">
                <a16:creationId xmlns:a16="http://schemas.microsoft.com/office/drawing/2014/main" id="{D6018801-91B7-E9D4-8901-004B79E33A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8706" y="2444604"/>
            <a:ext cx="2277804" cy="1090686"/>
          </a:xfrm>
          <a:prstGeom prst="rect">
            <a:avLst/>
          </a:prstGeom>
        </p:spPr>
      </p:pic>
      <p:pic>
        <p:nvPicPr>
          <p:cNvPr id="10" name="Grafik 9" descr="Ein Bild, das draußen, Stein, Pflanze, Gelände enthält.&#10;&#10;Automatisch generierte Beschreibung">
            <a:extLst>
              <a:ext uri="{FF2B5EF4-FFF2-40B4-BE49-F238E27FC236}">
                <a16:creationId xmlns:a16="http://schemas.microsoft.com/office/drawing/2014/main" id="{4DE9A673-45B8-5897-998E-9CB0BE771105}"/>
              </a:ext>
            </a:extLst>
          </p:cNvPr>
          <p:cNvPicPr>
            <a:picLocks noChangeAspect="1"/>
          </p:cNvPicPr>
          <p:nvPr/>
        </p:nvPicPr>
        <p:blipFill>
          <a:blip r:embed="rId9"/>
          <a:stretch>
            <a:fillRect/>
          </a:stretch>
        </p:blipFill>
        <p:spPr>
          <a:xfrm rot="5400000">
            <a:off x="41377" y="4813895"/>
            <a:ext cx="2172604" cy="1629453"/>
          </a:xfrm>
          <a:prstGeom prst="rect">
            <a:avLst/>
          </a:prstGeom>
        </p:spPr>
      </p:pic>
      <p:sp>
        <p:nvSpPr>
          <p:cNvPr id="2" name="Geschweifte Klammer rechts 1">
            <a:extLst>
              <a:ext uri="{FF2B5EF4-FFF2-40B4-BE49-F238E27FC236}">
                <a16:creationId xmlns:a16="http://schemas.microsoft.com/office/drawing/2014/main" id="{0A6215AE-E460-33A5-A3F2-7B22288E50BA}"/>
              </a:ext>
            </a:extLst>
          </p:cNvPr>
          <p:cNvSpPr/>
          <p:nvPr/>
        </p:nvSpPr>
        <p:spPr>
          <a:xfrm>
            <a:off x="5097366" y="2216961"/>
            <a:ext cx="1089049" cy="932499"/>
          </a:xfrm>
          <a:prstGeom prst="rightBrace">
            <a:avLst>
              <a:gd name="adj1" fmla="val 16040"/>
              <a:gd name="adj2" fmla="val 48035"/>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H" b="1" dirty="0"/>
          </a:p>
        </p:txBody>
      </p:sp>
      <p:pic>
        <p:nvPicPr>
          <p:cNvPr id="4" name="Grafik 3" descr="Pilz Silhouette">
            <a:extLst>
              <a:ext uri="{FF2B5EF4-FFF2-40B4-BE49-F238E27FC236}">
                <a16:creationId xmlns:a16="http://schemas.microsoft.com/office/drawing/2014/main" id="{6ACFD788-02CC-EBE9-4F89-FCC68A609BF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64832" y="2377653"/>
            <a:ext cx="699384" cy="699384"/>
          </a:xfrm>
          <a:prstGeom prst="rect">
            <a:avLst/>
          </a:prstGeom>
        </p:spPr>
      </p:pic>
      <p:pic>
        <p:nvPicPr>
          <p:cNvPr id="9" name="Image 9">
            <a:extLst>
              <a:ext uri="{FF2B5EF4-FFF2-40B4-BE49-F238E27FC236}">
                <a16:creationId xmlns:a16="http://schemas.microsoft.com/office/drawing/2014/main" id="{FFBC3445-87C5-E908-8892-90C8C0095A7D}"/>
              </a:ext>
            </a:extLst>
          </p:cNvPr>
          <p:cNvPicPr>
            <a:picLocks noChangeAspect="1"/>
          </p:cNvPicPr>
          <p:nvPr/>
        </p:nvPicPr>
        <p:blipFill>
          <a:blip r:embed="rId12"/>
          <a:stretch>
            <a:fillRect/>
          </a:stretch>
        </p:blipFill>
        <p:spPr>
          <a:xfrm>
            <a:off x="5288803" y="4189403"/>
            <a:ext cx="3847311" cy="2611441"/>
          </a:xfrm>
          <a:prstGeom prst="rect">
            <a:avLst/>
          </a:prstGeom>
        </p:spPr>
      </p:pic>
      <p:pic>
        <p:nvPicPr>
          <p:cNvPr id="11" name="Picture 8" descr="CYANAMIDE CALCIQUE 25 KG – Moulin Gochel">
            <a:extLst>
              <a:ext uri="{FF2B5EF4-FFF2-40B4-BE49-F238E27FC236}">
                <a16:creationId xmlns:a16="http://schemas.microsoft.com/office/drawing/2014/main" id="{A13D9766-029F-658C-9203-6902061F3A5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8566" b="17856"/>
          <a:stretch/>
        </p:blipFill>
        <p:spPr bwMode="auto">
          <a:xfrm>
            <a:off x="7670740" y="1296775"/>
            <a:ext cx="1275913" cy="8112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extLst>
              <a:ext uri="{FF2B5EF4-FFF2-40B4-BE49-F238E27FC236}">
                <a16:creationId xmlns:a16="http://schemas.microsoft.com/office/drawing/2014/main" id="{4744443A-D3D9-B4AD-8CC0-E680C5DB093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65105" y="1129477"/>
            <a:ext cx="864648" cy="1068481"/>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descr="Ein Bild, das draußen, Gras, Person, Pflanze enthält.&#10;&#10;Automatisch generierte Beschreibung">
            <a:extLst>
              <a:ext uri="{FF2B5EF4-FFF2-40B4-BE49-F238E27FC236}">
                <a16:creationId xmlns:a16="http://schemas.microsoft.com/office/drawing/2014/main" id="{4C0777CA-9109-7433-7B5C-8FF6A80C8361}"/>
              </a:ext>
            </a:extLst>
          </p:cNvPr>
          <p:cNvPicPr>
            <a:picLocks noChangeAspect="1"/>
          </p:cNvPicPr>
          <p:nvPr/>
        </p:nvPicPr>
        <p:blipFill rotWithShape="1">
          <a:blip r:embed="rId15"/>
          <a:srcRect l="33201" r="8001"/>
          <a:stretch/>
        </p:blipFill>
        <p:spPr>
          <a:xfrm rot="5400000">
            <a:off x="2581933" y="4448260"/>
            <a:ext cx="1487154" cy="1896906"/>
          </a:xfrm>
          <a:prstGeom prst="rect">
            <a:avLst/>
          </a:prstGeom>
        </p:spPr>
      </p:pic>
      <p:sp>
        <p:nvSpPr>
          <p:cNvPr id="7" name="Textfeld 6">
            <a:extLst>
              <a:ext uri="{FF2B5EF4-FFF2-40B4-BE49-F238E27FC236}">
                <a16:creationId xmlns:a16="http://schemas.microsoft.com/office/drawing/2014/main" id="{91E47987-F965-8DF7-1754-BFEE755B8C93}"/>
              </a:ext>
            </a:extLst>
          </p:cNvPr>
          <p:cNvSpPr txBox="1"/>
          <p:nvPr/>
        </p:nvSpPr>
        <p:spPr>
          <a:xfrm>
            <a:off x="5902986" y="3233477"/>
            <a:ext cx="2822440" cy="307777"/>
          </a:xfrm>
          <a:prstGeom prst="rect">
            <a:avLst/>
          </a:prstGeom>
          <a:noFill/>
        </p:spPr>
        <p:txBody>
          <a:bodyPr wrap="square">
            <a:spAutoFit/>
          </a:bodyPr>
          <a:lstStyle/>
          <a:p>
            <a:pPr marL="273050" lvl="1"/>
            <a:r>
              <a:rPr lang="de-CH" sz="1400" dirty="0">
                <a:solidFill>
                  <a:srgbClr val="FFFF00"/>
                </a:solidFill>
              </a:rPr>
              <a:t> </a:t>
            </a:r>
            <a:r>
              <a:rPr lang="de-CH" sz="1400" b="1" dirty="0">
                <a:solidFill>
                  <a:srgbClr val="FFFF00"/>
                </a:solidFill>
              </a:rPr>
              <a:t>Insekten-tötende</a:t>
            </a:r>
            <a:r>
              <a:rPr lang="de-CH" sz="1400" dirty="0">
                <a:solidFill>
                  <a:srgbClr val="FFFF00"/>
                </a:solidFill>
              </a:rPr>
              <a:t> </a:t>
            </a:r>
            <a:r>
              <a:rPr lang="de-CH" sz="1400" b="1" dirty="0">
                <a:solidFill>
                  <a:srgbClr val="FFFF00"/>
                </a:solidFill>
              </a:rPr>
              <a:t>Pilze</a:t>
            </a:r>
          </a:p>
        </p:txBody>
      </p:sp>
      <p:pic>
        <p:nvPicPr>
          <p:cNvPr id="19" name="Grafik 18" descr="Ein Bild, das Speisegetreide, Samen, Reis enthält.&#10;&#10;Automatisch generierte Beschreibung">
            <a:extLst>
              <a:ext uri="{FF2B5EF4-FFF2-40B4-BE49-F238E27FC236}">
                <a16:creationId xmlns:a16="http://schemas.microsoft.com/office/drawing/2014/main" id="{C0F185CF-8C93-CE70-E9F2-6E187E229D14}"/>
              </a:ext>
            </a:extLst>
          </p:cNvPr>
          <p:cNvPicPr>
            <a:picLocks noChangeAspect="1"/>
          </p:cNvPicPr>
          <p:nvPr/>
        </p:nvPicPr>
        <p:blipFill>
          <a:blip r:embed="rId16"/>
          <a:stretch>
            <a:fillRect/>
          </a:stretch>
        </p:blipFill>
        <p:spPr>
          <a:xfrm rot="16992250">
            <a:off x="7913160" y="318522"/>
            <a:ext cx="1167704" cy="1055142"/>
          </a:xfrm>
          <a:prstGeom prst="rect">
            <a:avLst/>
          </a:prstGeom>
        </p:spPr>
      </p:pic>
      <p:sp>
        <p:nvSpPr>
          <p:cNvPr id="22" name="Textfeld 21">
            <a:extLst>
              <a:ext uri="{FF2B5EF4-FFF2-40B4-BE49-F238E27FC236}">
                <a16:creationId xmlns:a16="http://schemas.microsoft.com/office/drawing/2014/main" id="{76A947C1-10A1-49E8-2F55-175E28E53A3B}"/>
              </a:ext>
            </a:extLst>
          </p:cNvPr>
          <p:cNvSpPr txBox="1"/>
          <p:nvPr/>
        </p:nvSpPr>
        <p:spPr>
          <a:xfrm rot="21020770">
            <a:off x="707933" y="6161671"/>
            <a:ext cx="4208750" cy="307777"/>
          </a:xfrm>
          <a:prstGeom prst="rect">
            <a:avLst/>
          </a:prstGeom>
          <a:solidFill>
            <a:srgbClr val="FFFF00"/>
          </a:solidFill>
        </p:spPr>
        <p:txBody>
          <a:bodyPr wrap="square">
            <a:spAutoFit/>
          </a:bodyPr>
          <a:lstStyle/>
          <a:p>
            <a:pPr marL="273050" lvl="1" algn="l"/>
            <a:r>
              <a:rPr lang="de-CH" sz="1400" b="1" dirty="0"/>
              <a:t>+ weiterer Versuch bei Landwirt in </a:t>
            </a:r>
            <a:r>
              <a:rPr lang="de-CH" sz="1400" b="1" dirty="0" err="1"/>
              <a:t>Noréaz</a:t>
            </a:r>
            <a:endParaRPr lang="de-CH" sz="1400" b="1" dirty="0"/>
          </a:p>
        </p:txBody>
      </p:sp>
      <p:sp>
        <p:nvSpPr>
          <p:cNvPr id="6" name="Textfeld 5">
            <a:extLst>
              <a:ext uri="{FF2B5EF4-FFF2-40B4-BE49-F238E27FC236}">
                <a16:creationId xmlns:a16="http://schemas.microsoft.com/office/drawing/2014/main" id="{91F714B1-A3CA-784D-7273-5B980DC11B2D}"/>
              </a:ext>
            </a:extLst>
          </p:cNvPr>
          <p:cNvSpPr txBox="1"/>
          <p:nvPr/>
        </p:nvSpPr>
        <p:spPr>
          <a:xfrm>
            <a:off x="2593819" y="841260"/>
            <a:ext cx="2945819" cy="400110"/>
          </a:xfrm>
          <a:prstGeom prst="rect">
            <a:avLst/>
          </a:prstGeom>
          <a:noFill/>
        </p:spPr>
        <p:txBody>
          <a:bodyPr wrap="square">
            <a:spAutoFit/>
          </a:bodyPr>
          <a:lstStyle/>
          <a:p>
            <a:pPr marL="273050" lvl="1" algn="l"/>
            <a:r>
              <a:rPr lang="de-CH" b="1" dirty="0"/>
              <a:t>Sandra Racine</a:t>
            </a:r>
          </a:p>
        </p:txBody>
      </p:sp>
    </p:spTree>
    <p:extLst>
      <p:ext uri="{BB962C8B-B14F-4D97-AF65-F5344CB8AC3E}">
        <p14:creationId xmlns:p14="http://schemas.microsoft.com/office/powerpoint/2010/main" val="2370088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D4ABBA4-6837-FB84-E807-4B16630E5558}"/>
              </a:ext>
            </a:extLst>
          </p:cNvPr>
          <p:cNvSpPr txBox="1"/>
          <p:nvPr/>
        </p:nvSpPr>
        <p:spPr>
          <a:xfrm>
            <a:off x="5645977" y="1252256"/>
            <a:ext cx="2822832" cy="2108269"/>
          </a:xfrm>
          <a:prstGeom prst="rect">
            <a:avLst/>
          </a:prstGeom>
        </p:spPr>
        <p:txBody>
          <a:bodyPr vert="horz" wrap="square" lIns="0" tIns="0" rIns="0" bIns="0" rtlCol="0">
            <a:spAutoFit/>
          </a:bodyPr>
          <a:lstStyle/>
          <a:p>
            <a:pPr>
              <a:spcAft>
                <a:spcPts val="600"/>
              </a:spcAft>
              <a:buClr>
                <a:srgbClr val="074EA1"/>
              </a:buClr>
            </a:pPr>
            <a:endParaRPr lang="de-CH" sz="2200" b="1" dirty="0"/>
          </a:p>
          <a:p>
            <a:pPr>
              <a:spcAft>
                <a:spcPts val="600"/>
              </a:spcAft>
              <a:buClr>
                <a:srgbClr val="074EA1"/>
              </a:buClr>
            </a:pPr>
            <a:r>
              <a:rPr lang="de-CH" sz="2200" b="1" i="1" dirty="0">
                <a:sym typeface="Wingdings" panose="05000000000000000000" pitchFamily="2" charset="2"/>
              </a:rPr>
              <a:t> </a:t>
            </a:r>
            <a:r>
              <a:rPr lang="de-CH" sz="2200" b="1" i="1" dirty="0"/>
              <a:t>Effekt </a:t>
            </a:r>
            <a:r>
              <a:rPr lang="de-CH" sz="2200" b="1" i="1" dirty="0" err="1"/>
              <a:t>Perlka</a:t>
            </a:r>
            <a:r>
              <a:rPr lang="de-CH" sz="2200" b="1" i="1" dirty="0"/>
              <a:t> nur repulsiv, tötet Drahtwürmer leider nicht und dauert nur kurz!</a:t>
            </a:r>
          </a:p>
        </p:txBody>
      </p:sp>
      <p:sp>
        <p:nvSpPr>
          <p:cNvPr id="9" name="Textfeld 8">
            <a:extLst>
              <a:ext uri="{FF2B5EF4-FFF2-40B4-BE49-F238E27FC236}">
                <a16:creationId xmlns:a16="http://schemas.microsoft.com/office/drawing/2014/main" id="{06F9B31F-0C65-B936-6040-BF5ACE83FD7C}"/>
              </a:ext>
            </a:extLst>
          </p:cNvPr>
          <p:cNvSpPr txBox="1"/>
          <p:nvPr/>
        </p:nvSpPr>
        <p:spPr>
          <a:xfrm>
            <a:off x="112935" y="829432"/>
            <a:ext cx="8856984" cy="579646"/>
          </a:xfrm>
          <a:prstGeom prst="rect">
            <a:avLst/>
          </a:prstGeom>
          <a:solidFill>
            <a:srgbClr val="FFFF00"/>
          </a:solidFill>
        </p:spPr>
        <p:txBody>
          <a:bodyPr wrap="square">
            <a:spAutoFit/>
          </a:bodyPr>
          <a:lstStyle/>
          <a:p>
            <a:pPr algn="l">
              <a:lnSpc>
                <a:spcPts val="1900"/>
              </a:lnSpc>
              <a:spcAft>
                <a:spcPts val="600"/>
              </a:spcAft>
              <a:buClr>
                <a:srgbClr val="074EA1"/>
              </a:buClr>
            </a:pPr>
            <a:r>
              <a:rPr lang="de-CH" sz="2000" b="1" dirty="0"/>
              <a:t>Verfahren mit PERLKA und mit zusätzliche Kreiselegge hatten immer noch gleich viele Drahtwürmer wie die Kontrolle…</a:t>
            </a:r>
          </a:p>
        </p:txBody>
      </p:sp>
      <p:pic>
        <p:nvPicPr>
          <p:cNvPr id="10" name="Grafik 9" descr="Ein Bild, das draußen, Gras, Person, Pflanze enthält.&#10;&#10;Automatisch generierte Beschreibung">
            <a:extLst>
              <a:ext uri="{FF2B5EF4-FFF2-40B4-BE49-F238E27FC236}">
                <a16:creationId xmlns:a16="http://schemas.microsoft.com/office/drawing/2014/main" id="{FBE7C7DC-C3F5-6BA2-43EB-73AB51264F43}"/>
              </a:ext>
            </a:extLst>
          </p:cNvPr>
          <p:cNvPicPr>
            <a:picLocks noChangeAspect="1"/>
          </p:cNvPicPr>
          <p:nvPr/>
        </p:nvPicPr>
        <p:blipFill rotWithShape="1">
          <a:blip r:embed="rId4"/>
          <a:srcRect l="33201" r="8001"/>
          <a:stretch/>
        </p:blipFill>
        <p:spPr>
          <a:xfrm rot="5400000">
            <a:off x="5925958" y="3420949"/>
            <a:ext cx="2032326" cy="2592288"/>
          </a:xfrm>
          <a:prstGeom prst="rect">
            <a:avLst/>
          </a:prstGeom>
        </p:spPr>
      </p:pic>
      <p:sp>
        <p:nvSpPr>
          <p:cNvPr id="11" name="Rectangle 2">
            <a:extLst>
              <a:ext uri="{FF2B5EF4-FFF2-40B4-BE49-F238E27FC236}">
                <a16:creationId xmlns:a16="http://schemas.microsoft.com/office/drawing/2014/main" id="{6A17909D-66F8-0CF0-B5AE-B0DF87C28DE3}"/>
              </a:ext>
            </a:extLst>
          </p:cNvPr>
          <p:cNvSpPr txBox="1">
            <a:spLocks/>
          </p:cNvSpPr>
          <p:nvPr>
            <p:custDataLst>
              <p:tags r:id="rId1"/>
            </p:custDataLst>
          </p:nvPr>
        </p:nvSpPr>
        <p:spPr>
          <a:xfrm>
            <a:off x="174081" y="116248"/>
            <a:ext cx="8242300" cy="984885"/>
          </a:xfrm>
          <a:prstGeom prst="rect">
            <a:avLst/>
          </a:prstGeom>
        </p:spPr>
        <p:txBody>
          <a:bodyPr/>
          <a:lstStyle>
            <a:lvl1pPr algn="l" defTabSz="457200" rtl="0" eaLnBrk="1" fontAlgn="base" hangingPunct="1">
              <a:lnSpc>
                <a:spcPts val="3700"/>
              </a:lnSpc>
              <a:spcBef>
                <a:spcPct val="0"/>
              </a:spcBef>
              <a:spcAft>
                <a:spcPct val="0"/>
              </a:spcAft>
              <a:defRPr lang="de-DE" sz="3200" b="1" kern="1200" dirty="0">
                <a:solidFill>
                  <a:schemeClr val="tx1"/>
                </a:solidFill>
                <a:latin typeface="Arial"/>
                <a:ea typeface="ＭＳ Ｐゴシック" pitchFamily="-112" charset="-128"/>
                <a:cs typeface="ＭＳ Ｐゴシック" pitchFamily="-112" charset="-128"/>
              </a:defRPr>
            </a:lvl1pPr>
            <a:lvl2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2pPr>
            <a:lvl3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3pPr>
            <a:lvl4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4pPr>
            <a:lvl5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5pPr>
            <a:lvl6pPr marL="4572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6pPr>
            <a:lvl7pPr marL="9144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7pPr>
            <a:lvl8pPr marL="13716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8pPr>
            <a:lvl9pPr marL="18288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9pPr>
          </a:lstStyle>
          <a:p>
            <a:r>
              <a:rPr lang="fr-CH" sz="2800" dirty="0" err="1">
                <a:latin typeface="Arial" pitchFamily="34" charset="0"/>
                <a:ea typeface="ＭＳ Ｐゴシック" pitchFamily="34" charset="-128"/>
              </a:rPr>
              <a:t>Drahtwurmversuch</a:t>
            </a:r>
            <a:r>
              <a:rPr lang="fr-CH" sz="2800" dirty="0">
                <a:latin typeface="Arial" pitchFamily="34" charset="0"/>
                <a:ea typeface="ＭＳ Ｐゴシック" pitchFamily="34" charset="-128"/>
              </a:rPr>
              <a:t> – </a:t>
            </a:r>
            <a:r>
              <a:rPr lang="fr-CH" sz="2800" dirty="0" err="1">
                <a:latin typeface="Arial" pitchFamily="34" charset="0"/>
                <a:ea typeface="ＭＳ Ｐゴシック" pitchFamily="34" charset="-128"/>
              </a:rPr>
              <a:t>erste</a:t>
            </a:r>
            <a:r>
              <a:rPr lang="fr-CH" sz="2800" dirty="0">
                <a:latin typeface="Arial" pitchFamily="34" charset="0"/>
                <a:ea typeface="ＭＳ Ｐゴシック" pitchFamily="34" charset="-128"/>
              </a:rPr>
              <a:t> </a:t>
            </a:r>
            <a:r>
              <a:rPr lang="fr-CH" sz="2800" dirty="0" err="1">
                <a:latin typeface="Arial" pitchFamily="34" charset="0"/>
                <a:ea typeface="ＭＳ Ｐゴシック" pitchFamily="34" charset="-128"/>
              </a:rPr>
              <a:t>Resultate</a:t>
            </a:r>
            <a:endParaRPr lang="fr-CH" sz="2800" dirty="0"/>
          </a:p>
        </p:txBody>
      </p:sp>
      <p:grpSp>
        <p:nvGrpSpPr>
          <p:cNvPr id="13" name="Gruppieren 12">
            <a:extLst>
              <a:ext uri="{FF2B5EF4-FFF2-40B4-BE49-F238E27FC236}">
                <a16:creationId xmlns:a16="http://schemas.microsoft.com/office/drawing/2014/main" id="{78C87F1A-A0F4-BB38-8B41-395B2D9B0DE9}"/>
              </a:ext>
            </a:extLst>
          </p:cNvPr>
          <p:cNvGrpSpPr/>
          <p:nvPr/>
        </p:nvGrpSpPr>
        <p:grpSpPr>
          <a:xfrm>
            <a:off x="283029" y="1462985"/>
            <a:ext cx="4968552" cy="4714434"/>
            <a:chOff x="283029" y="1462985"/>
            <a:chExt cx="4968552" cy="4714434"/>
          </a:xfrm>
        </p:grpSpPr>
        <p:grpSp>
          <p:nvGrpSpPr>
            <p:cNvPr id="7" name="Gruppieren 6">
              <a:extLst>
                <a:ext uri="{FF2B5EF4-FFF2-40B4-BE49-F238E27FC236}">
                  <a16:creationId xmlns:a16="http://schemas.microsoft.com/office/drawing/2014/main" id="{D2924E8E-6666-1D82-0938-70CD77531D5B}"/>
                </a:ext>
              </a:extLst>
            </p:cNvPr>
            <p:cNvGrpSpPr/>
            <p:nvPr/>
          </p:nvGrpSpPr>
          <p:grpSpPr>
            <a:xfrm>
              <a:off x="283029" y="1462985"/>
              <a:ext cx="4968552" cy="4714434"/>
              <a:chOff x="467544" y="676688"/>
              <a:chExt cx="4968552" cy="4714434"/>
            </a:xfrm>
          </p:grpSpPr>
          <p:pic>
            <p:nvPicPr>
              <p:cNvPr id="3" name="Image 74" descr="Une image contenant texte, diagramme, capture d’écran, ligne&#10;&#10;Description générée automatiquement">
                <a:extLst>
                  <a:ext uri="{FF2B5EF4-FFF2-40B4-BE49-F238E27FC236}">
                    <a16:creationId xmlns:a16="http://schemas.microsoft.com/office/drawing/2014/main" id="{3ECA83B1-FB51-05C6-A89D-BB47F26239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622" y="676688"/>
                <a:ext cx="4738389" cy="4714434"/>
              </a:xfrm>
              <a:prstGeom prst="rect">
                <a:avLst/>
              </a:prstGeom>
            </p:spPr>
          </p:pic>
          <p:sp>
            <p:nvSpPr>
              <p:cNvPr id="2" name="Textfeld 1">
                <a:extLst>
                  <a:ext uri="{FF2B5EF4-FFF2-40B4-BE49-F238E27FC236}">
                    <a16:creationId xmlns:a16="http://schemas.microsoft.com/office/drawing/2014/main" id="{27261C32-EECC-66DF-8FAE-11AF8C5EA9D3}"/>
                  </a:ext>
                </a:extLst>
              </p:cNvPr>
              <p:cNvSpPr txBox="1"/>
              <p:nvPr/>
            </p:nvSpPr>
            <p:spPr>
              <a:xfrm>
                <a:off x="467544" y="4725144"/>
                <a:ext cx="2376264"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Kontrolle</a:t>
                </a:r>
                <a:endParaRPr lang="fr-CH" sz="1600" b="1" dirty="0" err="1"/>
              </a:p>
            </p:txBody>
          </p:sp>
          <p:sp>
            <p:nvSpPr>
              <p:cNvPr id="5" name="Textfeld 4">
                <a:extLst>
                  <a:ext uri="{FF2B5EF4-FFF2-40B4-BE49-F238E27FC236}">
                    <a16:creationId xmlns:a16="http://schemas.microsoft.com/office/drawing/2014/main" id="{4774B94D-155F-D56A-FB01-E781BF3E4346}"/>
                  </a:ext>
                </a:extLst>
              </p:cNvPr>
              <p:cNvSpPr txBox="1"/>
              <p:nvPr/>
            </p:nvSpPr>
            <p:spPr>
              <a:xfrm>
                <a:off x="1475656" y="4725144"/>
                <a:ext cx="2376264"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PERLKA</a:t>
                </a:r>
                <a:endParaRPr lang="fr-CH" sz="1600" b="1" dirty="0" err="1"/>
              </a:p>
            </p:txBody>
          </p:sp>
          <p:sp>
            <p:nvSpPr>
              <p:cNvPr id="6" name="Textfeld 5">
                <a:extLst>
                  <a:ext uri="{FF2B5EF4-FFF2-40B4-BE49-F238E27FC236}">
                    <a16:creationId xmlns:a16="http://schemas.microsoft.com/office/drawing/2014/main" id="{BE04B0DF-D334-ABBF-C3E1-D47C3A46EFAC}"/>
                  </a:ext>
                </a:extLst>
              </p:cNvPr>
              <p:cNvSpPr txBox="1"/>
              <p:nvPr/>
            </p:nvSpPr>
            <p:spPr>
              <a:xfrm>
                <a:off x="2267744" y="4725144"/>
                <a:ext cx="3168352"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Mechanisch</a:t>
                </a:r>
              </a:p>
            </p:txBody>
          </p:sp>
        </p:grpSp>
        <p:sp>
          <p:nvSpPr>
            <p:cNvPr id="8" name="Textfeld 7">
              <a:extLst>
                <a:ext uri="{FF2B5EF4-FFF2-40B4-BE49-F238E27FC236}">
                  <a16:creationId xmlns:a16="http://schemas.microsoft.com/office/drawing/2014/main" id="{BA4EF56C-6F45-E054-18A0-F544A18EBC6D}"/>
                </a:ext>
              </a:extLst>
            </p:cNvPr>
            <p:cNvSpPr txBox="1"/>
            <p:nvPr/>
          </p:nvSpPr>
          <p:spPr>
            <a:xfrm>
              <a:off x="702826" y="1868242"/>
              <a:ext cx="3168352"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3 Wochen nach Applikation</a:t>
              </a:r>
              <a:endParaRPr lang="fr-CH" sz="1600" b="1" dirty="0" err="1"/>
            </a:p>
          </p:txBody>
        </p:sp>
        <p:sp>
          <p:nvSpPr>
            <p:cNvPr id="12" name="Textfeld 11">
              <a:extLst>
                <a:ext uri="{FF2B5EF4-FFF2-40B4-BE49-F238E27FC236}">
                  <a16:creationId xmlns:a16="http://schemas.microsoft.com/office/drawing/2014/main" id="{F2197A1A-D9FB-9BC6-20A9-8EABEA3D6A79}"/>
                </a:ext>
              </a:extLst>
            </p:cNvPr>
            <p:cNvSpPr txBox="1"/>
            <p:nvPr/>
          </p:nvSpPr>
          <p:spPr>
            <a:xfrm rot="16200000">
              <a:off x="-1124010" y="3383115"/>
              <a:ext cx="3168352" cy="243656"/>
            </a:xfrm>
            <a:prstGeom prst="rect">
              <a:avLst/>
            </a:prstGeom>
            <a:solidFill>
              <a:schemeClr val="bg1"/>
            </a:solidFill>
          </p:spPr>
          <p:txBody>
            <a:bodyPr vert="horz" wrap="square" lIns="0" tIns="0" rIns="0" bIns="0" rtlCol="0">
              <a:spAutoFit/>
            </a:bodyPr>
            <a:lstStyle/>
            <a:p>
              <a:pPr>
                <a:lnSpc>
                  <a:spcPts val="1900"/>
                </a:lnSpc>
                <a:spcAft>
                  <a:spcPts val="600"/>
                </a:spcAft>
                <a:buClr>
                  <a:srgbClr val="074EA1"/>
                </a:buClr>
              </a:pPr>
              <a:r>
                <a:rPr lang="de-CH" sz="1600" b="1" dirty="0"/>
                <a:t>Anzahl Drahtwürmer</a:t>
              </a:r>
              <a:endParaRPr lang="fr-CH" sz="1600" b="1" dirty="0" err="1"/>
            </a:p>
          </p:txBody>
        </p:sp>
      </p:grpSp>
    </p:spTree>
    <p:extLst>
      <p:ext uri="{BB962C8B-B14F-4D97-AF65-F5344CB8AC3E}">
        <p14:creationId xmlns:p14="http://schemas.microsoft.com/office/powerpoint/2010/main" val="2250353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4" imgW="0" imgH="0" progId="">
                  <p:embed/>
                </p:oleObj>
              </mc:Choice>
              <mc:Fallback>
                <p:oleObj name="think-cell Slide" r:id="rId4" imgW="0" imgH="0" progId="">
                  <p:embed/>
                  <p:pic>
                    <p:nvPicPr>
                      <p:cNvPr id="5" name="Objekt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2"/>
          <p:cNvSpPr txBox="1">
            <a:spLocks/>
          </p:cNvSpPr>
          <p:nvPr>
            <p:custDataLst>
              <p:tags r:id="rId1"/>
            </p:custDataLst>
          </p:nvPr>
        </p:nvSpPr>
        <p:spPr>
          <a:xfrm>
            <a:off x="158749" y="101550"/>
            <a:ext cx="10393643" cy="984885"/>
          </a:xfrm>
          <a:prstGeom prst="rect">
            <a:avLst/>
          </a:prstGeom>
        </p:spPr>
        <p:txBody>
          <a:bodyPr/>
          <a:lstStyle>
            <a:lvl1pPr algn="l" defTabSz="457200" rtl="0" eaLnBrk="1" fontAlgn="base" hangingPunct="1">
              <a:lnSpc>
                <a:spcPts val="3700"/>
              </a:lnSpc>
              <a:spcBef>
                <a:spcPct val="0"/>
              </a:spcBef>
              <a:spcAft>
                <a:spcPct val="0"/>
              </a:spcAft>
              <a:defRPr lang="de-DE" sz="3200" b="1" kern="1200" dirty="0">
                <a:solidFill>
                  <a:schemeClr val="tx1"/>
                </a:solidFill>
                <a:latin typeface="Arial"/>
                <a:ea typeface="ＭＳ Ｐゴシック" pitchFamily="-112" charset="-128"/>
                <a:cs typeface="ＭＳ Ｐゴシック" pitchFamily="-112" charset="-128"/>
              </a:defRPr>
            </a:lvl1pPr>
            <a:lvl2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2pPr>
            <a:lvl3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3pPr>
            <a:lvl4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4pPr>
            <a:lvl5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5pPr>
            <a:lvl6pPr marL="4572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6pPr>
            <a:lvl7pPr marL="9144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7pPr>
            <a:lvl8pPr marL="13716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8pPr>
            <a:lvl9pPr marL="18288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9pPr>
          </a:lstStyle>
          <a:p>
            <a:r>
              <a:rPr lang="de-CH" sz="2800" dirty="0"/>
              <a:t>Effekte maskiert durch Applikationstechnik</a:t>
            </a:r>
            <a:endParaRPr lang="fr-CH" sz="2800" dirty="0"/>
          </a:p>
        </p:txBody>
      </p:sp>
      <p:sp>
        <p:nvSpPr>
          <p:cNvPr id="3" name="Textplatzhalter 2">
            <a:extLst>
              <a:ext uri="{FF2B5EF4-FFF2-40B4-BE49-F238E27FC236}">
                <a16:creationId xmlns:a16="http://schemas.microsoft.com/office/drawing/2014/main" id="{7A6AB7ED-78B2-AAC1-043F-E568505984C8}"/>
              </a:ext>
            </a:extLst>
          </p:cNvPr>
          <p:cNvSpPr>
            <a:spLocks noGrp="1"/>
          </p:cNvSpPr>
          <p:nvPr>
            <p:ph type="body" sz="quarter" idx="10"/>
          </p:nvPr>
        </p:nvSpPr>
        <p:spPr>
          <a:xfrm>
            <a:off x="4859" y="1048027"/>
            <a:ext cx="5544617" cy="5253182"/>
          </a:xfrm>
        </p:spPr>
        <p:txBody>
          <a:bodyPr/>
          <a:lstStyle/>
          <a:p>
            <a:pPr marL="342900" indent="-342900">
              <a:buFont typeface="Arial" panose="020B0604020202020204" pitchFamily="34" charset="0"/>
              <a:buChar char="•"/>
            </a:pPr>
            <a:r>
              <a:rPr lang="fr-CH" dirty="0" err="1"/>
              <a:t>Kreiselegge</a:t>
            </a:r>
            <a:r>
              <a:rPr lang="fr-CH" dirty="0"/>
              <a:t> vs. </a:t>
            </a:r>
            <a:r>
              <a:rPr lang="fr-CH" dirty="0" err="1"/>
              <a:t>Sämaschine</a:t>
            </a:r>
            <a:r>
              <a:rPr lang="fr-CH" dirty="0"/>
              <a:t> : positiver </a:t>
            </a:r>
            <a:r>
              <a:rPr lang="fr-CH" dirty="0" err="1"/>
              <a:t>Effekt</a:t>
            </a:r>
            <a:r>
              <a:rPr lang="fr-CH" dirty="0"/>
              <a:t> aller </a:t>
            </a:r>
            <a:r>
              <a:rPr lang="fr-CH" dirty="0" err="1"/>
              <a:t>Verfahren</a:t>
            </a:r>
            <a:r>
              <a:rPr lang="fr-CH" dirty="0"/>
              <a:t> mit </a:t>
            </a:r>
            <a:r>
              <a:rPr lang="fr-CH" dirty="0" err="1"/>
              <a:t>Kreiselegge</a:t>
            </a:r>
            <a:r>
              <a:rPr lang="fr-CH" dirty="0"/>
              <a:t> </a:t>
            </a:r>
            <a:r>
              <a:rPr lang="fr-CH" dirty="0" err="1"/>
              <a:t>auf</a:t>
            </a:r>
            <a:r>
              <a:rPr lang="fr-CH" dirty="0"/>
              <a:t> </a:t>
            </a:r>
            <a:r>
              <a:rPr lang="fr-CH" dirty="0" err="1"/>
              <a:t>Auflaufrate</a:t>
            </a:r>
            <a:endParaRPr lang="fr-CH" dirty="0"/>
          </a:p>
          <a:p>
            <a:pPr marL="342900" indent="-342900">
              <a:buFont typeface="Arial" panose="020B0604020202020204" pitchFamily="34" charset="0"/>
              <a:buChar char="•"/>
            </a:pPr>
            <a:r>
              <a:rPr lang="fr-CH" dirty="0"/>
              <a:t>Aber </a:t>
            </a:r>
            <a:r>
              <a:rPr lang="fr-CH" dirty="0" err="1"/>
              <a:t>auch</a:t>
            </a:r>
            <a:r>
              <a:rPr lang="fr-CH" dirty="0"/>
              <a:t> </a:t>
            </a:r>
            <a:r>
              <a:rPr lang="fr-CH" dirty="0" err="1"/>
              <a:t>Verfahren</a:t>
            </a:r>
            <a:r>
              <a:rPr lang="fr-CH" dirty="0"/>
              <a:t> mit </a:t>
            </a:r>
            <a:r>
              <a:rPr lang="fr-CH" dirty="0" err="1"/>
              <a:t>Sämaschine</a:t>
            </a:r>
            <a:r>
              <a:rPr lang="fr-CH" dirty="0"/>
              <a:t> </a:t>
            </a:r>
            <a:r>
              <a:rPr lang="fr-CH" dirty="0" err="1"/>
              <a:t>besser</a:t>
            </a:r>
            <a:r>
              <a:rPr lang="fr-CH" dirty="0"/>
              <a:t> </a:t>
            </a:r>
            <a:r>
              <a:rPr lang="fr-CH" dirty="0" err="1"/>
              <a:t>als</a:t>
            </a:r>
            <a:r>
              <a:rPr lang="fr-CH" dirty="0"/>
              <a:t> </a:t>
            </a:r>
            <a:r>
              <a:rPr lang="fr-CH" dirty="0" err="1"/>
              <a:t>Kontrolle</a:t>
            </a:r>
            <a:r>
              <a:rPr lang="fr-CH" dirty="0"/>
              <a:t> </a:t>
            </a:r>
          </a:p>
          <a:p>
            <a:pPr lvl="1" indent="0">
              <a:buNone/>
            </a:pPr>
            <a:r>
              <a:rPr lang="fr-CH" b="1" dirty="0">
                <a:sym typeface="Wingdings" panose="05000000000000000000" pitchFamily="2" charset="2"/>
              </a:rPr>
              <a:t> </a:t>
            </a:r>
            <a:r>
              <a:rPr lang="fr-CH" b="1" dirty="0" err="1">
                <a:highlight>
                  <a:srgbClr val="FFFF00"/>
                </a:highlight>
              </a:rPr>
              <a:t>Standardisierung</a:t>
            </a:r>
            <a:r>
              <a:rPr lang="fr-CH" b="1" dirty="0">
                <a:highlight>
                  <a:srgbClr val="FFFF00"/>
                </a:highlight>
              </a:rPr>
              <a:t> </a:t>
            </a:r>
            <a:r>
              <a:rPr lang="fr-CH" b="1" dirty="0" err="1">
                <a:highlight>
                  <a:srgbClr val="FFFF00"/>
                </a:highlight>
              </a:rPr>
              <a:t>Applikationstechnik</a:t>
            </a:r>
            <a:r>
              <a:rPr lang="fr-CH" b="1" dirty="0">
                <a:highlight>
                  <a:srgbClr val="FFFF00"/>
                </a:highlight>
              </a:rPr>
              <a:t> </a:t>
            </a:r>
            <a:r>
              <a:rPr lang="fr-CH" b="1" dirty="0" err="1">
                <a:highlight>
                  <a:srgbClr val="FFFF00"/>
                </a:highlight>
              </a:rPr>
              <a:t>ist</a:t>
            </a:r>
            <a:r>
              <a:rPr lang="fr-CH" b="1" dirty="0">
                <a:highlight>
                  <a:srgbClr val="FFFF00"/>
                </a:highlight>
              </a:rPr>
              <a:t> </a:t>
            </a:r>
            <a:r>
              <a:rPr lang="fr-CH" b="1" dirty="0" err="1">
                <a:highlight>
                  <a:srgbClr val="FFFF00"/>
                </a:highlight>
              </a:rPr>
              <a:t>im</a:t>
            </a:r>
            <a:r>
              <a:rPr lang="fr-CH" b="1" dirty="0">
                <a:highlight>
                  <a:srgbClr val="FFFF00"/>
                </a:highlight>
              </a:rPr>
              <a:t> </a:t>
            </a:r>
            <a:r>
              <a:rPr lang="fr-CH" b="1" dirty="0" err="1">
                <a:highlight>
                  <a:srgbClr val="FFFF00"/>
                </a:highlight>
              </a:rPr>
              <a:t>Herbst</a:t>
            </a:r>
            <a:r>
              <a:rPr lang="fr-CH" b="1" dirty="0">
                <a:highlight>
                  <a:srgbClr val="FFFF00"/>
                </a:highlight>
              </a:rPr>
              <a:t> 23 </a:t>
            </a:r>
            <a:r>
              <a:rPr lang="fr-CH" b="1" dirty="0" err="1">
                <a:highlight>
                  <a:srgbClr val="FFFF00"/>
                </a:highlight>
              </a:rPr>
              <a:t>erfolgt</a:t>
            </a:r>
            <a:endParaRPr lang="fr-CH" b="1" dirty="0">
              <a:highlight>
                <a:srgbClr val="FFFF00"/>
              </a:highlight>
            </a:endParaRPr>
          </a:p>
          <a:p>
            <a:pPr marL="342900" indent="-342900">
              <a:buFont typeface="Arial" panose="020B0604020202020204" pitchFamily="34" charset="0"/>
              <a:buChar char="•"/>
            </a:pPr>
            <a:r>
              <a:rPr lang="fr-CH" dirty="0" err="1">
                <a:sym typeface="Wingdings" panose="05000000000000000000" pitchFamily="2" charset="2"/>
              </a:rPr>
              <a:t>Ertragsdaten</a:t>
            </a:r>
            <a:r>
              <a:rPr lang="fr-CH" dirty="0">
                <a:sym typeface="Wingdings" panose="05000000000000000000" pitchFamily="2" charset="2"/>
              </a:rPr>
              <a:t> </a:t>
            </a:r>
            <a:r>
              <a:rPr lang="fr-CH" dirty="0" err="1">
                <a:sym typeface="Wingdings" panose="05000000000000000000" pitchFamily="2" charset="2"/>
              </a:rPr>
              <a:t>werden</a:t>
            </a:r>
            <a:r>
              <a:rPr lang="fr-CH" dirty="0">
                <a:sym typeface="Wingdings" panose="05000000000000000000" pitchFamily="2" charset="2"/>
              </a:rPr>
              <a:t> </a:t>
            </a:r>
            <a:r>
              <a:rPr lang="fr-CH" dirty="0" err="1">
                <a:sym typeface="Wingdings" panose="05000000000000000000" pitchFamily="2" charset="2"/>
              </a:rPr>
              <a:t>aktuell</a:t>
            </a:r>
            <a:r>
              <a:rPr lang="fr-CH" dirty="0">
                <a:sym typeface="Wingdings" panose="05000000000000000000" pitchFamily="2" charset="2"/>
              </a:rPr>
              <a:t> </a:t>
            </a:r>
            <a:r>
              <a:rPr lang="fr-CH" dirty="0" err="1">
                <a:sym typeface="Wingdings" panose="05000000000000000000" pitchFamily="2" charset="2"/>
              </a:rPr>
              <a:t>ausgewertet</a:t>
            </a:r>
            <a:endParaRPr lang="fr-CH" dirty="0">
              <a:sym typeface="Wingdings" panose="05000000000000000000" pitchFamily="2" charset="2"/>
            </a:endParaRPr>
          </a:p>
          <a:p>
            <a:pPr marL="342900" indent="-342900">
              <a:buFont typeface="Arial" panose="020B0604020202020204" pitchFamily="34" charset="0"/>
              <a:buChar char="•"/>
            </a:pPr>
            <a:r>
              <a:rPr lang="fr-CH" b="1" dirty="0" err="1">
                <a:highlight>
                  <a:srgbClr val="FFFF00"/>
                </a:highlight>
                <a:sym typeface="Wingdings" panose="05000000000000000000" pitchFamily="2" charset="2"/>
              </a:rPr>
              <a:t>Bodenbeprobungen</a:t>
            </a:r>
            <a:r>
              <a:rPr lang="fr-CH" b="1" dirty="0">
                <a:highlight>
                  <a:srgbClr val="FFFF00"/>
                </a:highlight>
                <a:sym typeface="Wingdings" panose="05000000000000000000" pitchFamily="2" charset="2"/>
              </a:rPr>
              <a:t> </a:t>
            </a:r>
            <a:r>
              <a:rPr lang="fr-CH" b="1" dirty="0" err="1">
                <a:highlight>
                  <a:srgbClr val="FFFF00"/>
                </a:highlight>
                <a:sym typeface="Wingdings" panose="05000000000000000000" pitchFamily="2" charset="2"/>
              </a:rPr>
              <a:t>nach</a:t>
            </a:r>
            <a:r>
              <a:rPr lang="fr-CH" b="1" dirty="0">
                <a:highlight>
                  <a:srgbClr val="FFFF00"/>
                </a:highlight>
                <a:sym typeface="Wingdings" panose="05000000000000000000" pitchFamily="2" charset="2"/>
              </a:rPr>
              <a:t> 5.5 </a:t>
            </a:r>
            <a:r>
              <a:rPr lang="fr-CH" b="1" dirty="0" err="1">
                <a:highlight>
                  <a:srgbClr val="FFFF00"/>
                </a:highlight>
                <a:sym typeface="Wingdings" panose="05000000000000000000" pitchFamily="2" charset="2"/>
              </a:rPr>
              <a:t>Monaten</a:t>
            </a:r>
            <a:r>
              <a:rPr lang="fr-CH" b="1" dirty="0">
                <a:highlight>
                  <a:srgbClr val="FFFF00"/>
                </a:highlight>
                <a:sym typeface="Wingdings" panose="05000000000000000000" pitchFamily="2" charset="2"/>
              </a:rPr>
              <a:t>:</a:t>
            </a:r>
          </a:p>
          <a:p>
            <a:pPr marL="615950" lvl="1" indent="-342900">
              <a:buFont typeface="Arial" panose="020B0604020202020204" pitchFamily="34" charset="0"/>
              <a:buChar char="•"/>
            </a:pPr>
            <a:r>
              <a:rPr lang="fr-CH" dirty="0" err="1">
                <a:sym typeface="Wingdings" panose="05000000000000000000" pitchFamily="2" charset="2"/>
              </a:rPr>
              <a:t>Agroscope-Pilze</a:t>
            </a:r>
            <a:r>
              <a:rPr lang="fr-CH" dirty="0">
                <a:sym typeface="Wingdings" panose="05000000000000000000" pitchFamily="2" charset="2"/>
              </a:rPr>
              <a:t> &amp; </a:t>
            </a:r>
            <a:r>
              <a:rPr lang="fr-CH" dirty="0" err="1">
                <a:sym typeface="Wingdings" panose="05000000000000000000" pitchFamily="2" charset="2"/>
              </a:rPr>
              <a:t>Velifer</a:t>
            </a:r>
            <a:r>
              <a:rPr lang="fr-CH" dirty="0">
                <a:sym typeface="Wingdings" panose="05000000000000000000" pitchFamily="2" charset="2"/>
              </a:rPr>
              <a:t> </a:t>
            </a:r>
            <a:r>
              <a:rPr lang="fr-CH" dirty="0" err="1">
                <a:sym typeface="Wingdings" panose="05000000000000000000" pitchFamily="2" charset="2"/>
              </a:rPr>
              <a:t>haben</a:t>
            </a:r>
            <a:r>
              <a:rPr lang="fr-CH" dirty="0">
                <a:sym typeface="Wingdings" panose="05000000000000000000" pitchFamily="2" charset="2"/>
              </a:rPr>
              <a:t> in </a:t>
            </a:r>
            <a:r>
              <a:rPr lang="fr-CH" dirty="0" err="1">
                <a:sym typeface="Wingdings" panose="05000000000000000000" pitchFamily="2" charset="2"/>
              </a:rPr>
              <a:t>hoher</a:t>
            </a:r>
            <a:r>
              <a:rPr lang="fr-CH" dirty="0">
                <a:sym typeface="Wingdings" panose="05000000000000000000" pitchFamily="2" charset="2"/>
              </a:rPr>
              <a:t> </a:t>
            </a:r>
            <a:r>
              <a:rPr lang="fr-CH" dirty="0" err="1">
                <a:sym typeface="Wingdings" panose="05000000000000000000" pitchFamily="2" charset="2"/>
              </a:rPr>
              <a:t>Zahl</a:t>
            </a:r>
            <a:r>
              <a:rPr lang="fr-CH" dirty="0">
                <a:sym typeface="Wingdings" panose="05000000000000000000" pitchFamily="2" charset="2"/>
              </a:rPr>
              <a:t> </a:t>
            </a:r>
            <a:r>
              <a:rPr lang="fr-CH" dirty="0" err="1">
                <a:sym typeface="Wingdings" panose="05000000000000000000" pitchFamily="2" charset="2"/>
              </a:rPr>
              <a:t>überlebt</a:t>
            </a:r>
            <a:r>
              <a:rPr lang="fr-CH" dirty="0">
                <a:sym typeface="Wingdings" panose="05000000000000000000" pitchFamily="2" charset="2"/>
              </a:rPr>
              <a:t>, </a:t>
            </a:r>
            <a:r>
              <a:rPr lang="fr-CH" dirty="0" err="1">
                <a:sym typeface="Wingdings" panose="05000000000000000000" pitchFamily="2" charset="2"/>
              </a:rPr>
              <a:t>Attracap</a:t>
            </a:r>
            <a:r>
              <a:rPr lang="fr-CH" dirty="0">
                <a:sym typeface="Wingdings" panose="05000000000000000000" pitchFamily="2" charset="2"/>
              </a:rPr>
              <a:t> aber </a:t>
            </a:r>
            <a:r>
              <a:rPr lang="fr-CH" dirty="0" err="1">
                <a:sym typeface="Wingdings" panose="05000000000000000000" pitchFamily="2" charset="2"/>
              </a:rPr>
              <a:t>gar</a:t>
            </a:r>
            <a:r>
              <a:rPr lang="fr-CH" dirty="0">
                <a:sym typeface="Wingdings" panose="05000000000000000000" pitchFamily="2" charset="2"/>
              </a:rPr>
              <a:t> </a:t>
            </a:r>
            <a:r>
              <a:rPr lang="fr-CH" dirty="0" err="1">
                <a:sym typeface="Wingdings" panose="05000000000000000000" pitchFamily="2" charset="2"/>
              </a:rPr>
              <a:t>nicht</a:t>
            </a:r>
            <a:r>
              <a:rPr lang="fr-CH" dirty="0">
                <a:sym typeface="Wingdings" panose="05000000000000000000" pitchFamily="2" charset="2"/>
              </a:rPr>
              <a:t>…</a:t>
            </a:r>
          </a:p>
          <a:p>
            <a:pPr lvl="1" indent="0">
              <a:buNone/>
            </a:pPr>
            <a:r>
              <a:rPr lang="fr-CH" b="1" dirty="0">
                <a:highlight>
                  <a:srgbClr val="FFFF00"/>
                </a:highlight>
                <a:sym typeface="Wingdings" panose="05000000000000000000" pitchFamily="2" charset="2"/>
              </a:rPr>
              <a:t> </a:t>
            </a:r>
            <a:r>
              <a:rPr lang="fr-CH" b="1" dirty="0" err="1">
                <a:highlight>
                  <a:srgbClr val="FFFF00"/>
                </a:highlight>
                <a:sym typeface="Wingdings" panose="05000000000000000000" pitchFamily="2" charset="2"/>
              </a:rPr>
              <a:t>Produkt</a:t>
            </a:r>
            <a:r>
              <a:rPr lang="fr-CH" b="1" dirty="0">
                <a:highlight>
                  <a:srgbClr val="FFFF00"/>
                </a:highlight>
                <a:sym typeface="Wingdings" panose="05000000000000000000" pitchFamily="2" charset="2"/>
              </a:rPr>
              <a:t> </a:t>
            </a:r>
            <a:r>
              <a:rPr lang="fr-CH" b="1" dirty="0" err="1">
                <a:highlight>
                  <a:srgbClr val="FFFF00"/>
                </a:highlight>
                <a:sym typeface="Wingdings" panose="05000000000000000000" pitchFamily="2" charset="2"/>
              </a:rPr>
              <a:t>Attracap</a:t>
            </a:r>
            <a:r>
              <a:rPr lang="fr-CH" b="1" dirty="0">
                <a:highlight>
                  <a:srgbClr val="FFFF00"/>
                </a:highlight>
                <a:sym typeface="Wingdings" panose="05000000000000000000" pitchFamily="2" charset="2"/>
              </a:rPr>
              <a:t> </a:t>
            </a:r>
            <a:r>
              <a:rPr lang="fr-CH" b="1" dirty="0" err="1">
                <a:highlight>
                  <a:srgbClr val="FFFF00"/>
                </a:highlight>
                <a:sym typeface="Wingdings" panose="05000000000000000000" pitchFamily="2" charset="2"/>
              </a:rPr>
              <a:t>hat</a:t>
            </a:r>
            <a:r>
              <a:rPr lang="fr-CH" b="1" dirty="0">
                <a:highlight>
                  <a:srgbClr val="FFFF00"/>
                </a:highlight>
                <a:sym typeface="Wingdings" panose="05000000000000000000" pitchFamily="2" charset="2"/>
              </a:rPr>
              <a:t> </a:t>
            </a:r>
            <a:r>
              <a:rPr lang="fr-CH" b="1" dirty="0" err="1">
                <a:highlight>
                  <a:srgbClr val="FFFF00"/>
                </a:highlight>
                <a:sym typeface="Wingdings" panose="05000000000000000000" pitchFamily="2" charset="2"/>
              </a:rPr>
              <a:t>sicher</a:t>
            </a:r>
            <a:r>
              <a:rPr lang="fr-CH" b="1" dirty="0">
                <a:highlight>
                  <a:srgbClr val="FFFF00"/>
                </a:highlight>
                <a:sym typeface="Wingdings" panose="05000000000000000000" pitchFamily="2" charset="2"/>
              </a:rPr>
              <a:t> </a:t>
            </a:r>
            <a:r>
              <a:rPr lang="fr-CH" b="1" dirty="0" err="1">
                <a:highlight>
                  <a:srgbClr val="FFFF00"/>
                </a:highlight>
                <a:sym typeface="Wingdings" panose="05000000000000000000" pitchFamily="2" charset="2"/>
              </a:rPr>
              <a:t>keinenlangfristigen</a:t>
            </a:r>
            <a:r>
              <a:rPr lang="fr-CH" b="1" dirty="0">
                <a:highlight>
                  <a:srgbClr val="FFFF00"/>
                </a:highlight>
                <a:sym typeface="Wingdings" panose="05000000000000000000" pitchFamily="2" charset="2"/>
              </a:rPr>
              <a:t> </a:t>
            </a:r>
            <a:r>
              <a:rPr lang="fr-CH" b="1" dirty="0" err="1">
                <a:highlight>
                  <a:srgbClr val="FFFF00"/>
                </a:highlight>
                <a:sym typeface="Wingdings" panose="05000000000000000000" pitchFamily="2" charset="2"/>
              </a:rPr>
              <a:t>Effekt</a:t>
            </a:r>
            <a:r>
              <a:rPr lang="fr-CH" b="1" dirty="0">
                <a:highlight>
                  <a:srgbClr val="FFFF00"/>
                </a:highlight>
                <a:sym typeface="Wingdings" panose="05000000000000000000" pitchFamily="2" charset="2"/>
              </a:rPr>
              <a:t>!</a:t>
            </a:r>
            <a:endParaRPr lang="fr-CH" b="1" dirty="0">
              <a:highlight>
                <a:srgbClr val="FFFF00"/>
              </a:highlight>
            </a:endParaRPr>
          </a:p>
        </p:txBody>
      </p:sp>
      <p:grpSp>
        <p:nvGrpSpPr>
          <p:cNvPr id="11" name="Gruppieren 10">
            <a:extLst>
              <a:ext uri="{FF2B5EF4-FFF2-40B4-BE49-F238E27FC236}">
                <a16:creationId xmlns:a16="http://schemas.microsoft.com/office/drawing/2014/main" id="{993EF7F8-05AB-C5E1-5467-4C41E6E6CB29}"/>
              </a:ext>
            </a:extLst>
          </p:cNvPr>
          <p:cNvGrpSpPr/>
          <p:nvPr/>
        </p:nvGrpSpPr>
        <p:grpSpPr>
          <a:xfrm>
            <a:off x="5495410" y="1113540"/>
            <a:ext cx="3576498" cy="4762810"/>
            <a:chOff x="4987269" y="874366"/>
            <a:chExt cx="3576498" cy="5184402"/>
          </a:xfrm>
        </p:grpSpPr>
        <p:pic>
          <p:nvPicPr>
            <p:cNvPr id="7" name="Image 2" descr="Une image contenant texte, diagramme, capture d’écran, nombre&#10;&#10;Description générée automatiquement">
              <a:extLst>
                <a:ext uri="{FF2B5EF4-FFF2-40B4-BE49-F238E27FC236}">
                  <a16:creationId xmlns:a16="http://schemas.microsoft.com/office/drawing/2014/main" id="{5021D51A-A173-4697-197E-7856E5BC6BB0}"/>
                </a:ext>
              </a:extLst>
            </p:cNvPr>
            <p:cNvPicPr>
              <a:picLocks noChangeAspect="1"/>
            </p:cNvPicPr>
            <p:nvPr/>
          </p:nvPicPr>
          <p:blipFill rotWithShape="1">
            <a:blip r:embed="rId5">
              <a:extLst>
                <a:ext uri="{28A0092B-C50C-407E-A947-70E740481C1C}">
                  <a14:useLocalDpi xmlns:a14="http://schemas.microsoft.com/office/drawing/2010/main" val="0"/>
                </a:ext>
              </a:extLst>
            </a:blip>
            <a:srcRect l="45732"/>
            <a:stretch/>
          </p:blipFill>
          <p:spPr>
            <a:xfrm>
              <a:off x="5065164" y="1149002"/>
              <a:ext cx="3498603" cy="4909766"/>
            </a:xfrm>
            <a:prstGeom prst="rect">
              <a:avLst/>
            </a:prstGeom>
          </p:spPr>
        </p:pic>
        <p:sp>
          <p:nvSpPr>
            <p:cNvPr id="10" name="Textfeld 9">
              <a:extLst>
                <a:ext uri="{FF2B5EF4-FFF2-40B4-BE49-F238E27FC236}">
                  <a16:creationId xmlns:a16="http://schemas.microsoft.com/office/drawing/2014/main" id="{EF85467A-1301-78A6-2A7A-7E1B8DBD8318}"/>
                </a:ext>
              </a:extLst>
            </p:cNvPr>
            <p:cNvSpPr txBox="1"/>
            <p:nvPr/>
          </p:nvSpPr>
          <p:spPr>
            <a:xfrm rot="16200000">
              <a:off x="3344901" y="2516734"/>
              <a:ext cx="3528392"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Maistriebe / ha</a:t>
              </a:r>
              <a:endParaRPr lang="fr-CH" sz="1600" b="1" dirty="0" err="1"/>
            </a:p>
          </p:txBody>
        </p:sp>
      </p:grpSp>
      <p:sp>
        <p:nvSpPr>
          <p:cNvPr id="6" name="Textfeld 5">
            <a:extLst>
              <a:ext uri="{FF2B5EF4-FFF2-40B4-BE49-F238E27FC236}">
                <a16:creationId xmlns:a16="http://schemas.microsoft.com/office/drawing/2014/main" id="{249ED10E-7712-8960-4FC4-B74457ADCB67}"/>
              </a:ext>
            </a:extLst>
          </p:cNvPr>
          <p:cNvSpPr txBox="1"/>
          <p:nvPr/>
        </p:nvSpPr>
        <p:spPr>
          <a:xfrm>
            <a:off x="5486155" y="5876350"/>
            <a:ext cx="3069085"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Grafik: Alexandre Mougeot</a:t>
            </a:r>
            <a:endParaRPr lang="fr-CH" sz="1600" b="1" dirty="0" err="1"/>
          </a:p>
        </p:txBody>
      </p:sp>
      <p:sp>
        <p:nvSpPr>
          <p:cNvPr id="14" name="Textfeld 13">
            <a:extLst>
              <a:ext uri="{FF2B5EF4-FFF2-40B4-BE49-F238E27FC236}">
                <a16:creationId xmlns:a16="http://schemas.microsoft.com/office/drawing/2014/main" id="{B043DE37-FB3A-BEE0-AD95-63059341C88E}"/>
              </a:ext>
            </a:extLst>
          </p:cNvPr>
          <p:cNvSpPr txBox="1"/>
          <p:nvPr/>
        </p:nvSpPr>
        <p:spPr>
          <a:xfrm>
            <a:off x="4355892" y="4829969"/>
            <a:ext cx="3069085" cy="223587"/>
          </a:xfrm>
          <a:prstGeom prst="rect">
            <a:avLst/>
          </a:prstGeom>
        </p:spPr>
        <p:txBody>
          <a:bodyPr vert="horz" wrap="square" lIns="0" tIns="0" rIns="0" bIns="0" rtlCol="0">
            <a:spAutoFit/>
          </a:bodyPr>
          <a:lstStyle/>
          <a:p>
            <a:pPr>
              <a:lnSpc>
                <a:spcPts val="1900"/>
              </a:lnSpc>
              <a:spcAft>
                <a:spcPts val="600"/>
              </a:spcAft>
              <a:buClr>
                <a:srgbClr val="074EA1"/>
              </a:buClr>
            </a:pPr>
            <a:r>
              <a:rPr lang="de-CH" sz="1200" b="1" dirty="0"/>
              <a:t>Kontrolle</a:t>
            </a:r>
            <a:endParaRPr lang="fr-CH" sz="1200" b="1" dirty="0" err="1"/>
          </a:p>
        </p:txBody>
      </p:sp>
      <p:sp>
        <p:nvSpPr>
          <p:cNvPr id="15" name="Textfeld 14">
            <a:extLst>
              <a:ext uri="{FF2B5EF4-FFF2-40B4-BE49-F238E27FC236}">
                <a16:creationId xmlns:a16="http://schemas.microsoft.com/office/drawing/2014/main" id="{98589E7C-22D7-B8E5-7775-56D6E1B929BA}"/>
              </a:ext>
            </a:extLst>
          </p:cNvPr>
          <p:cNvSpPr txBox="1"/>
          <p:nvPr/>
        </p:nvSpPr>
        <p:spPr>
          <a:xfrm>
            <a:off x="6502897" y="4839189"/>
            <a:ext cx="1137732" cy="1102674"/>
          </a:xfrm>
          <a:prstGeom prst="rect">
            <a:avLst/>
          </a:prstGeom>
        </p:spPr>
        <p:txBody>
          <a:bodyPr vert="horz" wrap="square" lIns="0" tIns="0" rIns="0" bIns="0" rtlCol="0">
            <a:spAutoFit/>
          </a:bodyPr>
          <a:lstStyle/>
          <a:p>
            <a:pPr algn="l">
              <a:lnSpc>
                <a:spcPts val="1900"/>
              </a:lnSpc>
              <a:spcAft>
                <a:spcPts val="600"/>
              </a:spcAft>
              <a:buClr>
                <a:srgbClr val="074EA1"/>
              </a:buClr>
            </a:pPr>
            <a:r>
              <a:rPr lang="de-CH" sz="1200" b="1" dirty="0"/>
              <a:t>Kreiselegge</a:t>
            </a:r>
          </a:p>
          <a:p>
            <a:pPr algn="l">
              <a:lnSpc>
                <a:spcPts val="1900"/>
              </a:lnSpc>
              <a:spcAft>
                <a:spcPts val="600"/>
              </a:spcAft>
              <a:buClr>
                <a:srgbClr val="074EA1"/>
              </a:buClr>
            </a:pPr>
            <a:r>
              <a:rPr lang="de-CH" sz="1100" b="1" dirty="0"/>
              <a:t>(</a:t>
            </a:r>
            <a:r>
              <a:rPr lang="de-CH" sz="1100" b="1" dirty="0" err="1"/>
              <a:t>Beauveria</a:t>
            </a:r>
            <a:r>
              <a:rPr lang="de-CH" sz="1100" b="1" dirty="0"/>
              <a:t>, </a:t>
            </a:r>
            <a:r>
              <a:rPr lang="de-CH" sz="1100" b="1" dirty="0" err="1"/>
              <a:t>Perlka</a:t>
            </a:r>
            <a:r>
              <a:rPr lang="de-CH" sz="1100" b="1" dirty="0"/>
              <a:t> &amp; mech.)</a:t>
            </a:r>
          </a:p>
          <a:p>
            <a:pPr>
              <a:lnSpc>
                <a:spcPts val="1900"/>
              </a:lnSpc>
              <a:spcAft>
                <a:spcPts val="600"/>
              </a:spcAft>
              <a:buClr>
                <a:srgbClr val="074EA1"/>
              </a:buClr>
            </a:pPr>
            <a:endParaRPr lang="fr-CH" sz="1200" b="1" dirty="0" err="1"/>
          </a:p>
        </p:txBody>
      </p:sp>
      <p:sp>
        <p:nvSpPr>
          <p:cNvPr id="16" name="Textfeld 15">
            <a:extLst>
              <a:ext uri="{FF2B5EF4-FFF2-40B4-BE49-F238E27FC236}">
                <a16:creationId xmlns:a16="http://schemas.microsoft.com/office/drawing/2014/main" id="{5B4F1A0D-311F-09FB-6D86-B04540B6B1E5}"/>
              </a:ext>
            </a:extLst>
          </p:cNvPr>
          <p:cNvSpPr txBox="1"/>
          <p:nvPr/>
        </p:nvSpPr>
        <p:spPr>
          <a:xfrm>
            <a:off x="7483308" y="4872986"/>
            <a:ext cx="3069085" cy="446276"/>
          </a:xfrm>
          <a:prstGeom prst="rect">
            <a:avLst/>
          </a:prstGeom>
        </p:spPr>
        <p:txBody>
          <a:bodyPr vert="horz" wrap="square" lIns="0" tIns="0" rIns="0" bIns="0" rtlCol="0">
            <a:spAutoFit/>
          </a:bodyPr>
          <a:lstStyle/>
          <a:p>
            <a:pPr algn="l">
              <a:spcAft>
                <a:spcPts val="600"/>
              </a:spcAft>
              <a:buClr>
                <a:srgbClr val="074EA1"/>
              </a:buClr>
            </a:pPr>
            <a:r>
              <a:rPr lang="de-CH" sz="1200" b="1" dirty="0"/>
              <a:t>Sämaschine </a:t>
            </a:r>
          </a:p>
          <a:p>
            <a:pPr algn="l">
              <a:spcAft>
                <a:spcPts val="600"/>
              </a:spcAft>
              <a:buClr>
                <a:srgbClr val="074EA1"/>
              </a:buClr>
            </a:pPr>
            <a:r>
              <a:rPr lang="de-CH" sz="1200" b="1" dirty="0"/>
              <a:t>(</a:t>
            </a:r>
            <a:r>
              <a:rPr lang="de-CH" sz="1200" b="1" i="1" dirty="0" err="1"/>
              <a:t>Metarhizium</a:t>
            </a:r>
            <a:r>
              <a:rPr lang="de-CH" sz="1200" b="1" dirty="0"/>
              <a:t>-Pilze)</a:t>
            </a:r>
            <a:endParaRPr lang="fr-CH" sz="1200" b="1" dirty="0" err="1"/>
          </a:p>
        </p:txBody>
      </p:sp>
      <p:pic>
        <p:nvPicPr>
          <p:cNvPr id="2" name="Grafik 1" descr="Ein Bild, das Farm, rot enthält.&#10;&#10;Automatisch generierte Beschreibung">
            <a:extLst>
              <a:ext uri="{FF2B5EF4-FFF2-40B4-BE49-F238E27FC236}">
                <a16:creationId xmlns:a16="http://schemas.microsoft.com/office/drawing/2014/main" id="{3567E172-1082-8B53-CCE2-3ECC96122D33}"/>
              </a:ext>
            </a:extLst>
          </p:cNvPr>
          <p:cNvPicPr>
            <a:picLocks noChangeAspect="1"/>
          </p:cNvPicPr>
          <p:nvPr/>
        </p:nvPicPr>
        <p:blipFill>
          <a:blip r:embed="rId6"/>
          <a:stretch>
            <a:fillRect/>
          </a:stretch>
        </p:blipFill>
        <p:spPr>
          <a:xfrm>
            <a:off x="6430718" y="669943"/>
            <a:ext cx="1036866" cy="689988"/>
          </a:xfrm>
          <a:prstGeom prst="rect">
            <a:avLst/>
          </a:prstGeom>
        </p:spPr>
      </p:pic>
      <p:pic>
        <p:nvPicPr>
          <p:cNvPr id="4" name="Grafik 3" descr="Ein Bild, das draußen, Wolke, Himmel, Gelände enthält.&#10;&#10;Automatisch generierte Beschreibung">
            <a:extLst>
              <a:ext uri="{FF2B5EF4-FFF2-40B4-BE49-F238E27FC236}">
                <a16:creationId xmlns:a16="http://schemas.microsoft.com/office/drawing/2014/main" id="{3B55E653-1EDE-E7FB-FAB9-A70EFD8CA71C}"/>
              </a:ext>
            </a:extLst>
          </p:cNvPr>
          <p:cNvPicPr>
            <a:picLocks noChangeAspect="1"/>
          </p:cNvPicPr>
          <p:nvPr/>
        </p:nvPicPr>
        <p:blipFill rotWithShape="1">
          <a:blip r:embed="rId7"/>
          <a:srcRect l="26930" r="35245"/>
          <a:stretch/>
        </p:blipFill>
        <p:spPr>
          <a:xfrm rot="5400000">
            <a:off x="7844228" y="360157"/>
            <a:ext cx="630388" cy="1249963"/>
          </a:xfrm>
          <a:prstGeom prst="rect">
            <a:avLst/>
          </a:prstGeom>
        </p:spPr>
      </p:pic>
      <p:cxnSp>
        <p:nvCxnSpPr>
          <p:cNvPr id="9" name="Gerade Verbindung mit Pfeil 8">
            <a:extLst>
              <a:ext uri="{FF2B5EF4-FFF2-40B4-BE49-F238E27FC236}">
                <a16:creationId xmlns:a16="http://schemas.microsoft.com/office/drawing/2014/main" id="{7C1E1D72-95E6-F0D7-B263-5F22F7666E4A}"/>
              </a:ext>
            </a:extLst>
          </p:cNvPr>
          <p:cNvCxnSpPr>
            <a:cxnSpLocks/>
          </p:cNvCxnSpPr>
          <p:nvPr/>
        </p:nvCxnSpPr>
        <p:spPr>
          <a:xfrm>
            <a:off x="6804248" y="1095875"/>
            <a:ext cx="0" cy="290589"/>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Gerade Verbindung mit Pfeil 12">
            <a:extLst>
              <a:ext uri="{FF2B5EF4-FFF2-40B4-BE49-F238E27FC236}">
                <a16:creationId xmlns:a16="http://schemas.microsoft.com/office/drawing/2014/main" id="{8D11E3F3-8876-E44F-2EA0-EE2E2E39BE00}"/>
              </a:ext>
            </a:extLst>
          </p:cNvPr>
          <p:cNvCxnSpPr>
            <a:cxnSpLocks/>
          </p:cNvCxnSpPr>
          <p:nvPr/>
        </p:nvCxnSpPr>
        <p:spPr>
          <a:xfrm>
            <a:off x="7884368" y="1274587"/>
            <a:ext cx="0" cy="282205"/>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2" name="Grafik 11" descr="Ein Bild, das Mais, Essen, Maiskolben, Zuckermais enthält.&#10;&#10;Automatisch generierte Beschreibung">
            <a:extLst>
              <a:ext uri="{FF2B5EF4-FFF2-40B4-BE49-F238E27FC236}">
                <a16:creationId xmlns:a16="http://schemas.microsoft.com/office/drawing/2014/main" id="{1FEC16D3-9B5F-C533-62CE-6B322ED44730}"/>
              </a:ext>
            </a:extLst>
          </p:cNvPr>
          <p:cNvPicPr>
            <a:picLocks noChangeAspect="1"/>
          </p:cNvPicPr>
          <p:nvPr/>
        </p:nvPicPr>
        <p:blipFill>
          <a:blip r:embed="rId8"/>
          <a:stretch>
            <a:fillRect/>
          </a:stretch>
        </p:blipFill>
        <p:spPr>
          <a:xfrm>
            <a:off x="5120695" y="1048027"/>
            <a:ext cx="905219" cy="905219"/>
          </a:xfrm>
          <a:prstGeom prst="rect">
            <a:avLst/>
          </a:prstGeom>
        </p:spPr>
      </p:pic>
    </p:spTree>
    <p:extLst>
      <p:ext uri="{BB962C8B-B14F-4D97-AF65-F5344CB8AC3E}">
        <p14:creationId xmlns:p14="http://schemas.microsoft.com/office/powerpoint/2010/main" val="3051033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C00472E1-6FF1-C96B-B5B6-20F39EC195CC}"/>
              </a:ext>
            </a:extLst>
          </p:cNvPr>
          <p:cNvGrpSpPr/>
          <p:nvPr/>
        </p:nvGrpSpPr>
        <p:grpSpPr>
          <a:xfrm>
            <a:off x="1920786" y="671340"/>
            <a:ext cx="5713215" cy="4786338"/>
            <a:chOff x="2229794" y="1222572"/>
            <a:chExt cx="5713215" cy="4786338"/>
          </a:xfrm>
        </p:grpSpPr>
        <p:grpSp>
          <p:nvGrpSpPr>
            <p:cNvPr id="4" name="Gruppieren 3">
              <a:extLst>
                <a:ext uri="{FF2B5EF4-FFF2-40B4-BE49-F238E27FC236}">
                  <a16:creationId xmlns:a16="http://schemas.microsoft.com/office/drawing/2014/main" id="{BA1F2D40-71F6-28F7-4434-982D6D78E316}"/>
                </a:ext>
              </a:extLst>
            </p:cNvPr>
            <p:cNvGrpSpPr/>
            <p:nvPr/>
          </p:nvGrpSpPr>
          <p:grpSpPr>
            <a:xfrm>
              <a:off x="2229794" y="1222572"/>
              <a:ext cx="5190684" cy="4786338"/>
              <a:chOff x="2847188" y="1220408"/>
              <a:chExt cx="6639297" cy="5623050"/>
            </a:xfrm>
          </p:grpSpPr>
          <p:pic>
            <p:nvPicPr>
              <p:cNvPr id="7" name="Image 7" descr="Une image contenant texte, carte, capture d’écran, diagramme&#10;&#10;Description générée automatiquement">
                <a:extLst>
                  <a:ext uri="{FF2B5EF4-FFF2-40B4-BE49-F238E27FC236}">
                    <a16:creationId xmlns:a16="http://schemas.microsoft.com/office/drawing/2014/main" id="{25C26012-59C1-9468-9668-C87E15E0D7CC}"/>
                  </a:ext>
                </a:extLst>
              </p:cNvPr>
              <p:cNvPicPr>
                <a:picLocks noChangeAspect="1"/>
              </p:cNvPicPr>
              <p:nvPr/>
            </p:nvPicPr>
            <p:blipFill>
              <a:blip r:embed="rId3"/>
              <a:stretch>
                <a:fillRect/>
              </a:stretch>
            </p:blipFill>
            <p:spPr>
              <a:xfrm>
                <a:off x="2847188" y="1220408"/>
                <a:ext cx="6639297" cy="5623050"/>
              </a:xfrm>
              <a:prstGeom prst="rect">
                <a:avLst/>
              </a:prstGeom>
            </p:spPr>
          </p:pic>
          <p:grpSp>
            <p:nvGrpSpPr>
              <p:cNvPr id="8" name="Gruppieren 7">
                <a:extLst>
                  <a:ext uri="{FF2B5EF4-FFF2-40B4-BE49-F238E27FC236}">
                    <a16:creationId xmlns:a16="http://schemas.microsoft.com/office/drawing/2014/main" id="{3E1A6B6A-FEF5-4F18-C11C-8C94AF9BCD17}"/>
                  </a:ext>
                </a:extLst>
              </p:cNvPr>
              <p:cNvGrpSpPr/>
              <p:nvPr/>
            </p:nvGrpSpPr>
            <p:grpSpPr>
              <a:xfrm>
                <a:off x="4161291" y="2406346"/>
                <a:ext cx="4527797" cy="2691093"/>
                <a:chOff x="4161291" y="2406346"/>
                <a:chExt cx="4527797" cy="2691093"/>
              </a:xfrm>
            </p:grpSpPr>
            <p:sp>
              <p:nvSpPr>
                <p:cNvPr id="9" name="Textfeld 8">
                  <a:extLst>
                    <a:ext uri="{FF2B5EF4-FFF2-40B4-BE49-F238E27FC236}">
                      <a16:creationId xmlns:a16="http://schemas.microsoft.com/office/drawing/2014/main" id="{5D7AFE56-2FA1-A01B-206E-954BD0189DF1}"/>
                    </a:ext>
                  </a:extLst>
                </p:cNvPr>
                <p:cNvSpPr txBox="1"/>
                <p:nvPr/>
              </p:nvSpPr>
              <p:spPr>
                <a:xfrm>
                  <a:off x="6235042" y="2406346"/>
                  <a:ext cx="1534431" cy="286250"/>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K</a:t>
                  </a:r>
                  <a:endParaRPr lang="fr-CH" sz="1600" b="1" dirty="0" err="1"/>
                </a:p>
              </p:txBody>
            </p:sp>
            <p:sp>
              <p:nvSpPr>
                <p:cNvPr id="10" name="Textfeld 9">
                  <a:extLst>
                    <a:ext uri="{FF2B5EF4-FFF2-40B4-BE49-F238E27FC236}">
                      <a16:creationId xmlns:a16="http://schemas.microsoft.com/office/drawing/2014/main" id="{0CF5B3D4-D821-6A6C-A351-4B086EE1C219}"/>
                    </a:ext>
                  </a:extLst>
                </p:cNvPr>
                <p:cNvSpPr txBox="1"/>
                <p:nvPr/>
              </p:nvSpPr>
              <p:spPr>
                <a:xfrm>
                  <a:off x="7154657" y="3189153"/>
                  <a:ext cx="1534431" cy="286250"/>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K</a:t>
                  </a:r>
                  <a:endParaRPr lang="fr-CH" sz="1600" b="1" dirty="0" err="1"/>
                </a:p>
              </p:txBody>
            </p:sp>
            <p:sp>
              <p:nvSpPr>
                <p:cNvPr id="11" name="Textfeld 10">
                  <a:extLst>
                    <a:ext uri="{FF2B5EF4-FFF2-40B4-BE49-F238E27FC236}">
                      <a16:creationId xmlns:a16="http://schemas.microsoft.com/office/drawing/2014/main" id="{DD40B639-AB59-4F9E-FD63-858B4C79B06C}"/>
                    </a:ext>
                  </a:extLst>
                </p:cNvPr>
                <p:cNvSpPr txBox="1"/>
                <p:nvPr/>
              </p:nvSpPr>
              <p:spPr>
                <a:xfrm>
                  <a:off x="4161291" y="4134538"/>
                  <a:ext cx="1534431" cy="286250"/>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K</a:t>
                  </a:r>
                  <a:endParaRPr lang="fr-CH" sz="1600" b="1" dirty="0" err="1"/>
                </a:p>
              </p:txBody>
            </p:sp>
            <p:sp>
              <p:nvSpPr>
                <p:cNvPr id="12" name="Textfeld 11">
                  <a:extLst>
                    <a:ext uri="{FF2B5EF4-FFF2-40B4-BE49-F238E27FC236}">
                      <a16:creationId xmlns:a16="http://schemas.microsoft.com/office/drawing/2014/main" id="{F979A0EE-72C6-B802-6071-6112692655A9}"/>
                    </a:ext>
                  </a:extLst>
                </p:cNvPr>
                <p:cNvSpPr txBox="1"/>
                <p:nvPr/>
              </p:nvSpPr>
              <p:spPr>
                <a:xfrm>
                  <a:off x="5080906" y="4811189"/>
                  <a:ext cx="1534431" cy="286250"/>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K</a:t>
                  </a:r>
                  <a:endParaRPr lang="fr-CH" sz="1600" b="1" dirty="0" err="1"/>
                </a:p>
              </p:txBody>
            </p:sp>
          </p:grpSp>
        </p:grpSp>
        <p:sp>
          <p:nvSpPr>
            <p:cNvPr id="5" name="Textfeld 4">
              <a:extLst>
                <a:ext uri="{FF2B5EF4-FFF2-40B4-BE49-F238E27FC236}">
                  <a16:creationId xmlns:a16="http://schemas.microsoft.com/office/drawing/2014/main" id="{E9C5FBBA-A38F-AF95-DA2D-E01833D5F3C8}"/>
                </a:ext>
              </a:extLst>
            </p:cNvPr>
            <p:cNvSpPr txBox="1"/>
            <p:nvPr/>
          </p:nvSpPr>
          <p:spPr>
            <a:xfrm>
              <a:off x="6743372" y="4279043"/>
              <a:ext cx="1199637" cy="779124"/>
            </a:xfrm>
            <a:prstGeom prst="rect">
              <a:avLst/>
            </a:prstGeom>
          </p:spPr>
          <p:txBody>
            <a:bodyPr vert="horz" wrap="square" lIns="0" tIns="0" rIns="0" bIns="0" rtlCol="0">
              <a:spAutoFit/>
            </a:bodyPr>
            <a:lstStyle/>
            <a:p>
              <a:pPr algn="l">
                <a:lnSpc>
                  <a:spcPts val="1900"/>
                </a:lnSpc>
                <a:spcAft>
                  <a:spcPts val="600"/>
                </a:spcAft>
                <a:buClr>
                  <a:srgbClr val="074EA1"/>
                </a:buClr>
              </a:pPr>
              <a:r>
                <a:rPr lang="de-CH" sz="1100" b="1" dirty="0">
                  <a:solidFill>
                    <a:srgbClr val="FFFF00"/>
                  </a:solidFill>
                </a:rPr>
                <a:t>Grafik: </a:t>
              </a:r>
            </a:p>
            <a:p>
              <a:pPr algn="l">
                <a:lnSpc>
                  <a:spcPts val="1900"/>
                </a:lnSpc>
                <a:spcAft>
                  <a:spcPts val="600"/>
                </a:spcAft>
                <a:buClr>
                  <a:srgbClr val="074EA1"/>
                </a:buClr>
              </a:pPr>
              <a:r>
                <a:rPr lang="de-CH" sz="1100" b="1" dirty="0">
                  <a:solidFill>
                    <a:srgbClr val="FFFF00"/>
                  </a:solidFill>
                </a:rPr>
                <a:t>Alexandre Mougeot</a:t>
              </a:r>
              <a:endParaRPr lang="fr-CH" sz="1100" b="1" dirty="0" err="1">
                <a:solidFill>
                  <a:srgbClr val="FFFF00"/>
                </a:solidFill>
              </a:endParaRPr>
            </a:p>
          </p:txBody>
        </p:sp>
        <p:pic>
          <p:nvPicPr>
            <p:cNvPr id="6" name="Grafik 5" descr="Ein Bild, das Wirbellose, Insekt, Raupe, Larve enthält.&#10;&#10;Automatisch generierte Beschreibung">
              <a:extLst>
                <a:ext uri="{FF2B5EF4-FFF2-40B4-BE49-F238E27FC236}">
                  <a16:creationId xmlns:a16="http://schemas.microsoft.com/office/drawing/2014/main" id="{04ED6231-82A3-0898-394B-FD8A324021F3}"/>
                </a:ext>
              </a:extLst>
            </p:cNvPr>
            <p:cNvPicPr>
              <a:picLocks noChangeAspect="1"/>
            </p:cNvPicPr>
            <p:nvPr/>
          </p:nvPicPr>
          <p:blipFill rotWithShape="1">
            <a:blip r:embed="rId4"/>
            <a:srcRect t="2443" r="2233" b="12228"/>
            <a:stretch/>
          </p:blipFill>
          <p:spPr>
            <a:xfrm>
              <a:off x="5689105" y="5203567"/>
              <a:ext cx="1731373" cy="779124"/>
            </a:xfrm>
            <a:prstGeom prst="rect">
              <a:avLst/>
            </a:prstGeom>
          </p:spPr>
        </p:pic>
      </p:grpSp>
      <p:sp>
        <p:nvSpPr>
          <p:cNvPr id="13" name="Textfeld 12">
            <a:extLst>
              <a:ext uri="{FF2B5EF4-FFF2-40B4-BE49-F238E27FC236}">
                <a16:creationId xmlns:a16="http://schemas.microsoft.com/office/drawing/2014/main" id="{DD33EA99-1E26-2E47-EFF7-E73EA8621063}"/>
              </a:ext>
            </a:extLst>
          </p:cNvPr>
          <p:cNvSpPr txBox="1"/>
          <p:nvPr/>
        </p:nvSpPr>
        <p:spPr>
          <a:xfrm>
            <a:off x="107504" y="5586928"/>
            <a:ext cx="8928992" cy="738664"/>
          </a:xfrm>
          <a:prstGeom prst="rect">
            <a:avLst/>
          </a:prstGeom>
          <a:solidFill>
            <a:srgbClr val="FFFF00"/>
          </a:solidFill>
        </p:spPr>
        <p:txBody>
          <a:bodyPr vert="horz" wrap="square" lIns="0" tIns="0" rIns="0" bIns="0" rtlCol="0">
            <a:spAutoFit/>
          </a:bodyPr>
          <a:lstStyle/>
          <a:p>
            <a:pPr algn="l">
              <a:spcAft>
                <a:spcPts val="600"/>
              </a:spcAft>
              <a:buClr>
                <a:srgbClr val="074EA1"/>
              </a:buClr>
            </a:pPr>
            <a:r>
              <a:rPr lang="de-CH" sz="2400" b="1" dirty="0"/>
              <a:t>Mit einer Ausnahme bei Kontrolle rötlicher, also weniger Maisbiomasse</a:t>
            </a:r>
            <a:endParaRPr lang="fr-CH" sz="2400" b="1" dirty="0" err="1"/>
          </a:p>
        </p:txBody>
      </p:sp>
      <p:sp>
        <p:nvSpPr>
          <p:cNvPr id="14" name="Textfeld 13">
            <a:extLst>
              <a:ext uri="{FF2B5EF4-FFF2-40B4-BE49-F238E27FC236}">
                <a16:creationId xmlns:a16="http://schemas.microsoft.com/office/drawing/2014/main" id="{FE9F77AB-3399-788B-457A-3B758082B568}"/>
              </a:ext>
            </a:extLst>
          </p:cNvPr>
          <p:cNvSpPr txBox="1"/>
          <p:nvPr/>
        </p:nvSpPr>
        <p:spPr>
          <a:xfrm>
            <a:off x="7175731" y="657855"/>
            <a:ext cx="1902092" cy="2150140"/>
          </a:xfrm>
          <a:prstGeom prst="rect">
            <a:avLst/>
          </a:prstGeom>
          <a:ln w="38100">
            <a:solidFill>
              <a:schemeClr val="tx1"/>
            </a:solidFill>
          </a:ln>
        </p:spPr>
        <p:txBody>
          <a:bodyPr vert="horz" wrap="square" lIns="0" tIns="0" rIns="0" bIns="0" rtlCol="0">
            <a:spAutoFit/>
          </a:bodyPr>
          <a:lstStyle/>
          <a:p>
            <a:pPr algn="l">
              <a:lnSpc>
                <a:spcPts val="1900"/>
              </a:lnSpc>
              <a:spcAft>
                <a:spcPts val="600"/>
              </a:spcAft>
              <a:buClr>
                <a:srgbClr val="074EA1"/>
              </a:buClr>
            </a:pPr>
            <a:r>
              <a:rPr lang="de-CH" sz="1400" b="1" dirty="0"/>
              <a:t>K = Kontrolle</a:t>
            </a:r>
          </a:p>
          <a:p>
            <a:pPr algn="l">
              <a:lnSpc>
                <a:spcPts val="1900"/>
              </a:lnSpc>
              <a:spcAft>
                <a:spcPts val="600"/>
              </a:spcAft>
              <a:buClr>
                <a:srgbClr val="074EA1"/>
              </a:buClr>
            </a:pPr>
            <a:r>
              <a:rPr lang="de-CH" sz="1400" b="1" dirty="0"/>
              <a:t>M: mechanisch</a:t>
            </a:r>
          </a:p>
          <a:p>
            <a:pPr algn="l">
              <a:lnSpc>
                <a:spcPts val="1900"/>
              </a:lnSpc>
              <a:spcAft>
                <a:spcPts val="600"/>
              </a:spcAft>
              <a:buClr>
                <a:srgbClr val="074EA1"/>
              </a:buClr>
            </a:pPr>
            <a:r>
              <a:rPr lang="de-CH" sz="1400" b="1" dirty="0"/>
              <a:t>V: </a:t>
            </a:r>
            <a:r>
              <a:rPr lang="de-CH" sz="1400" b="1" dirty="0" err="1"/>
              <a:t>Velifer</a:t>
            </a:r>
            <a:r>
              <a:rPr lang="de-CH" sz="1400" b="1" dirty="0"/>
              <a:t> (Pilz)</a:t>
            </a:r>
          </a:p>
          <a:p>
            <a:pPr algn="l">
              <a:lnSpc>
                <a:spcPts val="1900"/>
              </a:lnSpc>
              <a:spcAft>
                <a:spcPts val="600"/>
              </a:spcAft>
              <a:buClr>
                <a:srgbClr val="074EA1"/>
              </a:buClr>
            </a:pPr>
            <a:r>
              <a:rPr lang="de-CH" sz="1400" b="1" dirty="0"/>
              <a:t>PE: PERLKA</a:t>
            </a:r>
          </a:p>
          <a:p>
            <a:pPr algn="l">
              <a:lnSpc>
                <a:spcPts val="1900"/>
              </a:lnSpc>
              <a:spcAft>
                <a:spcPts val="600"/>
              </a:spcAft>
              <a:buClr>
                <a:srgbClr val="074EA1"/>
              </a:buClr>
            </a:pPr>
            <a:r>
              <a:rPr lang="de-CH" sz="1400" b="1" dirty="0"/>
              <a:t>A1: Agroscope-Pilz 1</a:t>
            </a:r>
          </a:p>
          <a:p>
            <a:pPr algn="l">
              <a:lnSpc>
                <a:spcPts val="1900"/>
              </a:lnSpc>
              <a:spcAft>
                <a:spcPts val="600"/>
              </a:spcAft>
              <a:buClr>
                <a:srgbClr val="074EA1"/>
              </a:buClr>
            </a:pPr>
            <a:r>
              <a:rPr lang="de-CH" sz="1400" b="1" dirty="0"/>
              <a:t>A2: Agroscope Pilz 2</a:t>
            </a:r>
          </a:p>
          <a:p>
            <a:pPr algn="l">
              <a:lnSpc>
                <a:spcPts val="1900"/>
              </a:lnSpc>
              <a:spcAft>
                <a:spcPts val="600"/>
              </a:spcAft>
              <a:buClr>
                <a:srgbClr val="074EA1"/>
              </a:buClr>
            </a:pPr>
            <a:r>
              <a:rPr lang="de-CH" sz="1400" b="1" dirty="0" err="1"/>
              <a:t>Att</a:t>
            </a:r>
            <a:r>
              <a:rPr lang="de-CH" sz="1400" b="1" dirty="0"/>
              <a:t>: </a:t>
            </a:r>
            <a:r>
              <a:rPr lang="de-CH" sz="1400" b="1" dirty="0" err="1"/>
              <a:t>Attracap</a:t>
            </a:r>
            <a:r>
              <a:rPr lang="de-CH" sz="1400" b="1" dirty="0"/>
              <a:t> (Pilz)</a:t>
            </a:r>
            <a:endParaRPr lang="fr-CH" sz="1400" b="1" dirty="0" err="1"/>
          </a:p>
        </p:txBody>
      </p:sp>
      <p:sp>
        <p:nvSpPr>
          <p:cNvPr id="15" name="Textfeld 14">
            <a:extLst>
              <a:ext uri="{FF2B5EF4-FFF2-40B4-BE49-F238E27FC236}">
                <a16:creationId xmlns:a16="http://schemas.microsoft.com/office/drawing/2014/main" id="{321FA21B-4830-CC98-A121-0A4149528E2B}"/>
              </a:ext>
            </a:extLst>
          </p:cNvPr>
          <p:cNvSpPr txBox="1"/>
          <p:nvPr/>
        </p:nvSpPr>
        <p:spPr>
          <a:xfrm>
            <a:off x="1378270" y="116530"/>
            <a:ext cx="6002042" cy="461665"/>
          </a:xfrm>
          <a:prstGeom prst="rect">
            <a:avLst/>
          </a:prstGeom>
          <a:noFill/>
        </p:spPr>
        <p:txBody>
          <a:bodyPr wrap="square">
            <a:spAutoFit/>
          </a:bodyPr>
          <a:lstStyle/>
          <a:p>
            <a:pPr marL="0" indent="0">
              <a:buFont typeface="Arial" panose="020B0604020202020204" pitchFamily="34" charset="0"/>
              <a:buNone/>
            </a:pPr>
            <a:r>
              <a:rPr lang="de-CH" sz="2400" b="1" dirty="0"/>
              <a:t>Biomasse schätzen mit </a:t>
            </a:r>
            <a:r>
              <a:rPr lang="de-CH" sz="2400" b="1" dirty="0" err="1"/>
              <a:t>Drone</a:t>
            </a:r>
            <a:r>
              <a:rPr lang="de-CH" sz="2400" b="1" dirty="0"/>
              <a:t> (NDVI)</a:t>
            </a:r>
            <a:endParaRPr lang="fr-CH" sz="2400" b="1" dirty="0"/>
          </a:p>
        </p:txBody>
      </p:sp>
      <p:sp>
        <p:nvSpPr>
          <p:cNvPr id="16" name="Textfeld 15">
            <a:extLst>
              <a:ext uri="{FF2B5EF4-FFF2-40B4-BE49-F238E27FC236}">
                <a16:creationId xmlns:a16="http://schemas.microsoft.com/office/drawing/2014/main" id="{7631996D-A215-8EAA-27E2-BEB999E9F504}"/>
              </a:ext>
            </a:extLst>
          </p:cNvPr>
          <p:cNvSpPr txBox="1"/>
          <p:nvPr/>
        </p:nvSpPr>
        <p:spPr>
          <a:xfrm>
            <a:off x="2262268" y="3104059"/>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M</a:t>
            </a:r>
            <a:endParaRPr lang="fr-CH" sz="1600" b="1" dirty="0" err="1"/>
          </a:p>
        </p:txBody>
      </p:sp>
      <p:sp>
        <p:nvSpPr>
          <p:cNvPr id="17" name="Textfeld 16">
            <a:extLst>
              <a:ext uri="{FF2B5EF4-FFF2-40B4-BE49-F238E27FC236}">
                <a16:creationId xmlns:a16="http://schemas.microsoft.com/office/drawing/2014/main" id="{556CD219-A749-E373-3389-6522F9EAE8A7}"/>
              </a:ext>
            </a:extLst>
          </p:cNvPr>
          <p:cNvSpPr txBox="1"/>
          <p:nvPr/>
        </p:nvSpPr>
        <p:spPr>
          <a:xfrm>
            <a:off x="2948167" y="3779300"/>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M</a:t>
            </a:r>
            <a:endParaRPr lang="fr-CH" sz="1600" b="1" dirty="0" err="1"/>
          </a:p>
        </p:txBody>
      </p:sp>
      <p:sp>
        <p:nvSpPr>
          <p:cNvPr id="18" name="Textfeld 17">
            <a:extLst>
              <a:ext uri="{FF2B5EF4-FFF2-40B4-BE49-F238E27FC236}">
                <a16:creationId xmlns:a16="http://schemas.microsoft.com/office/drawing/2014/main" id="{898CAD23-8063-142D-B76D-9FA7990F10DC}"/>
              </a:ext>
            </a:extLst>
          </p:cNvPr>
          <p:cNvSpPr txBox="1"/>
          <p:nvPr/>
        </p:nvSpPr>
        <p:spPr>
          <a:xfrm>
            <a:off x="3667133" y="4403052"/>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M</a:t>
            </a:r>
            <a:endParaRPr lang="fr-CH" sz="1600" b="1" dirty="0" err="1"/>
          </a:p>
        </p:txBody>
      </p:sp>
      <p:sp>
        <p:nvSpPr>
          <p:cNvPr id="19" name="Textfeld 18">
            <a:extLst>
              <a:ext uri="{FF2B5EF4-FFF2-40B4-BE49-F238E27FC236}">
                <a16:creationId xmlns:a16="http://schemas.microsoft.com/office/drawing/2014/main" id="{43575A9D-493D-FC06-B899-98606E03EE47}"/>
              </a:ext>
            </a:extLst>
          </p:cNvPr>
          <p:cNvSpPr txBox="1"/>
          <p:nvPr/>
        </p:nvSpPr>
        <p:spPr>
          <a:xfrm>
            <a:off x="6017970" y="2310333"/>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M</a:t>
            </a:r>
            <a:endParaRPr lang="fr-CH" sz="1600" b="1" dirty="0" err="1"/>
          </a:p>
        </p:txBody>
      </p:sp>
      <p:sp>
        <p:nvSpPr>
          <p:cNvPr id="20" name="Textfeld 19">
            <a:extLst>
              <a:ext uri="{FF2B5EF4-FFF2-40B4-BE49-F238E27FC236}">
                <a16:creationId xmlns:a16="http://schemas.microsoft.com/office/drawing/2014/main" id="{4D40132F-BC76-ADBF-57D7-65B73C867E54}"/>
              </a:ext>
            </a:extLst>
          </p:cNvPr>
          <p:cNvSpPr txBox="1"/>
          <p:nvPr/>
        </p:nvSpPr>
        <p:spPr>
          <a:xfrm>
            <a:off x="4548585" y="974371"/>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M</a:t>
            </a:r>
            <a:endParaRPr lang="fr-CH" sz="1600" b="1" dirty="0" err="1"/>
          </a:p>
        </p:txBody>
      </p:sp>
      <p:sp>
        <p:nvSpPr>
          <p:cNvPr id="21" name="Textfeld 20">
            <a:extLst>
              <a:ext uri="{FF2B5EF4-FFF2-40B4-BE49-F238E27FC236}">
                <a16:creationId xmlns:a16="http://schemas.microsoft.com/office/drawing/2014/main" id="{DDF10789-AA19-E794-7CDC-FD24E54D1E8B}"/>
              </a:ext>
            </a:extLst>
          </p:cNvPr>
          <p:cNvSpPr txBox="1"/>
          <p:nvPr/>
        </p:nvSpPr>
        <p:spPr>
          <a:xfrm>
            <a:off x="5310122" y="1649410"/>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M</a:t>
            </a:r>
            <a:endParaRPr lang="fr-CH" sz="1600" b="1" dirty="0" err="1"/>
          </a:p>
        </p:txBody>
      </p:sp>
      <p:sp>
        <p:nvSpPr>
          <p:cNvPr id="22" name="Textfeld 21">
            <a:extLst>
              <a:ext uri="{FF2B5EF4-FFF2-40B4-BE49-F238E27FC236}">
                <a16:creationId xmlns:a16="http://schemas.microsoft.com/office/drawing/2014/main" id="{7656D296-7BEE-F8D2-D63A-021134D354C6}"/>
              </a:ext>
            </a:extLst>
          </p:cNvPr>
          <p:cNvSpPr txBox="1"/>
          <p:nvPr/>
        </p:nvSpPr>
        <p:spPr>
          <a:xfrm>
            <a:off x="4180460" y="1319933"/>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PE</a:t>
            </a:r>
            <a:endParaRPr lang="fr-CH" sz="1600" b="1" dirty="0" err="1"/>
          </a:p>
        </p:txBody>
      </p:sp>
      <p:sp>
        <p:nvSpPr>
          <p:cNvPr id="23" name="Textfeld 22">
            <a:extLst>
              <a:ext uri="{FF2B5EF4-FFF2-40B4-BE49-F238E27FC236}">
                <a16:creationId xmlns:a16="http://schemas.microsoft.com/office/drawing/2014/main" id="{D4A17026-B0F2-A8A4-B726-A7E973D57C9F}"/>
              </a:ext>
            </a:extLst>
          </p:cNvPr>
          <p:cNvSpPr txBox="1"/>
          <p:nvPr/>
        </p:nvSpPr>
        <p:spPr>
          <a:xfrm>
            <a:off x="4932678" y="1977171"/>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PE</a:t>
            </a:r>
            <a:endParaRPr lang="fr-CH" sz="1600" b="1" dirty="0" err="1"/>
          </a:p>
        </p:txBody>
      </p:sp>
      <p:sp>
        <p:nvSpPr>
          <p:cNvPr id="24" name="Textfeld 23">
            <a:extLst>
              <a:ext uri="{FF2B5EF4-FFF2-40B4-BE49-F238E27FC236}">
                <a16:creationId xmlns:a16="http://schemas.microsoft.com/office/drawing/2014/main" id="{98090CA0-E379-6E3E-FB25-CEB9F6AB59A3}"/>
              </a:ext>
            </a:extLst>
          </p:cNvPr>
          <p:cNvSpPr txBox="1"/>
          <p:nvPr/>
        </p:nvSpPr>
        <p:spPr>
          <a:xfrm>
            <a:off x="5573280" y="2643495"/>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PE</a:t>
            </a:r>
            <a:endParaRPr lang="fr-CH" sz="1600" b="1" dirty="0" err="1"/>
          </a:p>
        </p:txBody>
      </p:sp>
      <p:sp>
        <p:nvSpPr>
          <p:cNvPr id="25" name="Textfeld 24">
            <a:extLst>
              <a:ext uri="{FF2B5EF4-FFF2-40B4-BE49-F238E27FC236}">
                <a16:creationId xmlns:a16="http://schemas.microsoft.com/office/drawing/2014/main" id="{6CD9A5C3-7F7A-4896-D2FB-1E196524745A}"/>
              </a:ext>
            </a:extLst>
          </p:cNvPr>
          <p:cNvSpPr txBox="1"/>
          <p:nvPr/>
        </p:nvSpPr>
        <p:spPr>
          <a:xfrm>
            <a:off x="3969633" y="4041748"/>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PE</a:t>
            </a:r>
            <a:endParaRPr lang="fr-CH" sz="1600" b="1" dirty="0" err="1"/>
          </a:p>
        </p:txBody>
      </p:sp>
      <p:sp>
        <p:nvSpPr>
          <p:cNvPr id="26" name="Textfeld 25">
            <a:extLst>
              <a:ext uri="{FF2B5EF4-FFF2-40B4-BE49-F238E27FC236}">
                <a16:creationId xmlns:a16="http://schemas.microsoft.com/office/drawing/2014/main" id="{1EBF9626-5AD4-7D00-DF3D-E1F21A9A5804}"/>
              </a:ext>
            </a:extLst>
          </p:cNvPr>
          <p:cNvSpPr txBox="1"/>
          <p:nvPr/>
        </p:nvSpPr>
        <p:spPr>
          <a:xfrm>
            <a:off x="3327482" y="3404519"/>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PE</a:t>
            </a:r>
            <a:endParaRPr lang="fr-CH" sz="1600" b="1" dirty="0" err="1"/>
          </a:p>
        </p:txBody>
      </p:sp>
      <p:sp>
        <p:nvSpPr>
          <p:cNvPr id="27" name="Textfeld 26">
            <a:extLst>
              <a:ext uri="{FF2B5EF4-FFF2-40B4-BE49-F238E27FC236}">
                <a16:creationId xmlns:a16="http://schemas.microsoft.com/office/drawing/2014/main" id="{81914534-61CB-8EEF-8076-A5A192B5F98F}"/>
              </a:ext>
            </a:extLst>
          </p:cNvPr>
          <p:cNvSpPr txBox="1"/>
          <p:nvPr/>
        </p:nvSpPr>
        <p:spPr>
          <a:xfrm>
            <a:off x="2627784" y="2769435"/>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PE</a:t>
            </a:r>
            <a:endParaRPr lang="fr-CH" sz="1600" b="1" dirty="0" err="1"/>
          </a:p>
        </p:txBody>
      </p:sp>
      <p:sp>
        <p:nvSpPr>
          <p:cNvPr id="28" name="Textfeld 27">
            <a:extLst>
              <a:ext uri="{FF2B5EF4-FFF2-40B4-BE49-F238E27FC236}">
                <a16:creationId xmlns:a16="http://schemas.microsoft.com/office/drawing/2014/main" id="{BB6D51D7-C6A6-9F2F-E21C-984974F602B2}"/>
              </a:ext>
            </a:extLst>
          </p:cNvPr>
          <p:cNvSpPr txBox="1"/>
          <p:nvPr/>
        </p:nvSpPr>
        <p:spPr>
          <a:xfrm>
            <a:off x="4919009" y="1294822"/>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V</a:t>
            </a:r>
            <a:endParaRPr lang="fr-CH" sz="1600" b="1" dirty="0" err="1"/>
          </a:p>
        </p:txBody>
      </p:sp>
      <p:sp>
        <p:nvSpPr>
          <p:cNvPr id="29" name="Textfeld 28">
            <a:extLst>
              <a:ext uri="{FF2B5EF4-FFF2-40B4-BE49-F238E27FC236}">
                <a16:creationId xmlns:a16="http://schemas.microsoft.com/office/drawing/2014/main" id="{B7961809-8DC3-DA55-0533-5B7BCCD1F4AE}"/>
              </a:ext>
            </a:extLst>
          </p:cNvPr>
          <p:cNvSpPr txBox="1"/>
          <p:nvPr/>
        </p:nvSpPr>
        <p:spPr>
          <a:xfrm>
            <a:off x="5671227" y="1952964"/>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V</a:t>
            </a:r>
            <a:endParaRPr lang="fr-CH" sz="1600" b="1" dirty="0" err="1"/>
          </a:p>
        </p:txBody>
      </p:sp>
      <p:sp>
        <p:nvSpPr>
          <p:cNvPr id="30" name="Textfeld 29">
            <a:extLst>
              <a:ext uri="{FF2B5EF4-FFF2-40B4-BE49-F238E27FC236}">
                <a16:creationId xmlns:a16="http://schemas.microsoft.com/office/drawing/2014/main" id="{BBC4AC18-F17A-DF38-F089-6343C5E232CE}"/>
              </a:ext>
            </a:extLst>
          </p:cNvPr>
          <p:cNvSpPr txBox="1"/>
          <p:nvPr/>
        </p:nvSpPr>
        <p:spPr>
          <a:xfrm>
            <a:off x="3263677" y="4111791"/>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V</a:t>
            </a:r>
            <a:endParaRPr lang="fr-CH" sz="1600" b="1" dirty="0" err="1"/>
          </a:p>
        </p:txBody>
      </p:sp>
      <p:sp>
        <p:nvSpPr>
          <p:cNvPr id="31" name="Textfeld 30">
            <a:extLst>
              <a:ext uri="{FF2B5EF4-FFF2-40B4-BE49-F238E27FC236}">
                <a16:creationId xmlns:a16="http://schemas.microsoft.com/office/drawing/2014/main" id="{3E09180B-14C9-B58D-2713-1975C9831BFB}"/>
              </a:ext>
            </a:extLst>
          </p:cNvPr>
          <p:cNvSpPr txBox="1"/>
          <p:nvPr/>
        </p:nvSpPr>
        <p:spPr>
          <a:xfrm>
            <a:off x="2605787" y="3432666"/>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V</a:t>
            </a:r>
            <a:endParaRPr lang="fr-CH" sz="1600" b="1" dirty="0" err="1"/>
          </a:p>
        </p:txBody>
      </p:sp>
      <p:sp>
        <p:nvSpPr>
          <p:cNvPr id="32" name="Textfeld 31">
            <a:extLst>
              <a:ext uri="{FF2B5EF4-FFF2-40B4-BE49-F238E27FC236}">
                <a16:creationId xmlns:a16="http://schemas.microsoft.com/office/drawing/2014/main" id="{E94708D3-588F-A9D3-C0D5-A2573B57E32A}"/>
              </a:ext>
            </a:extLst>
          </p:cNvPr>
          <p:cNvSpPr txBox="1"/>
          <p:nvPr/>
        </p:nvSpPr>
        <p:spPr>
          <a:xfrm>
            <a:off x="3067314" y="2397472"/>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A1</a:t>
            </a:r>
            <a:endParaRPr lang="fr-CH" sz="1600" b="1" dirty="0" err="1"/>
          </a:p>
        </p:txBody>
      </p:sp>
      <p:sp>
        <p:nvSpPr>
          <p:cNvPr id="33" name="Textfeld 32">
            <a:extLst>
              <a:ext uri="{FF2B5EF4-FFF2-40B4-BE49-F238E27FC236}">
                <a16:creationId xmlns:a16="http://schemas.microsoft.com/office/drawing/2014/main" id="{1EE0B6DB-2C08-F18A-57C9-AF937DA41DD8}"/>
              </a:ext>
            </a:extLst>
          </p:cNvPr>
          <p:cNvSpPr txBox="1"/>
          <p:nvPr/>
        </p:nvSpPr>
        <p:spPr>
          <a:xfrm>
            <a:off x="3744100" y="3001871"/>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A1</a:t>
            </a:r>
            <a:endParaRPr lang="fr-CH" sz="1600" b="1" dirty="0" err="1"/>
          </a:p>
        </p:txBody>
      </p:sp>
      <p:sp>
        <p:nvSpPr>
          <p:cNvPr id="34" name="Textfeld 33">
            <a:extLst>
              <a:ext uri="{FF2B5EF4-FFF2-40B4-BE49-F238E27FC236}">
                <a16:creationId xmlns:a16="http://schemas.microsoft.com/office/drawing/2014/main" id="{56DBC1CC-A2F2-3F70-C53F-C4DDB3387157}"/>
              </a:ext>
            </a:extLst>
          </p:cNvPr>
          <p:cNvSpPr txBox="1"/>
          <p:nvPr/>
        </p:nvSpPr>
        <p:spPr>
          <a:xfrm>
            <a:off x="4409447" y="3681620"/>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A1</a:t>
            </a:r>
            <a:endParaRPr lang="fr-CH" sz="1600" b="1" dirty="0" err="1"/>
          </a:p>
        </p:txBody>
      </p:sp>
      <p:sp>
        <p:nvSpPr>
          <p:cNvPr id="35" name="Textfeld 34">
            <a:extLst>
              <a:ext uri="{FF2B5EF4-FFF2-40B4-BE49-F238E27FC236}">
                <a16:creationId xmlns:a16="http://schemas.microsoft.com/office/drawing/2014/main" id="{81A8682D-17A1-A84A-F03D-9CA2A830554E}"/>
              </a:ext>
            </a:extLst>
          </p:cNvPr>
          <p:cNvSpPr txBox="1"/>
          <p:nvPr/>
        </p:nvSpPr>
        <p:spPr>
          <a:xfrm>
            <a:off x="4180459" y="1973445"/>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A1</a:t>
            </a:r>
            <a:endParaRPr lang="fr-CH" sz="1600" b="1" dirty="0" err="1"/>
          </a:p>
        </p:txBody>
      </p:sp>
      <p:sp>
        <p:nvSpPr>
          <p:cNvPr id="36" name="Textfeld 35">
            <a:extLst>
              <a:ext uri="{FF2B5EF4-FFF2-40B4-BE49-F238E27FC236}">
                <a16:creationId xmlns:a16="http://schemas.microsoft.com/office/drawing/2014/main" id="{2F8E8F3E-0A94-1B99-C222-C255BEDA7A17}"/>
              </a:ext>
            </a:extLst>
          </p:cNvPr>
          <p:cNvSpPr txBox="1"/>
          <p:nvPr/>
        </p:nvSpPr>
        <p:spPr>
          <a:xfrm>
            <a:off x="4850727" y="2662042"/>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A1</a:t>
            </a:r>
            <a:endParaRPr lang="fr-CH" sz="1600" b="1" dirty="0" err="1"/>
          </a:p>
        </p:txBody>
      </p:sp>
      <p:sp>
        <p:nvSpPr>
          <p:cNvPr id="37" name="Textfeld 36">
            <a:extLst>
              <a:ext uri="{FF2B5EF4-FFF2-40B4-BE49-F238E27FC236}">
                <a16:creationId xmlns:a16="http://schemas.microsoft.com/office/drawing/2014/main" id="{B4897A25-1659-8923-6A86-94D0B64AC661}"/>
              </a:ext>
            </a:extLst>
          </p:cNvPr>
          <p:cNvSpPr txBox="1"/>
          <p:nvPr/>
        </p:nvSpPr>
        <p:spPr>
          <a:xfrm>
            <a:off x="3469101" y="2052941"/>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A2</a:t>
            </a:r>
            <a:endParaRPr lang="fr-CH" sz="1600" b="1" dirty="0" err="1"/>
          </a:p>
        </p:txBody>
      </p:sp>
      <p:sp>
        <p:nvSpPr>
          <p:cNvPr id="38" name="Textfeld 37">
            <a:extLst>
              <a:ext uri="{FF2B5EF4-FFF2-40B4-BE49-F238E27FC236}">
                <a16:creationId xmlns:a16="http://schemas.microsoft.com/office/drawing/2014/main" id="{24823E1C-7396-86C4-09F8-D250A731A954}"/>
              </a:ext>
            </a:extLst>
          </p:cNvPr>
          <p:cNvSpPr txBox="1"/>
          <p:nvPr/>
        </p:nvSpPr>
        <p:spPr>
          <a:xfrm>
            <a:off x="4128174" y="2668364"/>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A2</a:t>
            </a:r>
            <a:endParaRPr lang="fr-CH" sz="1600" b="1" dirty="0" err="1"/>
          </a:p>
        </p:txBody>
      </p:sp>
      <p:sp>
        <p:nvSpPr>
          <p:cNvPr id="39" name="Textfeld 38">
            <a:extLst>
              <a:ext uri="{FF2B5EF4-FFF2-40B4-BE49-F238E27FC236}">
                <a16:creationId xmlns:a16="http://schemas.microsoft.com/office/drawing/2014/main" id="{E3A21C0D-DB37-78C1-B7F8-50E6EB54D606}"/>
              </a:ext>
            </a:extLst>
          </p:cNvPr>
          <p:cNvSpPr txBox="1"/>
          <p:nvPr/>
        </p:nvSpPr>
        <p:spPr>
          <a:xfrm>
            <a:off x="4831105" y="3326016"/>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A2</a:t>
            </a:r>
            <a:endParaRPr lang="fr-CH" sz="1600" b="1" dirty="0" err="1"/>
          </a:p>
        </p:txBody>
      </p:sp>
      <p:sp>
        <p:nvSpPr>
          <p:cNvPr id="40" name="Textfeld 39">
            <a:extLst>
              <a:ext uri="{FF2B5EF4-FFF2-40B4-BE49-F238E27FC236}">
                <a16:creationId xmlns:a16="http://schemas.microsoft.com/office/drawing/2014/main" id="{BFA06B5A-591A-4332-F7A5-434CD7F70129}"/>
              </a:ext>
            </a:extLst>
          </p:cNvPr>
          <p:cNvSpPr txBox="1"/>
          <p:nvPr/>
        </p:nvSpPr>
        <p:spPr>
          <a:xfrm>
            <a:off x="3377979" y="2658055"/>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A2</a:t>
            </a:r>
            <a:endParaRPr lang="fr-CH" sz="1600" b="1" dirty="0" err="1"/>
          </a:p>
        </p:txBody>
      </p:sp>
      <p:sp>
        <p:nvSpPr>
          <p:cNvPr id="41" name="Textfeld 40">
            <a:extLst>
              <a:ext uri="{FF2B5EF4-FFF2-40B4-BE49-F238E27FC236}">
                <a16:creationId xmlns:a16="http://schemas.microsoft.com/office/drawing/2014/main" id="{8A16BC0A-4D23-EED4-1DB8-2CB5F4AE75CF}"/>
              </a:ext>
            </a:extLst>
          </p:cNvPr>
          <p:cNvSpPr txBox="1"/>
          <p:nvPr/>
        </p:nvSpPr>
        <p:spPr>
          <a:xfrm>
            <a:off x="4087619" y="3368818"/>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a:t>A2</a:t>
            </a:r>
            <a:endParaRPr lang="fr-CH" sz="1600" b="1" dirty="0" err="1"/>
          </a:p>
        </p:txBody>
      </p:sp>
      <p:sp>
        <p:nvSpPr>
          <p:cNvPr id="42" name="Textfeld 41">
            <a:extLst>
              <a:ext uri="{FF2B5EF4-FFF2-40B4-BE49-F238E27FC236}">
                <a16:creationId xmlns:a16="http://schemas.microsoft.com/office/drawing/2014/main" id="{900DBC23-27F6-67B7-13B2-9F5157A21012}"/>
              </a:ext>
            </a:extLst>
          </p:cNvPr>
          <p:cNvSpPr txBox="1"/>
          <p:nvPr/>
        </p:nvSpPr>
        <p:spPr>
          <a:xfrm>
            <a:off x="3744238" y="1631790"/>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err="1"/>
              <a:t>Att</a:t>
            </a:r>
            <a:endParaRPr lang="fr-CH" sz="1600" b="1" dirty="0" err="1"/>
          </a:p>
        </p:txBody>
      </p:sp>
      <p:sp>
        <p:nvSpPr>
          <p:cNvPr id="43" name="Textfeld 42">
            <a:extLst>
              <a:ext uri="{FF2B5EF4-FFF2-40B4-BE49-F238E27FC236}">
                <a16:creationId xmlns:a16="http://schemas.microsoft.com/office/drawing/2014/main" id="{A29034EB-516C-22DE-9D6A-60949B03D20A}"/>
              </a:ext>
            </a:extLst>
          </p:cNvPr>
          <p:cNvSpPr txBox="1"/>
          <p:nvPr/>
        </p:nvSpPr>
        <p:spPr>
          <a:xfrm>
            <a:off x="4527119" y="2289401"/>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err="1"/>
              <a:t>Att</a:t>
            </a:r>
            <a:endParaRPr lang="fr-CH" sz="1600" b="1" dirty="0" err="1"/>
          </a:p>
        </p:txBody>
      </p:sp>
      <p:sp>
        <p:nvSpPr>
          <p:cNvPr id="44" name="Textfeld 43">
            <a:extLst>
              <a:ext uri="{FF2B5EF4-FFF2-40B4-BE49-F238E27FC236}">
                <a16:creationId xmlns:a16="http://schemas.microsoft.com/office/drawing/2014/main" id="{E9EB0BE9-D423-2307-EF04-CDCFDA6B866F}"/>
              </a:ext>
            </a:extLst>
          </p:cNvPr>
          <p:cNvSpPr txBox="1"/>
          <p:nvPr/>
        </p:nvSpPr>
        <p:spPr>
          <a:xfrm>
            <a:off x="5217185" y="2967640"/>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err="1"/>
              <a:t>Att</a:t>
            </a:r>
            <a:endParaRPr lang="fr-CH" sz="1600" b="1" dirty="0" err="1"/>
          </a:p>
        </p:txBody>
      </p:sp>
      <p:sp>
        <p:nvSpPr>
          <p:cNvPr id="45" name="Textfeld 44">
            <a:extLst>
              <a:ext uri="{FF2B5EF4-FFF2-40B4-BE49-F238E27FC236}">
                <a16:creationId xmlns:a16="http://schemas.microsoft.com/office/drawing/2014/main" id="{B95D3D22-D5D8-664C-6DA3-5A3204D93735}"/>
              </a:ext>
            </a:extLst>
          </p:cNvPr>
          <p:cNvSpPr txBox="1"/>
          <p:nvPr/>
        </p:nvSpPr>
        <p:spPr>
          <a:xfrm>
            <a:off x="4463314" y="3004449"/>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err="1"/>
              <a:t>Att</a:t>
            </a:r>
            <a:endParaRPr lang="fr-CH" sz="1600" b="1" dirty="0" err="1"/>
          </a:p>
        </p:txBody>
      </p:sp>
      <p:sp>
        <p:nvSpPr>
          <p:cNvPr id="46" name="Textfeld 45">
            <a:extLst>
              <a:ext uri="{FF2B5EF4-FFF2-40B4-BE49-F238E27FC236}">
                <a16:creationId xmlns:a16="http://schemas.microsoft.com/office/drawing/2014/main" id="{390D6A50-0132-1CDF-C1FD-69016C9EA587}"/>
              </a:ext>
            </a:extLst>
          </p:cNvPr>
          <p:cNvSpPr txBox="1"/>
          <p:nvPr/>
        </p:nvSpPr>
        <p:spPr>
          <a:xfrm>
            <a:off x="3759670" y="2347135"/>
            <a:ext cx="1199637" cy="243656"/>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dirty="0" err="1"/>
              <a:t>Att</a:t>
            </a:r>
            <a:endParaRPr lang="fr-CH" sz="1600" b="1" dirty="0" err="1"/>
          </a:p>
        </p:txBody>
      </p:sp>
    </p:spTree>
    <p:extLst>
      <p:ext uri="{BB962C8B-B14F-4D97-AF65-F5344CB8AC3E}">
        <p14:creationId xmlns:p14="http://schemas.microsoft.com/office/powerpoint/2010/main" val="625189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31640" y="2780928"/>
            <a:ext cx="6660232" cy="1261884"/>
          </a:xfrm>
          <a:prstGeom prst="rect">
            <a:avLst/>
          </a:prstGeom>
        </p:spPr>
        <p:txBody>
          <a:bodyPr vert="horz" wrap="square" lIns="0" tIns="0" rIns="0" bIns="0" rtlCol="0">
            <a:spAutoFit/>
          </a:bodyPr>
          <a:lstStyle/>
          <a:p>
            <a:pPr>
              <a:spcAft>
                <a:spcPts val="1200"/>
              </a:spcAft>
              <a:buClr>
                <a:srgbClr val="074EA1"/>
              </a:buClr>
            </a:pPr>
            <a:r>
              <a:rPr lang="de-CH" sz="3600" b="1" i="1" dirty="0">
                <a:solidFill>
                  <a:srgbClr val="7F7F7F"/>
                </a:solidFill>
              </a:rPr>
              <a:t>Haben Sie Fragen?</a:t>
            </a:r>
          </a:p>
          <a:p>
            <a:pPr>
              <a:spcAft>
                <a:spcPts val="1200"/>
              </a:spcAft>
              <a:buClr>
                <a:srgbClr val="074EA1"/>
              </a:buClr>
            </a:pPr>
            <a:r>
              <a:rPr lang="fr-CH" sz="3600" b="1" dirty="0"/>
              <a:t>Avez-vous des questions ?</a:t>
            </a:r>
          </a:p>
        </p:txBody>
      </p:sp>
    </p:spTree>
    <p:extLst>
      <p:ext uri="{BB962C8B-B14F-4D97-AF65-F5344CB8AC3E}">
        <p14:creationId xmlns:p14="http://schemas.microsoft.com/office/powerpoint/2010/main" val="9026709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gt;&lt;version val=&quot;17241&quot;/&gt;&lt;partner val=&quot;610&quot;/&gt;&lt;CPresentation id=&quot;1&quot;&gt;&lt;m_defprecNumber idref=&quot;2&quot;/&gt;&lt;m_defprecPercent idref=&quot;3&quot;/&gt;&lt;m_defprecDate idref=&quot;4&quot;/&gt;&lt;m_defprecYear idref=&quot;5&quot;/&gt;&lt;m_defprecQuarter idref=&quot;6&quot;/&gt;&lt;m_defprecMonth idref=&quot;7&quot;/&gt;&lt;m_defprecWeek idref=&quot;8&quot;/&gt;&lt;m_defprecDay idref=&quot;9&quot;/&gt;&lt;m_eweekdayFirstOfWeek val=&quot;2&quot;/&gt;&lt;m_mruColor&gt;&lt;m_vecMRU length=&quot;0&quot;/&gt;&lt;/m_mruColor&gt;&lt;/CPresentation&gt;&lt;CDefaultPrec id=&quot;9&quot;&gt;&lt;m_precDefault/&gt;&lt;/CDefaultPrec&gt;&lt;CDefaultPrec id=&quot;8&quot;&gt;&lt;m_precDefault/&gt;&lt;/CDefaultPrec&gt;&lt;CDefaultPrec id=&quot;7&quot;&gt;&lt;m_precDefault/&gt;&lt;/CDefaultPrec&gt;&lt;CDefaultPrec id=&quot;6&quot;&gt;&lt;m_precDefault/&gt;&lt;/CDefaultPrec&gt;&lt;CDefaultPrec id=&quot;5&quot;&gt;&lt;m_precDefault/&gt;&lt;/CDefaultPrec&gt;&lt;CDefaultPrec id=&quot;4&quot;&gt;&lt;m_precDefault/&gt;&lt;/CDefaultPrec&gt;&lt;CDefaultPrec id=&quot;3&quot;&gt;&lt;m_precDefault/&gt;&lt;/CDefaultPrec&gt;&lt;CDefaultPrec id=&quot;2&quot;&gt;&lt;m_precDefault&gt;&lt;m_chDecimalSymbol&gt;.&lt;/m_chDecimalSymbol&gt;&lt;m_nGroupingDigits val=&quot;3&quot;/&gt;&lt;m_chGroupingSymbol&gt;,&lt;/m_chGroupingSymbol&gt;&lt;/m_precDefault&gt;&lt;/CDefaultPrec&gt;&lt;/root&gt;"/>
  <p:tag name="THINKCELLUNDODONOTDELETE" val="97"/>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rugT1K4SvUevdVpXGp1tJ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lOHp437Chkm1mmM1EFDa1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E4fb4H25OEWG0swWMcDBu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E4fb4H25OEWG0swWMcDBu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heme/theme1.xml><?xml version="1.0" encoding="utf-8"?>
<a:theme xmlns:a="http://schemas.openxmlformats.org/drawingml/2006/main" name="Modèle bilingue">
  <a:themeElements>
    <a:clrScheme name="Staat Fribourg">
      <a:dk1>
        <a:srgbClr val="000000"/>
      </a:dk1>
      <a:lt1>
        <a:srgbClr val="FFFFFF"/>
      </a:lt1>
      <a:dk2>
        <a:srgbClr val="7F7F7F"/>
      </a:dk2>
      <a:lt2>
        <a:srgbClr val="C0C0C0"/>
      </a:lt2>
      <a:accent1>
        <a:srgbClr val="D4DADE"/>
      </a:accent1>
      <a:accent2>
        <a:srgbClr val="98ADC2"/>
      </a:accent2>
      <a:accent3>
        <a:srgbClr val="5D7FA1"/>
      </a:accent3>
      <a:accent4>
        <a:srgbClr val="4A6580"/>
      </a:accent4>
      <a:accent5>
        <a:srgbClr val="E6EAEC"/>
      </a:accent5>
      <a:accent6>
        <a:srgbClr val="899CB0"/>
      </a:accent6>
      <a:hlink>
        <a:srgbClr val="5D7FA1"/>
      </a:hlink>
      <a:folHlink>
        <a:srgbClr val="4A65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solidFill>
            <a:schemeClr val="accent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spAutoFit/>
      </a:bodyPr>
      <a:lstStyle>
        <a:defPPr>
          <a:lnSpc>
            <a:spcPts val="1900"/>
          </a:lnSpc>
          <a:spcAft>
            <a:spcPts val="600"/>
          </a:spcAft>
          <a:buClr>
            <a:srgbClr val="074EA1"/>
          </a:buClr>
          <a:defRPr sz="1600" b="1" dirty="0" err="1" smtClean="0"/>
        </a:defPPr>
      </a:lstStyle>
    </a:txDef>
  </a:objectDefaults>
  <a:extraClrSchemeLst>
    <a:extraClrScheme>
      <a:clrScheme name="FDP_Powerpointvorlage_DE_4_logos 1">
        <a:dk1>
          <a:srgbClr val="000000"/>
        </a:dk1>
        <a:lt1>
          <a:srgbClr val="FFFFFF"/>
        </a:lt1>
        <a:dk2>
          <a:srgbClr val="7F7F7F"/>
        </a:dk2>
        <a:lt2>
          <a:srgbClr val="C0C0C0"/>
        </a:lt2>
        <a:accent1>
          <a:srgbClr val="D4DADE"/>
        </a:accent1>
        <a:accent2>
          <a:srgbClr val="98ADC2"/>
        </a:accent2>
        <a:accent3>
          <a:srgbClr val="FFFFFF"/>
        </a:accent3>
        <a:accent4>
          <a:srgbClr val="000000"/>
        </a:accent4>
        <a:accent5>
          <a:srgbClr val="E6EAEC"/>
        </a:accent5>
        <a:accent6>
          <a:srgbClr val="899CB0"/>
        </a:accent6>
        <a:hlink>
          <a:srgbClr val="5D7FA1"/>
        </a:hlink>
        <a:folHlink>
          <a:srgbClr val="4A65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odèle bilingue.potx" id="{611A7026-1FCA-47FB-8B0E-33E01F03ACF2}" vid="{6048542A-A4C1-4A09-8FBF-CD6172D59E3A}"/>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Modèle bilingue</Template>
  <TotalTime>0</TotalTime>
  <Words>573</Words>
  <Application>Microsoft Office PowerPoint</Application>
  <PresentationFormat>Bildschirmpräsentation (4:3)</PresentationFormat>
  <Paragraphs>105</Paragraphs>
  <Slides>5</Slides>
  <Notes>4</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5</vt:i4>
      </vt:variant>
    </vt:vector>
  </HeadingPairs>
  <TitlesOfParts>
    <vt:vector size="11" baseType="lpstr">
      <vt:lpstr>Arial</vt:lpstr>
      <vt:lpstr>Calibri</vt:lpstr>
      <vt:lpstr>Lucida Grande</vt:lpstr>
      <vt:lpstr>Wingdings</vt:lpstr>
      <vt:lpstr>Modèle bilingue</vt:lpstr>
      <vt:lpstr>think-cell Slide</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Heyer Jonathan</dc:creator>
  <cp:lastModifiedBy>Racine Sandra</cp:lastModifiedBy>
  <cp:revision>541</cp:revision>
  <cp:lastPrinted>2010-03-18T08:00:30Z</cp:lastPrinted>
  <dcterms:created xsi:type="dcterms:W3CDTF">2022-11-30T09:32:29Z</dcterms:created>
  <dcterms:modified xsi:type="dcterms:W3CDTF">2024-02-07T19:16:22Z</dcterms:modified>
</cp:coreProperties>
</file>