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751" r:id="rId3"/>
    <p:sldId id="755" r:id="rId4"/>
    <p:sldId id="759" r:id="rId5"/>
    <p:sldId id="770" r:id="rId6"/>
    <p:sldId id="330" r:id="rId7"/>
    <p:sldId id="360" r:id="rId8"/>
    <p:sldId id="373" r:id="rId9"/>
  </p:sldIdLst>
  <p:sldSz cx="9144000" cy="6858000" type="screen4x3"/>
  <p:notesSz cx="6797675" cy="9926638"/>
  <p:custDataLst>
    <p:tags r:id="rId11"/>
  </p:custDataLst>
  <p:defaultTextStyle>
    <a:defPPr>
      <a:defRPr lang="de-DE"/>
    </a:defPPr>
    <a:lvl1pPr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orient="horz" pos="436" userDrawn="1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197">
          <p15:clr>
            <a:srgbClr val="A4A3A4"/>
          </p15:clr>
        </p15:guide>
        <p15:guide id="6" orient="horz" pos="3793" userDrawn="1">
          <p15:clr>
            <a:srgbClr val="A4A3A4"/>
          </p15:clr>
        </p15:guide>
        <p15:guide id="7" pos="5465" userDrawn="1">
          <p15:clr>
            <a:srgbClr val="A4A3A4"/>
          </p15:clr>
        </p15:guide>
        <p15:guide id="8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5AA1E"/>
    <a:srgbClr val="7F7F7F"/>
    <a:srgbClr val="08C81E"/>
    <a:srgbClr val="EBA7B7"/>
    <a:srgbClr val="97233F"/>
    <a:srgbClr val="002C77"/>
    <a:srgbClr val="333333"/>
    <a:srgbClr val="00A0DB"/>
    <a:srgbClr val="BFD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5308" autoAdjust="0"/>
  </p:normalViewPr>
  <p:slideViewPr>
    <p:cSldViewPr snapToObjects="1" showGuides="1">
      <p:cViewPr varScale="1">
        <p:scale>
          <a:sx n="73" d="100"/>
          <a:sy n="73" d="100"/>
        </p:scale>
        <p:origin x="1675" y="62"/>
      </p:cViewPr>
      <p:guideLst>
        <p:guide orient="horz" pos="4110"/>
        <p:guide orient="horz" pos="436"/>
        <p:guide orient="horz" pos="1026"/>
        <p:guide orient="horz"/>
        <p:guide orient="horz" pos="197"/>
        <p:guide orient="horz" pos="3793"/>
        <p:guide pos="5465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fr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032694F-FD2E-45AC-9D43-536C462D8729}" type="datetime1">
              <a:rPr lang="fr-CH" smtClean="0"/>
              <a:pPr/>
              <a:t>07.02.2024</a:t>
            </a:fld>
            <a:endParaRPr lang="fr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 dirty="0" err="1"/>
              <a:t>Textmasterformate</a:t>
            </a:r>
            <a:r>
              <a:rPr lang="fr-CH" dirty="0"/>
              <a:t> </a:t>
            </a:r>
            <a:r>
              <a:rPr lang="fr-CH" dirty="0" err="1"/>
              <a:t>durch</a:t>
            </a:r>
            <a:r>
              <a:rPr lang="fr-CH" dirty="0"/>
              <a:t> </a:t>
            </a:r>
            <a:r>
              <a:rPr lang="fr-CH" dirty="0" err="1"/>
              <a:t>Klicken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fr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1870A02-3A71-4083-BCC0-4D14A98E74AD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49457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CH" dirty="0"/>
              <a:t>Cartes avec le nom!</a:t>
            </a:r>
          </a:p>
          <a:p>
            <a:pPr eaLnBrk="1" hangingPunct="1">
              <a:spcBef>
                <a:spcPct val="0"/>
              </a:spcBef>
            </a:pPr>
            <a:r>
              <a:rPr lang="fr-CH" dirty="0"/>
              <a:t>Présentation perso.</a:t>
            </a: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049294-DB17-4029-A513-C1869F63CAA3}" type="slidenum">
              <a:rPr lang="fr-CH" smtClean="0"/>
              <a:pPr/>
              <a:t>1</a:t>
            </a:fld>
            <a:endParaRPr lang="fr-C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Kommentar</a:t>
            </a:r>
            <a:r>
              <a:rPr lang="fr-CH" dirty="0"/>
              <a:t>:</a:t>
            </a:r>
          </a:p>
          <a:p>
            <a:r>
              <a:rPr lang="fr-CH" dirty="0" err="1"/>
              <a:t>Üeberwinterung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Boden der </a:t>
            </a:r>
            <a:r>
              <a:rPr lang="fr-CH" dirty="0" err="1"/>
              <a:t>adulten</a:t>
            </a:r>
            <a:r>
              <a:rPr lang="fr-CH" dirty="0"/>
              <a:t> </a:t>
            </a:r>
            <a:r>
              <a:rPr lang="fr-CH" dirty="0" err="1"/>
              <a:t>Käfer</a:t>
            </a:r>
            <a:r>
              <a:rPr lang="fr-CH" dirty="0"/>
              <a:t>. </a:t>
            </a:r>
          </a:p>
          <a:p>
            <a:r>
              <a:rPr lang="fr-CH" dirty="0" err="1"/>
              <a:t>Ziemlich</a:t>
            </a:r>
            <a:r>
              <a:rPr lang="fr-CH" dirty="0"/>
              <a:t> </a:t>
            </a:r>
            <a:r>
              <a:rPr lang="fr-CH" dirty="0" err="1"/>
              <a:t>starker</a:t>
            </a:r>
            <a:r>
              <a:rPr lang="fr-CH" dirty="0"/>
              <a:t> </a:t>
            </a:r>
            <a:r>
              <a:rPr lang="fr-CH" dirty="0" err="1"/>
              <a:t>Druck</a:t>
            </a:r>
            <a:r>
              <a:rPr lang="fr-CH" dirty="0"/>
              <a:t> </a:t>
            </a:r>
            <a:r>
              <a:rPr lang="fr-CH" dirty="0" err="1"/>
              <a:t>schon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2022. + </a:t>
            </a:r>
            <a:r>
              <a:rPr lang="fr-CH" dirty="0" err="1"/>
              <a:t>milder</a:t>
            </a:r>
            <a:r>
              <a:rPr lang="fr-CH" dirty="0"/>
              <a:t> Winter (</a:t>
            </a:r>
            <a:r>
              <a:rPr lang="fr-CH" dirty="0" err="1"/>
              <a:t>hohe</a:t>
            </a:r>
            <a:r>
              <a:rPr lang="fr-CH" dirty="0"/>
              <a:t> </a:t>
            </a:r>
            <a:r>
              <a:rPr lang="fr-CH" dirty="0" err="1"/>
              <a:t>Ueberlebensrate</a:t>
            </a:r>
            <a:r>
              <a:rPr lang="fr-CH" dirty="0"/>
              <a:t>). </a:t>
            </a:r>
          </a:p>
          <a:p>
            <a:endParaRPr lang="fr-CH" dirty="0"/>
          </a:p>
          <a:p>
            <a:r>
              <a:rPr lang="fr-CH" dirty="0" err="1"/>
              <a:t>Überdurchschnittlich</a:t>
            </a:r>
            <a:r>
              <a:rPr lang="fr-CH" dirty="0"/>
              <a:t> </a:t>
            </a:r>
            <a:r>
              <a:rPr lang="fr-CH" dirty="0" err="1"/>
              <a:t>heisse</a:t>
            </a:r>
            <a:r>
              <a:rPr lang="fr-CH" dirty="0"/>
              <a:t> </a:t>
            </a:r>
            <a:r>
              <a:rPr lang="fr-CH" dirty="0" err="1"/>
              <a:t>temperaturen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Juni aber </a:t>
            </a:r>
            <a:r>
              <a:rPr lang="fr-CH" dirty="0" err="1"/>
              <a:t>auch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Juli </a:t>
            </a:r>
            <a:r>
              <a:rPr lang="fr-CH" dirty="0" err="1"/>
              <a:t>und</a:t>
            </a:r>
            <a:r>
              <a:rPr lang="fr-CH" dirty="0"/>
              <a:t> August, </a:t>
            </a:r>
            <a:r>
              <a:rPr lang="fr-CH" dirty="0" err="1"/>
              <a:t>haben</a:t>
            </a:r>
            <a:r>
              <a:rPr lang="fr-CH" dirty="0"/>
              <a:t> den </a:t>
            </a:r>
            <a:r>
              <a:rPr lang="fr-CH" dirty="0" err="1"/>
              <a:t>Kartoffelkäfer</a:t>
            </a:r>
            <a:r>
              <a:rPr lang="fr-CH" dirty="0"/>
              <a:t> </a:t>
            </a:r>
            <a:r>
              <a:rPr lang="fr-CH" dirty="0" err="1"/>
              <a:t>sehr</a:t>
            </a:r>
            <a:r>
              <a:rPr lang="fr-CH" dirty="0"/>
              <a:t> </a:t>
            </a:r>
            <a:r>
              <a:rPr lang="fr-CH" dirty="0" err="1"/>
              <a:t>gefördert</a:t>
            </a:r>
            <a:r>
              <a:rPr lang="fr-CH" dirty="0"/>
              <a:t>. </a:t>
            </a:r>
          </a:p>
          <a:p>
            <a:r>
              <a:rPr lang="fr-CH" dirty="0"/>
              <a:t>Die </a:t>
            </a:r>
            <a:r>
              <a:rPr lang="fr-CH" dirty="0" err="1"/>
              <a:t>Sterberate</a:t>
            </a:r>
            <a:r>
              <a:rPr lang="fr-CH" dirty="0"/>
              <a:t> der </a:t>
            </a:r>
            <a:r>
              <a:rPr lang="fr-CH" dirty="0" err="1"/>
              <a:t>Eier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Larven</a:t>
            </a:r>
            <a:r>
              <a:rPr lang="fr-CH" dirty="0"/>
              <a:t>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tief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der </a:t>
            </a:r>
            <a:r>
              <a:rPr lang="fr-CH" dirty="0" err="1"/>
              <a:t>Lebenszyklus</a:t>
            </a:r>
            <a:r>
              <a:rPr lang="fr-CH" dirty="0"/>
              <a:t>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beschleunigt</a:t>
            </a:r>
            <a:r>
              <a:rPr lang="fr-CH" dirty="0"/>
              <a:t>. </a:t>
            </a:r>
          </a:p>
          <a:p>
            <a:r>
              <a:rPr lang="fr-CH" dirty="0"/>
              <a:t>Die 2. </a:t>
            </a:r>
            <a:r>
              <a:rPr lang="fr-CH" dirty="0" err="1"/>
              <a:t>Generation</a:t>
            </a:r>
            <a:r>
              <a:rPr lang="fr-CH" dirty="0"/>
              <a:t> </a:t>
            </a:r>
            <a:r>
              <a:rPr lang="fr-CH" dirty="0" err="1"/>
              <a:t>daher</a:t>
            </a:r>
            <a:r>
              <a:rPr lang="fr-CH" dirty="0"/>
              <a:t> </a:t>
            </a:r>
            <a:r>
              <a:rPr lang="fr-CH" dirty="0" err="1"/>
              <a:t>ebenfalls</a:t>
            </a:r>
            <a:r>
              <a:rPr lang="fr-CH" dirty="0"/>
              <a:t> </a:t>
            </a:r>
            <a:r>
              <a:rPr lang="fr-CH" dirty="0" err="1"/>
              <a:t>stark</a:t>
            </a:r>
            <a:r>
              <a:rPr lang="fr-CH" dirty="0"/>
              <a:t>.</a:t>
            </a:r>
          </a:p>
          <a:p>
            <a:endParaRPr lang="fr-CH" dirty="0"/>
          </a:p>
          <a:p>
            <a:r>
              <a:rPr lang="fr-CH" dirty="0" err="1"/>
              <a:t>Übergang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nächstem</a:t>
            </a:r>
            <a:r>
              <a:rPr lang="fr-CH" dirty="0"/>
              <a:t> Slide: </a:t>
            </a:r>
            <a:r>
              <a:rPr lang="fr-CH" dirty="0" err="1"/>
              <a:t>Kombiniert</a:t>
            </a:r>
            <a:r>
              <a:rPr lang="fr-CH" dirty="0"/>
              <a:t> mit den </a:t>
            </a:r>
            <a:r>
              <a:rPr lang="fr-CH" dirty="0" err="1"/>
              <a:t>späten</a:t>
            </a:r>
            <a:r>
              <a:rPr lang="fr-CH" dirty="0"/>
              <a:t> </a:t>
            </a:r>
            <a:r>
              <a:rPr lang="fr-CH" dirty="0" err="1"/>
              <a:t>Pflanzterminen</a:t>
            </a:r>
            <a:r>
              <a:rPr lang="fr-CH" dirty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943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Vermutungen</a:t>
            </a:r>
            <a:r>
              <a:rPr lang="fr-CH" dirty="0"/>
              <a:t> von </a:t>
            </a:r>
            <a:r>
              <a:rPr lang="fr-CH" dirty="0" err="1"/>
              <a:t>Shifting</a:t>
            </a:r>
            <a:r>
              <a:rPr lang="fr-CH" dirty="0"/>
              <a:t> (</a:t>
            </a:r>
            <a:r>
              <a:rPr lang="fr-CH" dirty="0" err="1"/>
              <a:t>Resistenz</a:t>
            </a:r>
            <a:r>
              <a:rPr lang="fr-CH" dirty="0"/>
              <a:t> </a:t>
            </a:r>
            <a:r>
              <a:rPr lang="fr-CH" dirty="0" err="1"/>
              <a:t>Bildung</a:t>
            </a:r>
            <a:r>
              <a:rPr lang="fr-CH" dirty="0"/>
              <a:t>), dies </a:t>
            </a:r>
            <a:r>
              <a:rPr lang="fr-CH" dirty="0" err="1"/>
              <a:t>konnte</a:t>
            </a:r>
            <a:r>
              <a:rPr lang="fr-CH" dirty="0"/>
              <a:t> </a:t>
            </a:r>
            <a:r>
              <a:rPr lang="fr-CH" dirty="0" err="1"/>
              <a:t>basiert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Labortests</a:t>
            </a:r>
            <a:r>
              <a:rPr lang="fr-CH" dirty="0"/>
              <a:t> </a:t>
            </a:r>
            <a:r>
              <a:rPr lang="fr-CH" dirty="0" err="1"/>
              <a:t>vom</a:t>
            </a:r>
            <a:r>
              <a:rPr lang="fr-CH" dirty="0"/>
              <a:t> </a:t>
            </a:r>
            <a:r>
              <a:rPr lang="fr-CH" dirty="0" err="1"/>
              <a:t>Spinosad</a:t>
            </a:r>
            <a:r>
              <a:rPr lang="fr-CH" dirty="0"/>
              <a:t> </a:t>
            </a:r>
            <a:r>
              <a:rPr lang="fr-CH" dirty="0" err="1"/>
              <a:t>Liferant</a:t>
            </a:r>
            <a:r>
              <a:rPr lang="fr-CH" dirty="0"/>
              <a:t> </a:t>
            </a:r>
            <a:r>
              <a:rPr lang="fr-CH" dirty="0" err="1"/>
              <a:t>ausgeschlussen</a:t>
            </a:r>
            <a:r>
              <a:rPr lang="fr-CH" dirty="0"/>
              <a:t> </a:t>
            </a:r>
            <a:r>
              <a:rPr lang="fr-CH" dirty="0" err="1"/>
              <a:t>werden</a:t>
            </a:r>
            <a:r>
              <a:rPr lang="fr-CH" dirty="0"/>
              <a:t>.</a:t>
            </a:r>
          </a:p>
          <a:p>
            <a:r>
              <a:rPr lang="fr-CH" dirty="0"/>
              <a:t>Aber. </a:t>
            </a:r>
            <a:r>
              <a:rPr lang="fr-CH" dirty="0" err="1"/>
              <a:t>Gemäss</a:t>
            </a:r>
            <a:r>
              <a:rPr lang="fr-CH" dirty="0"/>
              <a:t> Omya, </a:t>
            </a:r>
            <a:r>
              <a:rPr lang="fr-CH" dirty="0" err="1"/>
              <a:t>nach</a:t>
            </a:r>
            <a:r>
              <a:rPr lang="fr-CH" dirty="0"/>
              <a:t> 4 </a:t>
            </a:r>
            <a:r>
              <a:rPr lang="fr-CH" dirty="0" err="1"/>
              <a:t>Tagen</a:t>
            </a:r>
            <a:r>
              <a:rPr lang="fr-CH" dirty="0"/>
              <a:t> </a:t>
            </a:r>
            <a:r>
              <a:rPr lang="fr-CH" dirty="0" err="1"/>
              <a:t>intensivem</a:t>
            </a:r>
            <a:r>
              <a:rPr lang="fr-CH" dirty="0"/>
              <a:t> </a:t>
            </a:r>
            <a:r>
              <a:rPr lang="fr-CH" dirty="0" err="1"/>
              <a:t>Sonnenschein</a:t>
            </a:r>
            <a:r>
              <a:rPr lang="fr-CH" dirty="0"/>
              <a:t> </a:t>
            </a:r>
            <a:r>
              <a:rPr lang="fr-CH" dirty="0" err="1"/>
              <a:t>ist</a:t>
            </a:r>
            <a:r>
              <a:rPr lang="fr-CH" dirty="0"/>
              <a:t> der </a:t>
            </a:r>
            <a:r>
              <a:rPr lang="fr-CH" dirty="0" err="1"/>
              <a:t>Wirkstoff</a:t>
            </a:r>
            <a:r>
              <a:rPr lang="fr-CH" dirty="0"/>
              <a:t> </a:t>
            </a:r>
            <a:r>
              <a:rPr lang="fr-CH" dirty="0" err="1"/>
              <a:t>grössten</a:t>
            </a:r>
            <a:r>
              <a:rPr lang="fr-CH" dirty="0"/>
              <a:t> </a:t>
            </a:r>
            <a:r>
              <a:rPr lang="fr-CH" dirty="0" err="1"/>
              <a:t>Teils</a:t>
            </a:r>
            <a:r>
              <a:rPr lang="fr-CH" dirty="0"/>
              <a:t> </a:t>
            </a:r>
            <a:r>
              <a:rPr lang="fr-CH" dirty="0" err="1"/>
              <a:t>abgebaut</a:t>
            </a:r>
            <a:r>
              <a:rPr lang="fr-CH" dirty="0"/>
              <a:t>. 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CH" dirty="0" err="1"/>
              <a:t>Spinosad</a:t>
            </a:r>
            <a:r>
              <a:rPr lang="fr-CH" dirty="0"/>
              <a:t> </a:t>
            </a:r>
            <a:r>
              <a:rPr lang="fr-CH" dirty="0" err="1"/>
              <a:t>hat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</a:t>
            </a:r>
            <a:r>
              <a:rPr lang="fr-CH" dirty="0" err="1"/>
              <a:t>gute</a:t>
            </a:r>
            <a:r>
              <a:rPr lang="fr-CH" dirty="0"/>
              <a:t> </a:t>
            </a:r>
            <a:r>
              <a:rPr lang="fr-CH" dirty="0" err="1"/>
              <a:t>Wirkung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alle</a:t>
            </a:r>
            <a:r>
              <a:rPr lang="fr-CH" dirty="0"/>
              <a:t> </a:t>
            </a:r>
            <a:r>
              <a:rPr lang="fr-CH" dirty="0" err="1"/>
              <a:t>Larvenstadien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Adulte, Aber </a:t>
            </a:r>
            <a:r>
              <a:rPr lang="fr-CH" dirty="0" err="1"/>
              <a:t>im</a:t>
            </a:r>
            <a:r>
              <a:rPr lang="fr-CH" dirty="0"/>
              <a:t> 2023 </a:t>
            </a:r>
            <a:r>
              <a:rPr lang="fr-CH" dirty="0" err="1"/>
              <a:t>war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</a:t>
            </a:r>
            <a:r>
              <a:rPr lang="fr-CH" dirty="0" err="1"/>
              <a:t>weitere</a:t>
            </a:r>
            <a:r>
              <a:rPr lang="fr-CH" dirty="0"/>
              <a:t> </a:t>
            </a:r>
            <a:r>
              <a:rPr lang="fr-CH" dirty="0" err="1"/>
              <a:t>Behandlung</a:t>
            </a:r>
            <a:r>
              <a:rPr lang="fr-CH" dirty="0"/>
              <a:t> </a:t>
            </a:r>
            <a:r>
              <a:rPr lang="fr-CH" dirty="0" err="1"/>
              <a:t>ziemlich</a:t>
            </a:r>
            <a:r>
              <a:rPr lang="fr-CH" dirty="0"/>
              <a:t> </a:t>
            </a:r>
            <a:r>
              <a:rPr lang="fr-CH" dirty="0" err="1"/>
              <a:t>schnell</a:t>
            </a:r>
            <a:r>
              <a:rPr lang="fr-CH" dirty="0"/>
              <a:t> </a:t>
            </a:r>
            <a:r>
              <a:rPr lang="fr-CH" dirty="0" err="1"/>
              <a:t>wieder</a:t>
            </a:r>
            <a:r>
              <a:rPr lang="fr-CH" dirty="0"/>
              <a:t> </a:t>
            </a:r>
            <a:r>
              <a:rPr lang="fr-CH" dirty="0" err="1"/>
              <a:t>nötig</a:t>
            </a:r>
            <a:r>
              <a:rPr lang="fr-CH" dirty="0"/>
              <a:t>. (10-14 Tage).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CH" dirty="0"/>
              <a:t>+ 2. </a:t>
            </a:r>
            <a:r>
              <a:rPr lang="fr-CH" dirty="0" err="1"/>
              <a:t>Genération</a:t>
            </a:r>
            <a:r>
              <a:rPr lang="fr-CH" dirty="0"/>
              <a:t> je </a:t>
            </a:r>
            <a:r>
              <a:rPr lang="fr-CH" dirty="0" err="1"/>
              <a:t>nach</a:t>
            </a:r>
            <a:r>
              <a:rPr lang="fr-CH" dirty="0"/>
              <a:t> </a:t>
            </a:r>
            <a:r>
              <a:rPr lang="fr-CH" dirty="0" err="1"/>
              <a:t>Parzellenlage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dem</a:t>
            </a:r>
            <a:r>
              <a:rPr lang="fr-CH" dirty="0"/>
              <a:t> </a:t>
            </a:r>
            <a:r>
              <a:rPr lang="fr-CH" dirty="0" err="1"/>
              <a:t>Managment</a:t>
            </a:r>
            <a:r>
              <a:rPr lang="fr-CH" dirty="0"/>
              <a:t> der 1. </a:t>
            </a:r>
            <a:r>
              <a:rPr lang="fr-CH" dirty="0" err="1"/>
              <a:t>Generation</a:t>
            </a:r>
            <a:r>
              <a:rPr lang="fr-CH" dirty="0"/>
              <a:t> </a:t>
            </a:r>
            <a:r>
              <a:rPr lang="fr-CH" dirty="0" err="1"/>
              <a:t>kam</a:t>
            </a:r>
            <a:r>
              <a:rPr lang="fr-CH" dirty="0"/>
              <a:t> </a:t>
            </a:r>
            <a:r>
              <a:rPr lang="fr-CH" dirty="0" err="1"/>
              <a:t>nochmals</a:t>
            </a:r>
            <a:r>
              <a:rPr lang="fr-CH" dirty="0"/>
              <a:t> </a:t>
            </a:r>
            <a:r>
              <a:rPr lang="fr-CH" dirty="0" err="1"/>
              <a:t>stark</a:t>
            </a:r>
            <a:r>
              <a:rPr lang="fr-CH" dirty="0"/>
              <a:t>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CH" b="1" dirty="0" err="1"/>
              <a:t>Frage</a:t>
            </a:r>
            <a:r>
              <a:rPr lang="fr-CH" b="1" dirty="0"/>
              <a:t>: </a:t>
            </a:r>
            <a:r>
              <a:rPr lang="fr-CH" dirty="0" err="1"/>
              <a:t>wie</a:t>
            </a:r>
            <a:r>
              <a:rPr lang="fr-CH" dirty="0"/>
              <a:t> </a:t>
            </a:r>
            <a:r>
              <a:rPr lang="fr-CH" dirty="0" err="1"/>
              <a:t>gross</a:t>
            </a:r>
            <a:r>
              <a:rPr lang="fr-CH" dirty="0"/>
              <a:t> </a:t>
            </a:r>
            <a:r>
              <a:rPr lang="fr-CH" dirty="0" err="1"/>
              <a:t>ist</a:t>
            </a:r>
            <a:r>
              <a:rPr lang="fr-CH" dirty="0"/>
              <a:t> die </a:t>
            </a:r>
            <a:r>
              <a:rPr lang="fr-CH" dirty="0" err="1"/>
              <a:t>Gefahr</a:t>
            </a:r>
            <a:r>
              <a:rPr lang="fr-CH" dirty="0"/>
              <a:t>, </a:t>
            </a:r>
            <a:r>
              <a:rPr lang="fr-CH" dirty="0" err="1"/>
              <a:t>dass</a:t>
            </a:r>
            <a:r>
              <a:rPr lang="fr-CH" dirty="0"/>
              <a:t> KK der 2. </a:t>
            </a:r>
            <a:r>
              <a:rPr lang="fr-CH" dirty="0" err="1"/>
              <a:t>Generation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Nachbarfeld</a:t>
            </a:r>
            <a:r>
              <a:rPr lang="fr-CH" dirty="0"/>
              <a:t> </a:t>
            </a:r>
            <a:r>
              <a:rPr lang="fr-CH" dirty="0" err="1"/>
              <a:t>befallen</a:t>
            </a:r>
            <a:r>
              <a:rPr lang="fr-CH" dirty="0"/>
              <a:t>? (</a:t>
            </a:r>
            <a:r>
              <a:rPr lang="fr-CH" dirty="0" err="1"/>
              <a:t>können</a:t>
            </a:r>
            <a:r>
              <a:rPr lang="fr-CH" dirty="0"/>
              <a:t> </a:t>
            </a:r>
            <a:r>
              <a:rPr lang="fr-CH" dirty="0" err="1"/>
              <a:t>ja</a:t>
            </a:r>
            <a:r>
              <a:rPr lang="fr-CH" dirty="0"/>
              <a:t> </a:t>
            </a:r>
            <a:r>
              <a:rPr lang="fr-CH" dirty="0" err="1"/>
              <a:t>direkt</a:t>
            </a:r>
            <a:r>
              <a:rPr lang="fr-CH" dirty="0"/>
              <a:t> in </a:t>
            </a:r>
            <a:r>
              <a:rPr lang="fr-CH" dirty="0" err="1"/>
              <a:t>ihrem</a:t>
            </a:r>
            <a:r>
              <a:rPr lang="fr-CH" dirty="0"/>
              <a:t> </a:t>
            </a:r>
            <a:r>
              <a:rPr lang="fr-CH" dirty="0" err="1"/>
              <a:t>Feld</a:t>
            </a:r>
            <a:r>
              <a:rPr lang="fr-CH" dirty="0"/>
              <a:t> </a:t>
            </a:r>
            <a:r>
              <a:rPr lang="fr-CH" dirty="0" err="1"/>
              <a:t>Eier</a:t>
            </a:r>
            <a:r>
              <a:rPr lang="fr-CH" dirty="0"/>
              <a:t> </a:t>
            </a:r>
            <a:r>
              <a:rPr lang="fr-CH" dirty="0" err="1"/>
              <a:t>ablegen</a:t>
            </a:r>
            <a:r>
              <a:rPr lang="fr-CH" dirty="0"/>
              <a:t>).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CH" dirty="0"/>
          </a:p>
          <a:p>
            <a:pPr marL="0" indent="0">
              <a:buFont typeface="Wingdings" panose="05000000000000000000" pitchFamily="2" charset="2"/>
              <a:buNone/>
            </a:pPr>
            <a:endParaRPr lang="fr-CH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fr-CH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7023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fr-CH" dirty="0"/>
          </a:p>
          <a:p>
            <a:pPr marL="0" indent="0">
              <a:buFont typeface="Wingdings" panose="05000000000000000000" pitchFamily="2" charset="2"/>
              <a:buNone/>
            </a:pPr>
            <a:endParaRPr lang="fr-CH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fr-CH" dirty="0"/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0649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Foyer primaires: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Exceptionnellement tôt. Pourquoi? 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Condition de plantation des primeurs?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CH" dirty="0" err="1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Ìnoculum</a:t>
            </a:r>
            <a:r>
              <a:rPr lang="fr-CH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? (résultat des analyses de 2022 – </a:t>
            </a:r>
            <a:r>
              <a:rPr lang="fr-CH" dirty="0" err="1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jonathan</a:t>
            </a:r>
            <a:r>
              <a:rPr lang="fr-CH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). À clarifier?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De nombreux foyers annoncés jusqu’au 15 juin dans les primeurs (voir rapport de TOMKE, </a:t>
            </a:r>
            <a:r>
              <a:rPr lang="fr-CH" dirty="0" err="1">
                <a:sym typeface="Wingdings" panose="05000000000000000000" pitchFamily="2" charset="2"/>
              </a:rPr>
              <a:t>phytoPre</a:t>
            </a:r>
            <a:r>
              <a:rPr lang="fr-CH" dirty="0">
                <a:sym typeface="Wingdings" panose="05000000000000000000" pitchFamily="2" charset="2"/>
              </a:rPr>
              <a:t>).</a:t>
            </a:r>
          </a:p>
          <a:p>
            <a:pPr marL="342900" indent="-342900">
              <a:buFontTx/>
              <a:buChar char="-"/>
            </a:pP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Globalement les conditions favorables aux infections primaires car conditions mouillées lors de la plantation et après </a:t>
            </a:r>
            <a:br>
              <a:rPr lang="fr-CH" dirty="0">
                <a:sym typeface="Wingdings" panose="05000000000000000000" pitchFamily="2" charset="2"/>
              </a:rPr>
            </a:br>
            <a:r>
              <a:rPr lang="fr-CH" dirty="0">
                <a:sym typeface="Wingdings" panose="05000000000000000000" pitchFamily="2" charset="2"/>
              </a:rPr>
              <a:t>– pluie abondantes ont saturé le sol à certains endroits après la plantation. 13 mai (il y a eu des pluies abondantes début mai).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Pas sûr que «foyers secondaires» si conditions «sol» favorables aux infections primaires.. Repousses et déchets de triage!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Plantation chez Meuwly le 4mai. Sol trop mouillé, mais pluies annoncées.</a:t>
            </a: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bu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Plantation: 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Plantation des plants, conso et industrie: </a:t>
            </a: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Fenêtre: plants – xx S. </a:t>
            </a:r>
            <a:r>
              <a:rPr lang="fr-CH" dirty="0" err="1">
                <a:sym typeface="Wingdings" panose="05000000000000000000" pitchFamily="2" charset="2"/>
              </a:rPr>
              <a:t>Buri</a:t>
            </a:r>
            <a:r>
              <a:rPr lang="fr-CH" dirty="0">
                <a:sym typeface="Wingdings" panose="05000000000000000000" pitchFamily="2" charset="2"/>
              </a:rPr>
              <a:t>, SZD (Jo ou Joël).</a:t>
            </a: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Conso et industrie: - fenêtre. (voir Meuwly)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fr-CH" dirty="0">
                <a:sym typeface="Wingdings" panose="05000000000000000000" pitchFamily="2" charset="2"/>
              </a:rPr>
              <a:t>Peu de masse foliaire: </a:t>
            </a:r>
          </a:p>
          <a:p>
            <a:pPr marL="0" indent="0">
              <a:buFontTx/>
              <a:buNone/>
            </a:pP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Bulletin phyto. (lire les formulations).. Plantation pas terminée (conditions printanières fraiches et mouillées). 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Recommandation: 1</a:t>
            </a:r>
            <a:r>
              <a:rPr lang="fr-CH" baseline="30000" dirty="0">
                <a:sym typeface="Wingdings" panose="05000000000000000000" pitchFamily="2" charset="2"/>
              </a:rPr>
              <a:t>ère</a:t>
            </a:r>
            <a:r>
              <a:rPr lang="fr-CH" dirty="0">
                <a:sym typeface="Wingdings" panose="05000000000000000000" pitchFamily="2" charset="2"/>
              </a:rPr>
              <a:t> protection dans un rayon de 20km dès la levée.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Variétés sensibles: xx, xxx ,xx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901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Innovator weniger betroffen. 2022 &amp; 2023 das Problem, in Westschweiz auch schon zuvor. </a:t>
            </a:r>
            <a:r>
              <a:rPr lang="de-CH" dirty="0" err="1"/>
              <a:t>Verticillium</a:t>
            </a:r>
            <a:r>
              <a:rPr lang="de-CH" dirty="0"/>
              <a:t> macht auch ein </a:t>
            </a:r>
            <a:r>
              <a:rPr lang="de-CH" dirty="0" err="1"/>
              <a:t>Verbräunen</a:t>
            </a:r>
            <a:r>
              <a:rPr lang="de-CH" dirty="0"/>
              <a:t> der Gefässbündel an den Knollen </a:t>
            </a:r>
            <a:r>
              <a:rPr lang="de-CH" dirty="0">
                <a:sym typeface="Wingdings" panose="05000000000000000000" pitchFamily="2" charset="2"/>
              </a:rPr>
              <a:t> dann schlechte Backtests. </a:t>
            </a:r>
            <a:r>
              <a:rPr lang="de-CH" dirty="0" err="1">
                <a:sym typeface="Wingdings" panose="05000000000000000000" pitchFamily="2" charset="2"/>
              </a:rPr>
              <a:t>Verticillium</a:t>
            </a:r>
            <a:r>
              <a:rPr lang="de-CH" dirty="0">
                <a:sym typeface="Wingdings" panose="05000000000000000000" pitchFamily="2" charset="2"/>
              </a:rPr>
              <a:t> wird gefördert bei hohen Temperaturen und Wasserstress, enger Fruchtfolge, anfällige Sorten (bei Vertragsanbau Sortenwahl eingeschränkt…), Nematoden &amp; </a:t>
            </a:r>
            <a:r>
              <a:rPr lang="de-CH" dirty="0" err="1">
                <a:sym typeface="Wingdings" panose="05000000000000000000" pitchFamily="2" charset="2"/>
              </a:rPr>
              <a:t>Colletotrichum</a:t>
            </a:r>
            <a:r>
              <a:rPr lang="de-CH" dirty="0">
                <a:sym typeface="Wingdings" panose="05000000000000000000" pitchFamily="2" charset="2"/>
              </a:rPr>
              <a:t> (anderer Pilz) kann </a:t>
            </a:r>
            <a:r>
              <a:rPr lang="de-CH" dirty="0" err="1">
                <a:sym typeface="Wingdings" panose="05000000000000000000" pitchFamily="2" charset="2"/>
              </a:rPr>
              <a:t>Verticillium</a:t>
            </a:r>
            <a:r>
              <a:rPr lang="de-CH" dirty="0">
                <a:sym typeface="Wingdings" panose="05000000000000000000" pitchFamily="2" charset="2"/>
              </a:rPr>
              <a:t>-Befall erhöhen. Mikro-Sklerotien überleben im Boden bis 10 Jahre..  Phytoplasma = Bakterium ohne Zellwand, aber sehr wohl auch ein Bakterium. Beide Bakterien können manchmal auch gleichzeitig auftreten. C. </a:t>
            </a:r>
            <a:r>
              <a:rPr lang="de-CH" dirty="0" err="1">
                <a:sym typeface="Wingdings" panose="05000000000000000000" pitchFamily="2" charset="2"/>
              </a:rPr>
              <a:t>arsenophonus</a:t>
            </a:r>
            <a:r>
              <a:rPr lang="de-CH" dirty="0">
                <a:sym typeface="Wingdings" panose="05000000000000000000" pitchFamily="2" charset="2"/>
              </a:rPr>
              <a:t> = </a:t>
            </a:r>
            <a:r>
              <a:rPr lang="de-CH" dirty="0" err="1">
                <a:sym typeface="Wingdings" panose="05000000000000000000" pitchFamily="2" charset="2"/>
              </a:rPr>
              <a:t>Proteobakterium</a:t>
            </a:r>
            <a:r>
              <a:rPr lang="de-CH" dirty="0">
                <a:sym typeface="Wingdings" panose="05000000000000000000" pitchFamily="2" charset="2"/>
              </a:rPr>
              <a:t>. Phytoplasmen haben keine Zellwände und leben obligat im Phloem  von Pflanzen als Parasiten.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7983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SBR in Kartoffeln zu sagen ist falsch, dieses Syndrom gibt es nur in den Rüben und SBR bezieht sich auf C. </a:t>
            </a:r>
            <a:r>
              <a:rPr lang="de-CH" dirty="0" err="1"/>
              <a:t>arsenophonus</a:t>
            </a:r>
            <a:r>
              <a:rPr lang="de-CH" dirty="0"/>
              <a:t>. Deutschland: Untersuchungen in Rheinland-Pfalz und Hessen. C. </a:t>
            </a:r>
            <a:r>
              <a:rPr lang="de-CH" dirty="0" err="1"/>
              <a:t>arsenophonus</a:t>
            </a:r>
            <a:r>
              <a:rPr lang="de-CH" dirty="0"/>
              <a:t> erhöht Zuckergehalt in den Saccharose-Gehalt (= Speisezucker)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Verbräunungen</a:t>
            </a:r>
            <a:r>
              <a:rPr lang="de-CH" dirty="0">
                <a:sym typeface="Wingdings" panose="05000000000000000000" pitchFamily="2" charset="2"/>
              </a:rPr>
              <a:t> bei Backtests. Deutschland: Probleme in Kartoffeln gehäuft seit 2022. Insektizide gegen Vektor kein Thema, fliegt während sehr langer Zeit ein: von </a:t>
            </a:r>
            <a:r>
              <a:rPr lang="de-CH" b="1" dirty="0">
                <a:sym typeface="Wingdings" panose="05000000000000000000" pitchFamily="2" charset="2"/>
              </a:rPr>
              <a:t>Juni – September</a:t>
            </a:r>
            <a:r>
              <a:rPr lang="de-CH" dirty="0">
                <a:sym typeface="Wingdings" panose="05000000000000000000" pitchFamily="2" charset="2"/>
              </a:rPr>
              <a:t>, Deutschland:  2 </a:t>
            </a:r>
            <a:r>
              <a:rPr lang="de-CH" dirty="0" err="1">
                <a:sym typeface="Wingdings" panose="05000000000000000000" pitchFamily="2" charset="2"/>
              </a:rPr>
              <a:t>Einflugspeaks</a:t>
            </a:r>
            <a:r>
              <a:rPr lang="de-CH" dirty="0">
                <a:sym typeface="Wingdings" panose="05000000000000000000" pitchFamily="2" charset="2"/>
              </a:rPr>
              <a:t>. Hin- und Herfliegender Zikaden zwischen </a:t>
            </a:r>
            <a:r>
              <a:rPr lang="de-CH" dirty="0" err="1">
                <a:sym typeface="Wingdings" panose="05000000000000000000" pitchFamily="2" charset="2"/>
              </a:rPr>
              <a:t>kartoffeln</a:t>
            </a:r>
            <a:r>
              <a:rPr lang="de-CH" dirty="0">
                <a:sym typeface="Wingdings" panose="05000000000000000000" pitchFamily="2" charset="2"/>
              </a:rPr>
              <a:t> und Zuckerrüben. Artikel Lang </a:t>
            </a:r>
            <a:r>
              <a:rPr lang="fr-CH" sz="1800" b="0" i="0" u="none" strike="noStrike" baseline="0" dirty="0">
                <a:latin typeface="Esperanto"/>
              </a:rPr>
              <a:t>DLG-</a:t>
            </a:r>
            <a:r>
              <a:rPr lang="fr-CH" sz="1800" b="0" i="0" u="none" strike="noStrike" baseline="0" dirty="0" err="1">
                <a:latin typeface="Esperanto"/>
              </a:rPr>
              <a:t>Mitteilungen</a:t>
            </a:r>
            <a:r>
              <a:rPr lang="fr-CH" sz="1800" b="0" i="0" u="none" strike="noStrike" baseline="0" dirty="0">
                <a:latin typeface="Esperanto"/>
              </a:rPr>
              <a:t> 2/2023: </a:t>
            </a:r>
            <a:r>
              <a:rPr lang="fr-CH" sz="1800" b="0" i="0" u="none" strike="noStrike" baseline="0" dirty="0" err="1">
                <a:latin typeface="Esperanto"/>
              </a:rPr>
              <a:t>Mindererträge</a:t>
            </a:r>
            <a:r>
              <a:rPr lang="fr-CH" sz="1800" b="0" i="0" u="none" strike="noStrike" baseline="0" dirty="0">
                <a:latin typeface="Esperanto"/>
              </a:rPr>
              <a:t> von 10-50%. C. </a:t>
            </a:r>
            <a:r>
              <a:rPr lang="fr-CH" sz="1800" b="0" i="0" u="none" strike="noStrike" baseline="0" dirty="0" err="1">
                <a:latin typeface="Esperanto"/>
              </a:rPr>
              <a:t>Arsenophonus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immer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beteiligt</a:t>
            </a:r>
            <a:r>
              <a:rPr lang="fr-CH" sz="1800" b="0" i="0" u="none" strike="noStrike" baseline="0" dirty="0">
                <a:latin typeface="Esperanto"/>
              </a:rPr>
              <a:t>, </a:t>
            </a:r>
            <a:r>
              <a:rPr lang="fr-CH" sz="1800" b="0" i="0" u="none" strike="noStrike" baseline="0" dirty="0" err="1">
                <a:latin typeface="Esperanto"/>
              </a:rPr>
              <a:t>manchmal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alleine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und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manchmal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zusammen</a:t>
            </a:r>
            <a:r>
              <a:rPr lang="fr-CH" sz="1800" b="0" i="0" u="none" strike="noStrike" baseline="0" dirty="0">
                <a:latin typeface="Esperanto"/>
              </a:rPr>
              <a:t> mit </a:t>
            </a:r>
            <a:r>
              <a:rPr lang="fr-CH" sz="1800" b="0" i="0" u="none" strike="noStrike" baseline="0" dirty="0" err="1">
                <a:latin typeface="Esperanto"/>
              </a:rPr>
              <a:t>Stolbur</a:t>
            </a:r>
            <a:r>
              <a:rPr lang="fr-CH" sz="1800" b="0" i="0" u="none" strike="noStrike" baseline="0" dirty="0">
                <a:latin typeface="Esperanto"/>
              </a:rPr>
              <a:t>. In </a:t>
            </a:r>
            <a:r>
              <a:rPr lang="fr-CH" sz="1800" b="0" i="0" u="none" strike="noStrike" baseline="0" dirty="0" err="1">
                <a:latin typeface="Esperanto"/>
              </a:rPr>
              <a:t>Deutschland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wird</a:t>
            </a:r>
            <a:r>
              <a:rPr lang="fr-CH" sz="1800" b="0" i="0" u="none" strike="noStrike" baseline="0" dirty="0">
                <a:latin typeface="Esperanto"/>
              </a:rPr>
              <a:t> die </a:t>
            </a:r>
            <a:r>
              <a:rPr lang="fr-CH" sz="1800" b="0" i="0" u="none" strike="noStrike" baseline="0" dirty="0" err="1">
                <a:latin typeface="Esperanto"/>
              </a:rPr>
              <a:t>Krankheit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nun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als</a:t>
            </a:r>
            <a:r>
              <a:rPr lang="fr-CH" sz="1800" b="0" i="0" u="none" strike="noStrike" baseline="0" dirty="0">
                <a:latin typeface="Esperanto"/>
              </a:rPr>
              <a:t> «</a:t>
            </a:r>
            <a:r>
              <a:rPr lang="fr-CH" sz="1800" b="0" i="0" u="none" strike="noStrike" baseline="0" dirty="0" err="1">
                <a:latin typeface="Esperanto"/>
              </a:rPr>
              <a:t>bakterielle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Kartoffelknollenwelke</a:t>
            </a:r>
            <a:r>
              <a:rPr lang="fr-CH" sz="1800" b="0" i="0" u="none" strike="noStrike" baseline="0" dirty="0">
                <a:latin typeface="Esperanto"/>
              </a:rPr>
              <a:t>» </a:t>
            </a:r>
            <a:r>
              <a:rPr lang="fr-CH" sz="1800" b="0" i="0" u="none" strike="noStrike" baseline="0" dirty="0" err="1">
                <a:latin typeface="Esperanto"/>
              </a:rPr>
              <a:t>bezeichnet</a:t>
            </a:r>
            <a:r>
              <a:rPr lang="fr-CH" sz="1800" b="0" i="0" u="none" strike="noStrike" baseline="0" dirty="0">
                <a:latin typeface="Esperanto"/>
              </a:rPr>
              <a:t>. D: </a:t>
            </a:r>
            <a:r>
              <a:rPr lang="fr-CH" sz="1800" b="0" i="0" u="none" strike="noStrike" baseline="0" dirty="0" err="1">
                <a:latin typeface="Esperanto"/>
              </a:rPr>
              <a:t>auch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anderer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Zikadenarten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als</a:t>
            </a:r>
            <a:r>
              <a:rPr lang="fr-CH" sz="1800" b="0" i="0" u="none" strike="noStrike" baseline="0" dirty="0">
                <a:latin typeface="Esperanto"/>
              </a:rPr>
              <a:t> die </a:t>
            </a:r>
            <a:r>
              <a:rPr lang="fr-CH" sz="1800" b="0" i="0" u="none" strike="noStrike" baseline="0" dirty="0" err="1">
                <a:latin typeface="Esperanto"/>
              </a:rPr>
              <a:t>Glasflügelzikade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können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relevante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Überträger</a:t>
            </a:r>
            <a:r>
              <a:rPr lang="fr-CH" sz="1800" b="0" i="0" u="none" strike="noStrike" baseline="0" dirty="0">
                <a:latin typeface="Esperanto"/>
              </a:rPr>
              <a:t> sein, aber </a:t>
            </a:r>
            <a:r>
              <a:rPr lang="fr-CH" sz="1800" b="0" i="0" u="none" strike="noStrike" baseline="0" dirty="0" err="1">
                <a:latin typeface="Esperanto"/>
              </a:rPr>
              <a:t>starke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Verbreitung</a:t>
            </a:r>
            <a:r>
              <a:rPr lang="fr-CH" sz="1800" b="0" i="0" u="none" strike="noStrike" baseline="0" dirty="0">
                <a:latin typeface="Esperanto"/>
              </a:rPr>
              <a:t> der </a:t>
            </a:r>
            <a:r>
              <a:rPr lang="fr-CH" sz="1800" b="0" i="0" u="none" strike="noStrike" baseline="0" dirty="0" err="1">
                <a:latin typeface="Esperanto"/>
              </a:rPr>
              <a:t>Bakterien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nur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bei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Anwesenheit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Glasflügelzikade</a:t>
            </a:r>
            <a:r>
              <a:rPr lang="fr-CH" sz="1800" b="0" i="0" u="none" strike="noStrike" baseline="0" dirty="0">
                <a:latin typeface="Esperanto"/>
              </a:rPr>
              <a:t> </a:t>
            </a:r>
            <a:r>
              <a:rPr lang="fr-CH" sz="1800" b="0" i="0" u="none" strike="noStrike" baseline="0" dirty="0" err="1">
                <a:latin typeface="Esperanto"/>
              </a:rPr>
              <a:t>möglich</a:t>
            </a:r>
            <a:r>
              <a:rPr lang="fr-CH" sz="1800" b="0" i="0" u="none" strike="noStrike" baseline="0" dirty="0">
                <a:latin typeface="Esperanto"/>
              </a:rPr>
              <a:t>.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9444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">
                  <p:embed/>
                </p:oleObj>
              </mc:Choice>
              <mc:Fallback>
                <p:oleObj name="think-cell Slide" r:id="rId4" imgW="0" imgH="0" progId="">
                  <p:embed/>
                  <p:pic>
                    <p:nvPicPr>
                      <p:cNvPr id="0" name="Rectangle 1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 userDrawn="1">
            <p:custDataLst>
              <p:tags r:id="rId1"/>
            </p:custDataLst>
          </p:nvPr>
        </p:nvSpPr>
        <p:spPr>
          <a:xfrm>
            <a:off x="468000" y="6147687"/>
            <a:ext cx="5354638" cy="49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—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Direction des institutions, de l’agriculture et des forêts </a:t>
            </a:r>
            <a:r>
              <a:rPr lang="fr-CH" sz="1000" b="1" dirty="0"/>
              <a:t>DIAF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Direktion der Institutionen und der Land- und Forstwirtschaft</a:t>
            </a:r>
            <a:r>
              <a:rPr lang="fr-CH" sz="1000" b="0" i="0" baseline="0" dirty="0"/>
              <a:t> </a:t>
            </a:r>
            <a:r>
              <a:rPr lang="fr-CH" sz="1000" b="1" i="0" dirty="0"/>
              <a:t>ILFD</a:t>
            </a:r>
            <a:endParaRPr lang="fr-CH" sz="1000" b="0" i="0" dirty="0"/>
          </a:p>
        </p:txBody>
      </p: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>
          <a:xfrm>
            <a:off x="450000" y="1263600"/>
            <a:ext cx="8244000" cy="1588"/>
          </a:xfrm>
          <a:prstGeom prst="line">
            <a:avLst/>
          </a:prstGeom>
          <a:ln w="1270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texte, signe, ciel nocturne&#10;&#10;Description générée automatiquement">
            <a:extLst>
              <a:ext uri="{FF2B5EF4-FFF2-40B4-BE49-F238E27FC236}">
                <a16:creationId xmlns:a16="http://schemas.microsoft.com/office/drawing/2014/main" id="{9DD814A4-D28A-4BEA-A75E-D903AA5AB7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5536" y="438943"/>
            <a:ext cx="1524003" cy="6858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04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AEC54D90-2231-4556-8368-240BABE1483E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650180" y="3566574"/>
            <a:ext cx="8242300" cy="317479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i="1" dirty="0">
              <a:solidFill>
                <a:srgbClr val="7F7F7F"/>
              </a:solidFill>
            </a:endParaRP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298158A0-583C-4C44-A72B-7A2BF14CDB7E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650180" y="2843051"/>
            <a:ext cx="6984776" cy="95843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b="1" i="1" dirty="0">
              <a:solidFill>
                <a:srgbClr val="7F7F7F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98A7220-CA84-48B9-A892-808B65085497}"/>
              </a:ext>
            </a:extLst>
          </p:cNvPr>
          <p:cNvSpPr txBox="1">
            <a:spLocks/>
          </p:cNvSpPr>
          <p:nvPr userDrawn="1"/>
        </p:nvSpPr>
        <p:spPr>
          <a:xfrm>
            <a:off x="625827" y="2852936"/>
            <a:ext cx="7886700" cy="261839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0F8083C-1FEF-437D-A7F6-6FFD5F2C0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174" y="479992"/>
            <a:ext cx="8024282" cy="54692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050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">
                  <p:embed/>
                </p:oleObj>
              </mc:Choice>
              <mc:Fallback>
                <p:oleObj name="think-cell Slide" r:id="rId2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1916832"/>
            <a:ext cx="8242300" cy="409876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Insérez</a:t>
            </a:r>
            <a:r>
              <a:rPr lang="de-DE" dirty="0"/>
              <a:t> l</a:t>
            </a:r>
            <a:r>
              <a:rPr lang="el-GR" dirty="0"/>
              <a:t>'</a:t>
            </a:r>
            <a:r>
              <a:rPr lang="de-DE" dirty="0" err="1"/>
              <a:t>image</a:t>
            </a:r>
            <a:r>
              <a:rPr lang="de-DE" dirty="0"/>
              <a:t> en </a:t>
            </a:r>
            <a:r>
              <a:rPr lang="de-DE" dirty="0" err="1"/>
              <a:t>cliquant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symbole</a:t>
            </a:r>
            <a:endParaRPr lang="de-DE" dirty="0"/>
          </a:p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4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">
                  <p:embed/>
                </p:oleObj>
              </mc:Choice>
              <mc:Fallback>
                <p:oleObj name="think-cell Slide" r:id="rId2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772816"/>
            <a:ext cx="4032000" cy="424278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SzTx/>
              <a:buFont typeface="Lucida Grande" pitchFamily="-112" charset="0"/>
              <a:buNone/>
              <a:tabLst/>
              <a:defRPr/>
            </a:lvl1pPr>
          </a:lstStyle>
          <a:p>
            <a:r>
              <a:rPr lang="de-DE" dirty="0" err="1"/>
              <a:t>Insérez</a:t>
            </a:r>
            <a:r>
              <a:rPr lang="de-DE" dirty="0"/>
              <a:t> l</a:t>
            </a:r>
            <a:r>
              <a:rPr lang="el-GR" dirty="0"/>
              <a:t>'</a:t>
            </a:r>
            <a:r>
              <a:rPr lang="de-DE" dirty="0" err="1"/>
              <a:t>image</a:t>
            </a:r>
            <a:r>
              <a:rPr lang="de-DE" dirty="0"/>
              <a:t> en </a:t>
            </a:r>
            <a:r>
              <a:rPr lang="de-DE" dirty="0" err="1"/>
              <a:t>cliquant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symbole</a:t>
            </a:r>
            <a:endParaRPr lang="de-DE" dirty="0"/>
          </a:p>
          <a:p>
            <a:r>
              <a:rPr lang="de-DE" dirty="0"/>
              <a:t>Bild durch Klicken auf Symbol hinzufügen</a:t>
            </a:r>
            <a:endParaRPr lang="en-US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67500" y="1772816"/>
            <a:ext cx="4032000" cy="424278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SzTx/>
              <a:buFont typeface="Lucida Grande" pitchFamily="-112" charset="0"/>
              <a:buNone/>
              <a:tabLst/>
              <a:defRPr/>
            </a:lvl1pPr>
          </a:lstStyle>
          <a:p>
            <a:r>
              <a:rPr lang="de-DE" dirty="0" err="1"/>
              <a:t>Insérez</a:t>
            </a:r>
            <a:r>
              <a:rPr lang="de-DE" dirty="0"/>
              <a:t> l</a:t>
            </a:r>
            <a:r>
              <a:rPr lang="el-GR" dirty="0"/>
              <a:t>'</a:t>
            </a:r>
            <a:r>
              <a:rPr lang="de-DE" dirty="0" err="1"/>
              <a:t>image</a:t>
            </a:r>
            <a:r>
              <a:rPr lang="de-DE" dirty="0"/>
              <a:t> en </a:t>
            </a:r>
            <a:r>
              <a:rPr lang="de-DE" dirty="0" err="1"/>
              <a:t>cliquant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symbole</a:t>
            </a:r>
            <a:endParaRPr lang="de-DE" dirty="0"/>
          </a:p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0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itle Placeholder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455613" y="1548000"/>
            <a:ext cx="8289925" cy="948978"/>
          </a:xfrm>
        </p:spPr>
        <p:txBody>
          <a:bodyPr/>
          <a:lstStyle>
            <a:lvl1pPr>
              <a:lnSpc>
                <a:spcPts val="3700"/>
              </a:lnSpc>
              <a:defRPr sz="3200" smtClean="0">
                <a:latin typeface="Arial" charset="0"/>
              </a:defRPr>
            </a:lvl1pPr>
          </a:lstStyle>
          <a:p>
            <a:r>
              <a:rPr lang="fr-CH" dirty="0"/>
              <a:t>Cliquer pour insérer un titre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44037" name="Text Placeholder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455613" y="3564000"/>
            <a:ext cx="8289925" cy="274638"/>
          </a:xfrm>
        </p:spPr>
        <p:txBody>
          <a:bodyPr/>
          <a:lstStyle>
            <a:lvl1pPr>
              <a:defRPr sz="1800" smtClean="0">
                <a:latin typeface="Arial" charset="0"/>
              </a:defRPr>
            </a:lvl1pPr>
          </a:lstStyle>
          <a:p>
            <a:r>
              <a:rPr lang="fr-CH" dirty="0"/>
              <a:t>Cliquer pour insérer un sous-titre</a:t>
            </a:r>
          </a:p>
        </p:txBody>
      </p:sp>
      <p:pic>
        <p:nvPicPr>
          <p:cNvPr id="13" name="Picture 12" descr="logo_etat_FR_vers_compacte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8000" y="417600"/>
            <a:ext cx="1584000" cy="6077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>
            <p:custDataLst>
              <p:tags r:id="rId4"/>
            </p:custDataLst>
          </p:nvPr>
        </p:nvSpPr>
        <p:spPr>
          <a:xfrm>
            <a:off x="2514600" y="363600"/>
            <a:ext cx="516413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1" dirty="0" err="1"/>
              <a:t>Grangeneuve</a:t>
            </a:r>
            <a:endParaRPr lang="fr-CH" sz="1000" b="1" dirty="0"/>
          </a:p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baseline="0" dirty="0"/>
              <a:t>Institut agricole de l’Etat de Fribourg IAG</a:t>
            </a:r>
            <a:endParaRPr lang="fr-CH" sz="1000" b="0" i="0" dirty="0"/>
          </a:p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Landwirtschaftliches</a:t>
            </a:r>
            <a:r>
              <a:rPr lang="fr-CH" sz="1000" b="0" i="0" baseline="0" dirty="0"/>
              <a:t> Institut des Kantons Freiburg LIG</a:t>
            </a:r>
            <a:endParaRPr lang="fr-CH" sz="1000" b="0" i="0" dirty="0"/>
          </a:p>
        </p:txBody>
      </p:sp>
      <p:sp>
        <p:nvSpPr>
          <p:cNvPr id="10" name="TextBox 9"/>
          <p:cNvSpPr txBox="1"/>
          <p:nvPr userDrawn="1">
            <p:custDataLst>
              <p:tags r:id="rId5"/>
            </p:custDataLst>
          </p:nvPr>
        </p:nvSpPr>
        <p:spPr>
          <a:xfrm>
            <a:off x="468000" y="6147687"/>
            <a:ext cx="5354638" cy="49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—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Direction des institutions, de l’agriculture et des forêts </a:t>
            </a:r>
            <a:r>
              <a:rPr lang="fr-CH" sz="1000" b="1" dirty="0"/>
              <a:t>DIAF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Direktion der Institutionen und der Land- und Forstwirtschaft</a:t>
            </a:r>
            <a:r>
              <a:rPr lang="fr-CH" sz="1000" b="0" i="0" baseline="0" dirty="0"/>
              <a:t> </a:t>
            </a:r>
            <a:r>
              <a:rPr lang="fr-CH" sz="1000" b="1" i="0" dirty="0"/>
              <a:t>DILF</a:t>
            </a:r>
            <a:endParaRPr lang="fr-CH" sz="1000" b="0" i="0" dirty="0"/>
          </a:p>
        </p:txBody>
      </p:sp>
      <p:cxnSp>
        <p:nvCxnSpPr>
          <p:cNvPr id="8" name="Straight Connector 7"/>
          <p:cNvCxnSpPr/>
          <p:nvPr userDrawn="1">
            <p:custDataLst>
              <p:tags r:id="rId6"/>
            </p:custDataLst>
          </p:nvPr>
        </p:nvCxnSpPr>
        <p:spPr>
          <a:xfrm>
            <a:off x="450000" y="1263600"/>
            <a:ext cx="8244000" cy="1588"/>
          </a:xfrm>
          <a:prstGeom prst="line">
            <a:avLst/>
          </a:prstGeom>
          <a:ln w="1270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42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Foto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12" name="Objekt 1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/>
            <p:custDataLst>
              <p:tags r:id="rId1"/>
            </p:custDataLst>
          </p:nvPr>
        </p:nvSpPr>
        <p:spPr>
          <a:xfrm>
            <a:off x="4800600" y="1327200"/>
            <a:ext cx="3900488" cy="61555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57200" y="304800"/>
            <a:ext cx="8242300" cy="9848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457200" y="1766400"/>
            <a:ext cx="41862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57200" y="1327200"/>
            <a:ext cx="418623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51842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12" name="Objekt 1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848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57200" y="1767141"/>
            <a:ext cx="82423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57200" y="1327800"/>
            <a:ext cx="8242300" cy="3693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3568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0" imgH="0" progId="">
                  <p:embed/>
                </p:oleObj>
              </mc:Choice>
              <mc:Fallback>
                <p:oleObj name="think-cell Slide" r:id="rId12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>
            <p:custDataLst>
              <p:tags r:id="rId10"/>
            </p:custDataLst>
          </p:nvPr>
        </p:nvCxnSpPr>
        <p:spPr>
          <a:xfrm>
            <a:off x="468000" y="6165304"/>
            <a:ext cx="8244000" cy="1588"/>
          </a:xfrm>
          <a:prstGeom prst="line">
            <a:avLst/>
          </a:prstGeom>
          <a:ln w="3175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 userDrawn="1"/>
        </p:nvSpPr>
        <p:spPr>
          <a:xfrm>
            <a:off x="8244408" y="6552628"/>
            <a:ext cx="504056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000" b="0" dirty="0"/>
              <a:t>- </a:t>
            </a:r>
            <a:fld id="{49040C04-1C4D-4C91-96AB-B5500FA6EFF9}" type="slidenum">
              <a:rPr lang="fr-CH" sz="1000" b="0" smtClean="0"/>
              <a:t>‹Nr.›</a:t>
            </a:fld>
            <a:r>
              <a:rPr lang="fr-CH" sz="1000" b="0" dirty="0"/>
              <a:t> -</a:t>
            </a:r>
          </a:p>
        </p:txBody>
      </p:sp>
      <p:pic>
        <p:nvPicPr>
          <p:cNvPr id="7" name="Image 6" descr="Une image contenant texte, signe, ciel nocturne&#10;&#10;Description générée automatiquement">
            <a:extLst>
              <a:ext uri="{FF2B5EF4-FFF2-40B4-BE49-F238E27FC236}">
                <a16:creationId xmlns:a16="http://schemas.microsoft.com/office/drawing/2014/main" id="{41879F23-13A7-4C5D-B1DE-E4B10D9E2B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5536" y="6202937"/>
            <a:ext cx="1368152" cy="615668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DAF09335-03FD-77AF-0F99-2629C2B3DD6F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1835696" y="6245250"/>
            <a:ext cx="6876304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1" dirty="0"/>
              <a:t>Grangeneuve</a:t>
            </a:r>
            <a:br>
              <a:rPr lang="fr-CH" sz="1000" b="1" dirty="0"/>
            </a:br>
            <a:r>
              <a:rPr lang="fr-CH" sz="1000" b="0" i="0" dirty="0"/>
              <a:t>Section agriculture</a:t>
            </a:r>
            <a:endParaRPr lang="fr-CH" sz="1000" b="0" i="0" baseline="0" dirty="0"/>
          </a:p>
          <a:p>
            <a:pPr algn="l"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Secteur production végétale – Service phytosanitaire cantonal (Informations phytosanitaires</a:t>
            </a:r>
            <a:r>
              <a:rPr lang="fr-CH" sz="1000" b="0" i="0" baseline="0" dirty="0"/>
              <a:t> / février 2023)</a:t>
            </a:r>
            <a:endParaRPr lang="fr-CH" sz="1000" b="0" i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4" r:id="rId4"/>
    <p:sldLayoutId id="2147483653" r:id="rId5"/>
    <p:sldLayoutId id="2147483658" r:id="rId6"/>
    <p:sldLayoutId id="2147483660" r:id="rId7"/>
    <p:sldLayoutId id="2147483661" r:id="rId8"/>
  </p:sldLayoutIdLst>
  <p:hf sldNum="0" hdr="0" dt="0"/>
  <p:txStyles>
    <p:titleStyle>
      <a:lvl1pPr algn="l" defTabSz="45720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lang="de-DE" sz="3200" b="1" kern="1200" dirty="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ts val="600"/>
        </a:spcAft>
        <a:buClr>
          <a:srgbClr val="074EA1"/>
        </a:buClr>
        <a:buFont typeface="Lucida Grande" pitchFamily="-112" charset="0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marL="273050" indent="-271463" algn="l" defTabSz="457200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2pPr>
      <a:lvl3pPr marL="539750" indent="-265113" algn="l" defTabSz="457200" rtl="0" eaLnBrk="1" fontAlgn="base" hangingPunct="1">
        <a:spcBef>
          <a:spcPct val="0"/>
        </a:spcBef>
        <a:spcAft>
          <a:spcPts val="600"/>
        </a:spcAft>
        <a:buClrTx/>
        <a:buSzPct val="100000"/>
        <a:buFont typeface="Arial"/>
        <a:buChar char="&gt;"/>
        <a:defRPr sz="2000" kern="1200" baseline="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3pPr>
      <a:lvl4pPr marL="803275" indent="-261938" algn="l" defTabSz="457200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4pPr>
      <a:lvl5pPr marL="1076325" indent="-271463" algn="l" defTabSz="457200" rtl="0" eaLnBrk="1" fontAlgn="base" hangingPunct="1">
        <a:spcBef>
          <a:spcPct val="0"/>
        </a:spcBef>
        <a:spcAft>
          <a:spcPts val="600"/>
        </a:spcAft>
        <a:buClr>
          <a:srgbClr val="000000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">
                  <p:embed/>
                </p:oleObj>
              </mc:Choice>
              <mc:Fallback>
                <p:oleObj name="think-cell Slide" r:id="rId4" imgW="0" imgH="0" progId="">
                  <p:embed/>
                  <p:pic>
                    <p:nvPicPr>
                      <p:cNvPr id="7" name="Objekt 6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itel 1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1548000"/>
            <a:ext cx="8289925" cy="1897955"/>
          </a:xfrm>
        </p:spPr>
        <p:txBody>
          <a:bodyPr/>
          <a:lstStyle/>
          <a:p>
            <a:pPr eaLnBrk="1" hangingPunct="1"/>
            <a:r>
              <a:rPr lang="fr-CH" b="0" dirty="0" err="1"/>
              <a:t>Aktuelles</a:t>
            </a:r>
            <a:r>
              <a:rPr lang="fr-CH" b="0" dirty="0"/>
              <a:t> </a:t>
            </a:r>
            <a:r>
              <a:rPr lang="fr-CH" b="0" dirty="0" err="1"/>
              <a:t>aus</a:t>
            </a:r>
            <a:r>
              <a:rPr lang="fr-CH" b="0" dirty="0"/>
              <a:t> der </a:t>
            </a:r>
            <a:r>
              <a:rPr lang="fr-CH" b="0" dirty="0" err="1"/>
              <a:t>Kartoffelproduktion</a:t>
            </a:r>
            <a:br>
              <a:rPr lang="fr-CH" b="0" dirty="0"/>
            </a:br>
            <a:r>
              <a:rPr lang="fr-CH" sz="2000" b="0" dirty="0" err="1"/>
              <a:t>Pflanzenschutzfachtagungen</a:t>
            </a:r>
            <a:r>
              <a:rPr lang="fr-CH" sz="2000" b="0" dirty="0"/>
              <a:t> </a:t>
            </a:r>
            <a:r>
              <a:rPr lang="fr-CH" sz="2000" b="0" dirty="0" err="1"/>
              <a:t>Februar</a:t>
            </a:r>
            <a:r>
              <a:rPr lang="fr-CH" sz="2000" b="0" dirty="0"/>
              <a:t> 2024</a:t>
            </a:r>
            <a:br>
              <a:rPr lang="fr-CH" sz="2000" b="0" dirty="0"/>
            </a:br>
            <a:r>
              <a:rPr lang="fr-CH" sz="2000" b="0" dirty="0"/>
              <a:t>Claudia Degen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3" name="Rectangle 172">
            <a:extLst>
              <a:ext uri="{FF2B5EF4-FFF2-40B4-BE49-F238E27FC236}">
                <a16:creationId xmlns:a16="http://schemas.microsoft.com/office/drawing/2014/main" id="{F5540E66-37B1-F8FC-32F8-4E26E0A6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4" name="Rectangle 173">
            <a:extLst>
              <a:ext uri="{FF2B5EF4-FFF2-40B4-BE49-F238E27FC236}">
                <a16:creationId xmlns:a16="http://schemas.microsoft.com/office/drawing/2014/main" id="{C5303B92-305E-CDD0-D213-6952E735F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74">
            <a:extLst>
              <a:ext uri="{FF2B5EF4-FFF2-40B4-BE49-F238E27FC236}">
                <a16:creationId xmlns:a16="http://schemas.microsoft.com/office/drawing/2014/main" id="{93267689-6FF3-762B-DF58-A5BD0BAAF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6" name="Rectangle 175">
            <a:extLst>
              <a:ext uri="{FF2B5EF4-FFF2-40B4-BE49-F238E27FC236}">
                <a16:creationId xmlns:a16="http://schemas.microsoft.com/office/drawing/2014/main" id="{02099F08-4160-C209-550C-83CCED913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8" name="Image 7" descr="Une image contenant extérieur, plante, feuille, vert&#10;&#10;Description générée automatiquement">
            <a:extLst>
              <a:ext uri="{FF2B5EF4-FFF2-40B4-BE49-F238E27FC236}">
                <a16:creationId xmlns:a16="http://schemas.microsoft.com/office/drawing/2014/main" id="{83B5BF0C-7527-DD6C-9B0C-539E5D38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002" y="4011917"/>
            <a:ext cx="2880320" cy="2160240"/>
          </a:xfrm>
          <a:prstGeom prst="rect">
            <a:avLst/>
          </a:prstGeom>
        </p:spPr>
      </p:pic>
      <p:pic>
        <p:nvPicPr>
          <p:cNvPr id="16" name="Picture 2" descr="G:\J_Heyer\GN-Cote_jardin\Bilder chem pâtate\Doryphores_Grand.JPG">
            <a:extLst>
              <a:ext uri="{FF2B5EF4-FFF2-40B4-BE49-F238E27FC236}">
                <a16:creationId xmlns:a16="http://schemas.microsoft.com/office/drawing/2014/main" id="{81D269D8-6EEB-B254-FF64-C317B8F6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7144"/>
          <a:stretch/>
        </p:blipFill>
        <p:spPr bwMode="auto">
          <a:xfrm>
            <a:off x="6238983" y="4005064"/>
            <a:ext cx="2664297" cy="214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:\Stations_agricoles\Production végétale\Protection des plantes\Kulturen allgemein\Kartoffeln\Kartoffel vor dem Durchstossen MK (1).JPG">
            <a:extLst>
              <a:ext uri="{FF2B5EF4-FFF2-40B4-BE49-F238E27FC236}">
                <a16:creationId xmlns:a16="http://schemas.microsoft.com/office/drawing/2014/main" id="{9F7C404D-546D-A615-CFF7-3C7604E1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5" y="4031901"/>
            <a:ext cx="2970306" cy="21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F6E44D-9662-D0BB-3CD9-4CC36E5A2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86"/>
          <a:stretch/>
        </p:blipFill>
        <p:spPr>
          <a:xfrm>
            <a:off x="107504" y="2814715"/>
            <a:ext cx="3991672" cy="261461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67012ED-145B-35FE-A137-60436E8F5EBB}"/>
              </a:ext>
            </a:extLst>
          </p:cNvPr>
          <p:cNvSpPr txBox="1"/>
          <p:nvPr/>
        </p:nvSpPr>
        <p:spPr>
          <a:xfrm>
            <a:off x="498419" y="1189201"/>
            <a:ext cx="72015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b="1" dirty="0" err="1"/>
              <a:t>Enormer</a:t>
            </a:r>
            <a:r>
              <a:rPr lang="fr-CH" b="1" dirty="0"/>
              <a:t> </a:t>
            </a:r>
            <a:r>
              <a:rPr lang="fr-CH" b="1" dirty="0" err="1"/>
              <a:t>Befallsdruck</a:t>
            </a:r>
            <a:r>
              <a:rPr lang="fr-CH" b="1" dirty="0"/>
              <a:t> 2023 </a:t>
            </a:r>
            <a:r>
              <a:rPr lang="fr-CH" b="1" dirty="0" err="1"/>
              <a:t>durch</a:t>
            </a:r>
            <a:r>
              <a:rPr lang="fr-CH" b="1" dirty="0"/>
              <a:t> </a:t>
            </a:r>
            <a:r>
              <a:rPr lang="fr-CH" b="1" dirty="0" err="1"/>
              <a:t>Kartoffelkäfer</a:t>
            </a:r>
            <a:endParaRPr lang="fr-CH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/>
              <a:t>Späte</a:t>
            </a:r>
            <a:r>
              <a:rPr lang="fr-CH" dirty="0"/>
              <a:t> </a:t>
            </a:r>
            <a:r>
              <a:rPr lang="fr-CH" dirty="0" err="1"/>
              <a:t>Pflanzungen</a:t>
            </a:r>
            <a:r>
              <a:rPr lang="fr-CH" dirty="0"/>
              <a:t> &amp; </a:t>
            </a:r>
            <a:r>
              <a:rPr lang="fr-CH" dirty="0" err="1"/>
              <a:t>schlechte</a:t>
            </a:r>
            <a:r>
              <a:rPr lang="fr-CH" dirty="0"/>
              <a:t> </a:t>
            </a:r>
            <a:r>
              <a:rPr lang="fr-CH" dirty="0" err="1"/>
              <a:t>Entwicklung</a:t>
            </a:r>
            <a:r>
              <a:rPr lang="fr-CH" dirty="0"/>
              <a:t> der </a:t>
            </a:r>
            <a:r>
              <a:rPr lang="fr-CH" dirty="0" err="1"/>
              <a:t>Kartoffeln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 </a:t>
            </a:r>
            <a:r>
              <a:rPr lang="fr-CH" dirty="0" err="1"/>
              <a:t>Populationsaufbau</a:t>
            </a:r>
            <a:r>
              <a:rPr lang="fr-CH" dirty="0"/>
              <a:t> in </a:t>
            </a:r>
            <a:r>
              <a:rPr lang="fr-CH" dirty="0" err="1"/>
              <a:t>Vorjahren</a:t>
            </a:r>
            <a:r>
              <a:rPr lang="fr-CH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/>
              <a:t>heisser</a:t>
            </a:r>
            <a:r>
              <a:rPr lang="fr-CH" dirty="0"/>
              <a:t> Juni</a:t>
            </a:r>
          </a:p>
        </p:txBody>
      </p:sp>
      <p:sp>
        <p:nvSpPr>
          <p:cNvPr id="5" name="Title 25">
            <a:extLst>
              <a:ext uri="{FF2B5EF4-FFF2-40B4-BE49-F238E27FC236}">
                <a16:creationId xmlns:a16="http://schemas.microsoft.com/office/drawing/2014/main" id="{F92C7FD1-050E-A9D3-A41A-ABD5430BD3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8313" y="209006"/>
            <a:ext cx="8242300" cy="142346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de-CH" dirty="0"/>
              <a:t>Kartoffelkäfer Population 2023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5BADF4-5E87-1D00-CEA4-35EEDE9B4148}"/>
              </a:ext>
            </a:extLst>
          </p:cNvPr>
          <p:cNvSpPr txBox="1"/>
          <p:nvPr/>
        </p:nvSpPr>
        <p:spPr>
          <a:xfrm>
            <a:off x="124829" y="5269739"/>
            <a:ext cx="4147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sz="1200" dirty="0" err="1"/>
              <a:t>Abweichung</a:t>
            </a:r>
            <a:r>
              <a:rPr lang="fr-CH" sz="1200" dirty="0"/>
              <a:t> des 30 </a:t>
            </a:r>
            <a:r>
              <a:rPr lang="fr-CH" sz="1200" dirty="0" err="1"/>
              <a:t>jährigen</a:t>
            </a:r>
            <a:r>
              <a:rPr lang="fr-CH" sz="1200" dirty="0"/>
              <a:t> </a:t>
            </a:r>
            <a:r>
              <a:rPr lang="fr-CH" sz="1200" dirty="0" err="1"/>
              <a:t>Temperaturdurchschnitts</a:t>
            </a:r>
            <a:r>
              <a:rPr lang="fr-CH" sz="1200" dirty="0"/>
              <a:t>, Freiburg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0C398A7-60BD-D093-0B16-01113386B62A}"/>
              </a:ext>
            </a:extLst>
          </p:cNvPr>
          <p:cNvSpPr/>
          <p:nvPr/>
        </p:nvSpPr>
        <p:spPr>
          <a:xfrm>
            <a:off x="2843808" y="3068960"/>
            <a:ext cx="864096" cy="108012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Image 6" descr="Une image contenant plein air, ciel, agriculture, récolte&#10;&#10;Description générée automatiquement">
            <a:extLst>
              <a:ext uri="{FF2B5EF4-FFF2-40B4-BE49-F238E27FC236}">
                <a16:creationId xmlns:a16="http://schemas.microsoft.com/office/drawing/2014/main" id="{7661FBBD-5640-24AA-788A-C2B0E28D1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08" r="4680" b="9223"/>
          <a:stretch/>
        </p:blipFill>
        <p:spPr>
          <a:xfrm>
            <a:off x="4099176" y="2551979"/>
            <a:ext cx="5053110" cy="3390216"/>
          </a:xfrm>
          <a:prstGeom prst="rect">
            <a:avLst/>
          </a:prstGeom>
        </p:spPr>
      </p:pic>
      <p:pic>
        <p:nvPicPr>
          <p:cNvPr id="8" name="Image 10" descr="Une image contenant sol, plein air, herbe, saleté&#10;&#10;Description générée automatiquement">
            <a:extLst>
              <a:ext uri="{FF2B5EF4-FFF2-40B4-BE49-F238E27FC236}">
                <a16:creationId xmlns:a16="http://schemas.microsoft.com/office/drawing/2014/main" id="{22486C66-C305-E53A-D77F-CB3DABDFE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24" t="18611" r="29001" b="19201"/>
          <a:stretch/>
        </p:blipFill>
        <p:spPr>
          <a:xfrm rot="5400000">
            <a:off x="7315093" y="4080229"/>
            <a:ext cx="2050740" cy="16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8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5">
            <a:extLst>
              <a:ext uri="{FF2B5EF4-FFF2-40B4-BE49-F238E27FC236}">
                <a16:creationId xmlns:a16="http://schemas.microsoft.com/office/drawing/2014/main" id="{A0B0FEEC-FFC9-343E-D49F-00AB11904CA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9881" y="307785"/>
            <a:ext cx="8242300" cy="142346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de-CH" dirty="0" err="1"/>
              <a:t>Spinosad</a:t>
            </a:r>
            <a:r>
              <a:rPr lang="de-CH" dirty="0"/>
              <a:t> (Audienz)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1BFDC5-6855-EF4A-014E-CA6900CA1D76}"/>
              </a:ext>
            </a:extLst>
          </p:cNvPr>
          <p:cNvSpPr txBox="1"/>
          <p:nvPr/>
        </p:nvSpPr>
        <p:spPr>
          <a:xfrm>
            <a:off x="450849" y="1305341"/>
            <a:ext cx="82803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b="1" dirty="0" err="1"/>
              <a:t>Wirkung</a:t>
            </a:r>
            <a:r>
              <a:rPr lang="fr-CH" b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/>
              <a:t>Hauptsächlich</a:t>
            </a:r>
            <a:r>
              <a:rPr lang="fr-CH" dirty="0"/>
              <a:t> </a:t>
            </a:r>
            <a:r>
              <a:rPr lang="fr-CH" dirty="0" err="1"/>
              <a:t>Frasswirkung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/>
              <a:t>Wirkung</a:t>
            </a:r>
            <a:r>
              <a:rPr lang="fr-CH" dirty="0"/>
              <a:t>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Larven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Adulte. </a:t>
            </a:r>
            <a:r>
              <a:rPr lang="fr-CH" dirty="0" err="1"/>
              <a:t>Eier</a:t>
            </a:r>
            <a:r>
              <a:rPr lang="fr-CH" dirty="0"/>
              <a:t>: </a:t>
            </a:r>
            <a:r>
              <a:rPr lang="fr-CH" dirty="0" err="1"/>
              <a:t>nein</a:t>
            </a:r>
            <a:r>
              <a:rPr lang="fr-CH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/>
              <a:t>Translaminar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FF0000"/>
                </a:solidFill>
              </a:rPr>
              <a:t>UV-</a:t>
            </a:r>
            <a:r>
              <a:rPr lang="fr-CH" dirty="0" err="1">
                <a:solidFill>
                  <a:srgbClr val="FF0000"/>
                </a:solidFill>
              </a:rPr>
              <a:t>Sensibel</a:t>
            </a:r>
            <a:r>
              <a:rPr lang="fr-CH" dirty="0">
                <a:solidFill>
                  <a:srgbClr val="FF0000"/>
                </a:solidFill>
              </a:rPr>
              <a:t>.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dirty="0" err="1">
                <a:solidFill>
                  <a:srgbClr val="FF0000"/>
                </a:solidFill>
              </a:rPr>
              <a:t>Wirkung</a:t>
            </a:r>
            <a:r>
              <a:rPr lang="fr-CH" dirty="0">
                <a:solidFill>
                  <a:srgbClr val="FF0000"/>
                </a:solidFill>
              </a:rPr>
              <a:t> 4 Tage </a:t>
            </a:r>
            <a:r>
              <a:rPr lang="fr-CH" dirty="0" err="1">
                <a:solidFill>
                  <a:srgbClr val="FF0000"/>
                </a:solidFill>
              </a:rPr>
              <a:t>nach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Produktedaten</a:t>
            </a:r>
            <a:r>
              <a:rPr lang="fr-CH" dirty="0">
                <a:solidFill>
                  <a:srgbClr val="FF0000"/>
                </a:solidFill>
              </a:rPr>
              <a:t>, in </a:t>
            </a:r>
            <a:r>
              <a:rPr lang="fr-CH" dirty="0" err="1">
                <a:solidFill>
                  <a:srgbClr val="FF0000"/>
                </a:solidFill>
              </a:rPr>
              <a:t>Hitze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wohl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eher</a:t>
            </a:r>
            <a:r>
              <a:rPr lang="fr-CH" dirty="0">
                <a:solidFill>
                  <a:srgbClr val="FF0000"/>
                </a:solidFill>
              </a:rPr>
              <a:t> 2</a:t>
            </a:r>
          </a:p>
          <a:p>
            <a:pPr algn="l"/>
            <a:endParaRPr lang="fr-CH" dirty="0"/>
          </a:p>
          <a:p>
            <a:pPr algn="l"/>
            <a:r>
              <a:rPr lang="fr-CH" b="1" dirty="0" err="1"/>
              <a:t>Applikationsbedingungen</a:t>
            </a:r>
            <a:r>
              <a:rPr lang="fr-CH" b="1" dirty="0"/>
              <a:t>: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dirty="0" err="1"/>
              <a:t>Grosser</a:t>
            </a:r>
            <a:r>
              <a:rPr lang="fr-CH" dirty="0"/>
              <a:t> </a:t>
            </a:r>
            <a:r>
              <a:rPr lang="fr-CH" dirty="0" err="1"/>
              <a:t>Larvenanteil</a:t>
            </a:r>
            <a:r>
              <a:rPr lang="fr-CH" dirty="0"/>
              <a:t> (</a:t>
            </a:r>
            <a:r>
              <a:rPr lang="fr-CH" dirty="0" err="1"/>
              <a:t>keine</a:t>
            </a:r>
            <a:r>
              <a:rPr lang="fr-CH" dirty="0"/>
              <a:t> </a:t>
            </a:r>
            <a:r>
              <a:rPr lang="fr-CH" dirty="0" err="1"/>
              <a:t>Eierwirkung</a:t>
            </a:r>
            <a:r>
              <a:rPr lang="fr-CH" dirty="0"/>
              <a:t>)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dirty="0" err="1"/>
              <a:t>Netzmittel</a:t>
            </a:r>
            <a:r>
              <a:rPr lang="fr-CH" dirty="0"/>
              <a:t> (</a:t>
            </a:r>
            <a:r>
              <a:rPr lang="fr-CH" dirty="0" err="1"/>
              <a:t>Rapsöl</a:t>
            </a:r>
            <a:r>
              <a:rPr lang="fr-CH" dirty="0"/>
              <a:t>) </a:t>
            </a:r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dirty="0" err="1"/>
              <a:t>Benetzung</a:t>
            </a:r>
            <a:r>
              <a:rPr lang="fr-CH" dirty="0"/>
              <a:t> der </a:t>
            </a:r>
            <a:r>
              <a:rPr lang="fr-CH" dirty="0" err="1"/>
              <a:t>gesamten</a:t>
            </a:r>
            <a:r>
              <a:rPr lang="fr-CH" dirty="0"/>
              <a:t> </a:t>
            </a:r>
            <a:r>
              <a:rPr lang="fr-CH" dirty="0" err="1"/>
              <a:t>Blattmasse</a:t>
            </a:r>
            <a:endParaRPr lang="fr-CH" dirty="0"/>
          </a:p>
          <a:p>
            <a:pPr marL="342900" indent="-3429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CH" dirty="0" err="1"/>
              <a:t>Späte</a:t>
            </a:r>
            <a:r>
              <a:rPr lang="fr-CH" dirty="0"/>
              <a:t> </a:t>
            </a:r>
            <a:r>
              <a:rPr lang="fr-CH" dirty="0" err="1"/>
              <a:t>Abendstunden</a:t>
            </a:r>
            <a:r>
              <a:rPr lang="fr-CH" dirty="0"/>
              <a:t> </a:t>
            </a:r>
            <a:r>
              <a:rPr lang="fr-CH" dirty="0" err="1"/>
              <a:t>oder</a:t>
            </a:r>
            <a:r>
              <a:rPr lang="fr-CH" dirty="0"/>
              <a:t> </a:t>
            </a:r>
            <a:r>
              <a:rPr lang="fr-CH" dirty="0" err="1"/>
              <a:t>frühe</a:t>
            </a:r>
            <a:r>
              <a:rPr lang="fr-CH" dirty="0"/>
              <a:t> </a:t>
            </a:r>
            <a:r>
              <a:rPr lang="fr-CH" dirty="0" err="1"/>
              <a:t>Morgenstunden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-&gt; </a:t>
            </a:r>
            <a:r>
              <a:rPr lang="fr-CH" dirty="0" err="1"/>
              <a:t>Verdunstung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UV-</a:t>
            </a:r>
            <a:r>
              <a:rPr lang="fr-CH" dirty="0" err="1"/>
              <a:t>Strahlung</a:t>
            </a:r>
            <a:r>
              <a:rPr lang="fr-CH" dirty="0"/>
              <a:t> </a:t>
            </a:r>
            <a:r>
              <a:rPr lang="fr-CH" dirty="0" err="1"/>
              <a:t>vermeiden</a:t>
            </a:r>
            <a:r>
              <a:rPr lang="fr-CH" dirty="0"/>
              <a:t>.</a:t>
            </a:r>
          </a:p>
        </p:txBody>
      </p:sp>
      <p:pic>
        <p:nvPicPr>
          <p:cNvPr id="2" name="Grafik 6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3D533828-35C5-61A0-8F89-0A0743E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06" y="662369"/>
            <a:ext cx="1800225" cy="21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5">
            <a:extLst>
              <a:ext uri="{FF2B5EF4-FFF2-40B4-BE49-F238E27FC236}">
                <a16:creationId xmlns:a16="http://schemas.microsoft.com/office/drawing/2014/main" id="{A0B0FEEC-FFC9-343E-D49F-00AB11904CA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9881" y="307785"/>
            <a:ext cx="8242300" cy="142346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de-CH" dirty="0" err="1"/>
              <a:t>Novodor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1BFDC5-6855-EF4A-014E-CA6900CA1D76}"/>
              </a:ext>
            </a:extLst>
          </p:cNvPr>
          <p:cNvSpPr txBox="1"/>
          <p:nvPr/>
        </p:nvSpPr>
        <p:spPr>
          <a:xfrm>
            <a:off x="468313" y="1210689"/>
            <a:ext cx="82423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b="1" dirty="0" err="1"/>
              <a:t>Wirkung</a:t>
            </a:r>
            <a:r>
              <a:rPr lang="fr-CH" b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rgbClr val="C00000"/>
                </a:solidFill>
              </a:rPr>
              <a:t>Gute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Wirkung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nur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gegen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kleine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Larven</a:t>
            </a:r>
            <a:r>
              <a:rPr lang="fr-CH" dirty="0">
                <a:solidFill>
                  <a:srgbClr val="C00000"/>
                </a:solidFill>
              </a:rPr>
              <a:t> (L1-L2). -&gt; GENUG </a:t>
            </a:r>
            <a:r>
              <a:rPr lang="fr-CH" dirty="0" err="1">
                <a:solidFill>
                  <a:srgbClr val="C00000"/>
                </a:solidFill>
              </a:rPr>
              <a:t>FRüH</a:t>
            </a:r>
            <a:r>
              <a:rPr lang="fr-CH" dirty="0">
                <a:solidFill>
                  <a:srgbClr val="C00000"/>
                </a:solidFill>
              </a:rPr>
              <a:t>!</a:t>
            </a: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L 1 + L2 </a:t>
            </a:r>
            <a:r>
              <a:rPr lang="fr-CH" dirty="0" err="1"/>
              <a:t>Larven</a:t>
            </a:r>
            <a:r>
              <a:rPr lang="fr-CH" dirty="0"/>
              <a:t> mit </a:t>
            </a:r>
            <a:r>
              <a:rPr lang="fr-CH" dirty="0" err="1"/>
              <a:t>schwarzem</a:t>
            </a:r>
            <a:r>
              <a:rPr lang="fr-CH" dirty="0"/>
              <a:t> </a:t>
            </a:r>
            <a:r>
              <a:rPr lang="fr-CH" dirty="0" err="1"/>
              <a:t>Hinterkopf</a:t>
            </a:r>
            <a:r>
              <a:rPr lang="fr-CH" dirty="0"/>
              <a:t>,</a:t>
            </a:r>
            <a:br>
              <a:rPr lang="fr-CH" dirty="0"/>
            </a:br>
            <a:r>
              <a:rPr lang="fr-CH" dirty="0" err="1"/>
              <a:t>Larven</a:t>
            </a:r>
            <a:r>
              <a:rPr lang="fr-CH" dirty="0"/>
              <a:t> </a:t>
            </a:r>
            <a:r>
              <a:rPr lang="fr-CH" dirty="0" err="1"/>
              <a:t>werden</a:t>
            </a:r>
            <a:r>
              <a:rPr lang="fr-CH" dirty="0"/>
              <a:t> </a:t>
            </a:r>
            <a:r>
              <a:rPr lang="fr-CH" dirty="0" err="1"/>
              <a:t>abgetötet</a:t>
            </a:r>
            <a:r>
              <a:rPr lang="fr-CH" dirty="0"/>
              <a:t>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CH" dirty="0"/>
          </a:p>
          <a:p>
            <a:pPr algn="l"/>
            <a:endParaRPr lang="fr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/>
              <a:t>L3 + L4 </a:t>
            </a:r>
            <a:r>
              <a:rPr lang="fr-CH" dirty="0" err="1"/>
              <a:t>Larven</a:t>
            </a:r>
            <a:r>
              <a:rPr lang="fr-CH" dirty="0"/>
              <a:t> mit </a:t>
            </a:r>
            <a:r>
              <a:rPr lang="fr-CH" dirty="0" err="1"/>
              <a:t>orangem</a:t>
            </a:r>
            <a:r>
              <a:rPr lang="fr-CH" dirty="0"/>
              <a:t> </a:t>
            </a:r>
            <a:r>
              <a:rPr lang="fr-CH" dirty="0" err="1"/>
              <a:t>Hinterkopf</a:t>
            </a:r>
            <a:r>
              <a:rPr lang="fr-CH" dirty="0"/>
              <a:t>. </a:t>
            </a:r>
            <a:br>
              <a:rPr lang="fr-CH" dirty="0"/>
            </a:br>
            <a:r>
              <a:rPr lang="fr-CH" dirty="0" err="1"/>
              <a:t>Frassaktivität</a:t>
            </a:r>
            <a:r>
              <a:rPr lang="fr-CH" dirty="0"/>
              <a:t> </a:t>
            </a:r>
            <a:r>
              <a:rPr lang="fr-CH" dirty="0" err="1"/>
              <a:t>durch</a:t>
            </a:r>
            <a:r>
              <a:rPr lang="fr-CH" dirty="0"/>
              <a:t> </a:t>
            </a:r>
            <a:r>
              <a:rPr lang="fr-CH" dirty="0" err="1"/>
              <a:t>Novodor</a:t>
            </a:r>
            <a:r>
              <a:rPr lang="fr-CH" dirty="0"/>
              <a:t> </a:t>
            </a:r>
            <a:r>
              <a:rPr lang="fr-CH" dirty="0" err="1"/>
              <a:t>gebremst</a:t>
            </a:r>
            <a:r>
              <a:rPr lang="fr-CH" dirty="0"/>
              <a:t>, aber </a:t>
            </a:r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abgetötet</a:t>
            </a:r>
            <a:r>
              <a:rPr lang="fr-CH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H" dirty="0">
                <a:sym typeface="Wingdings" panose="05000000000000000000" pitchFamily="2" charset="2"/>
              </a:rPr>
              <a:t> Ab </a:t>
            </a:r>
            <a:r>
              <a:rPr lang="fr-CH" dirty="0" err="1">
                <a:sym typeface="Wingdings" panose="05000000000000000000" pitchFamily="2" charset="2"/>
              </a:rPr>
              <a:t>erstem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konsequenten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Larvenschlupf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behandeln</a:t>
            </a:r>
            <a:r>
              <a:rPr lang="fr-CH" dirty="0">
                <a:sym typeface="Wingdings" panose="05000000000000000000" pitchFamily="2" charset="2"/>
              </a:rPr>
              <a:t>, </a:t>
            </a:r>
            <a:r>
              <a:rPr lang="fr-CH" dirty="0" err="1">
                <a:sym typeface="Wingdings" panose="05000000000000000000" pitchFamily="2" charset="2"/>
              </a:rPr>
              <a:t>nach</a:t>
            </a:r>
            <a:r>
              <a:rPr lang="fr-CH" dirty="0">
                <a:sym typeface="Wingdings" panose="05000000000000000000" pitchFamily="2" charset="2"/>
              </a:rPr>
              <a:t> 8-10 </a:t>
            </a:r>
            <a:r>
              <a:rPr lang="fr-CH" dirty="0" err="1">
                <a:sym typeface="Wingdings" panose="05000000000000000000" pitchFamily="2" charset="2"/>
              </a:rPr>
              <a:t>Tagen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wiederholen</a:t>
            </a:r>
            <a:r>
              <a:rPr lang="fr-CH" dirty="0">
                <a:sym typeface="Wingdings" panose="05000000000000000000" pitchFamily="2" charset="2"/>
              </a:rPr>
              <a:t>!</a:t>
            </a:r>
            <a:endParaRPr lang="fr-CH" dirty="0"/>
          </a:p>
        </p:txBody>
      </p:sp>
      <p:pic>
        <p:nvPicPr>
          <p:cNvPr id="4" name="Image 3" descr="Une image contenant personne, plein air, plante, coccinelle&#10;&#10;Description générée automatiquement">
            <a:extLst>
              <a:ext uri="{FF2B5EF4-FFF2-40B4-BE49-F238E27FC236}">
                <a16:creationId xmlns:a16="http://schemas.microsoft.com/office/drawing/2014/main" id="{9C40E26D-F619-64C4-2987-3BF383684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1" t="52538" r="23224" b="28303"/>
          <a:stretch/>
        </p:blipFill>
        <p:spPr>
          <a:xfrm rot="10800000">
            <a:off x="899592" y="2618398"/>
            <a:ext cx="6905963" cy="180020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083DBAE-0903-6A53-B6AE-D20B2D700859}"/>
              </a:ext>
            </a:extLst>
          </p:cNvPr>
          <p:cNvCxnSpPr>
            <a:cxnSpLocks/>
          </p:cNvCxnSpPr>
          <p:nvPr/>
        </p:nvCxnSpPr>
        <p:spPr>
          <a:xfrm flipH="1">
            <a:off x="4067944" y="2492896"/>
            <a:ext cx="144016" cy="15291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2D06040-1E7B-F544-A2B6-F5740C4E2C81}"/>
              </a:ext>
            </a:extLst>
          </p:cNvPr>
          <p:cNvCxnSpPr>
            <a:cxnSpLocks/>
          </p:cNvCxnSpPr>
          <p:nvPr/>
        </p:nvCxnSpPr>
        <p:spPr>
          <a:xfrm flipH="1" flipV="1">
            <a:off x="2843808" y="3645024"/>
            <a:ext cx="360040" cy="7735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96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7C8A3F-3EA2-D8CF-8C74-9D92D65F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Krautfäule</a:t>
            </a:r>
            <a:r>
              <a:rPr lang="fr-CH" dirty="0"/>
              <a:t>: </a:t>
            </a:r>
            <a:r>
              <a:rPr lang="fr-CH" dirty="0" err="1"/>
              <a:t>Erste</a:t>
            </a:r>
            <a:r>
              <a:rPr lang="fr-CH" dirty="0"/>
              <a:t> </a:t>
            </a:r>
            <a:r>
              <a:rPr lang="fr-CH" dirty="0" err="1"/>
              <a:t>Infektionen</a:t>
            </a:r>
            <a:r>
              <a:rPr lang="fr-CH" dirty="0"/>
              <a:t> 2023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D73D766E-4F6E-5220-9971-EB06C705275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7200" y="980728"/>
            <a:ext cx="8686800" cy="410445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 err="1">
                <a:sym typeface="Wingdings" panose="05000000000000000000" pitchFamily="2" charset="2"/>
              </a:rPr>
              <a:t>Frühester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Erstbefall</a:t>
            </a:r>
            <a:r>
              <a:rPr lang="fr-CH" b="1" dirty="0">
                <a:sym typeface="Wingdings" panose="05000000000000000000" pitchFamily="2" charset="2"/>
              </a:rPr>
              <a:t> </a:t>
            </a:r>
            <a:r>
              <a:rPr lang="fr-CH" b="1" dirty="0" err="1">
                <a:sym typeface="Wingdings" panose="05000000000000000000" pitchFamily="2" charset="2"/>
              </a:rPr>
              <a:t>seit</a:t>
            </a:r>
            <a:r>
              <a:rPr lang="fr-CH" b="1" dirty="0">
                <a:sym typeface="Wingdings" panose="05000000000000000000" pitchFamily="2" charset="2"/>
              </a:rPr>
              <a:t> 34 </a:t>
            </a:r>
            <a:r>
              <a:rPr lang="fr-CH" b="1" dirty="0" err="1">
                <a:sym typeface="Wingdings" panose="05000000000000000000" pitchFamily="2" charset="2"/>
              </a:rPr>
              <a:t>Jahren</a:t>
            </a:r>
            <a:r>
              <a:rPr lang="fr-CH" b="1" dirty="0">
                <a:sym typeface="Wingdings" panose="05000000000000000000" pitchFamily="2" charset="2"/>
              </a:rPr>
              <a:t> ( </a:t>
            </a:r>
            <a:r>
              <a:rPr lang="fr-CH" b="1" dirty="0" err="1">
                <a:sym typeface="Wingdings" panose="05000000000000000000" pitchFamily="2" charset="2"/>
              </a:rPr>
              <a:t>Norm</a:t>
            </a:r>
            <a:r>
              <a:rPr lang="fr-CH" b="1" dirty="0">
                <a:sym typeface="Wingdings" panose="05000000000000000000" pitchFamily="2" charset="2"/>
              </a:rPr>
              <a:t>: ca. </a:t>
            </a:r>
            <a:r>
              <a:rPr lang="fr-CH" b="1" dirty="0" err="1">
                <a:sym typeface="Wingdings" panose="05000000000000000000" pitchFamily="2" charset="2"/>
              </a:rPr>
              <a:t>Mitte</a:t>
            </a:r>
            <a:r>
              <a:rPr lang="fr-CH" b="1" dirty="0">
                <a:sym typeface="Wingdings" panose="05000000000000000000" pitchFamily="2" charset="2"/>
              </a:rPr>
              <a:t> Mai)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27 April in SH </a:t>
            </a:r>
            <a:r>
              <a:rPr lang="fr-CH" dirty="0" err="1">
                <a:sym typeface="Wingdings" panose="05000000000000000000" pitchFamily="2" charset="2"/>
              </a:rPr>
              <a:t>unter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Vlies</a:t>
            </a: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10 Mai 2024 </a:t>
            </a:r>
            <a:r>
              <a:rPr lang="fr-CH" dirty="0" err="1">
                <a:sym typeface="Wingdings" panose="05000000000000000000" pitchFamily="2" charset="2"/>
              </a:rPr>
              <a:t>im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Freiburger</a:t>
            </a:r>
            <a:r>
              <a:rPr lang="fr-CH" dirty="0">
                <a:sym typeface="Wingdings" panose="05000000000000000000" pitchFamily="2" charset="2"/>
              </a:rPr>
              <a:t> Seeland</a:t>
            </a:r>
          </a:p>
          <a:p>
            <a:pPr marL="342900" indent="-342900">
              <a:buFontTx/>
              <a:buChar char="-"/>
            </a:pPr>
            <a:r>
              <a:rPr lang="fr-CH" dirty="0">
                <a:sym typeface="Wingdings" panose="05000000000000000000" pitchFamily="2" charset="2"/>
              </a:rPr>
              <a:t>Massive </a:t>
            </a:r>
            <a:r>
              <a:rPr lang="fr-CH" dirty="0" err="1">
                <a:sym typeface="Wingdings" panose="05000000000000000000" pitchFamily="2" charset="2"/>
              </a:rPr>
              <a:t>Befälle</a:t>
            </a:r>
            <a:r>
              <a:rPr lang="fr-CH" dirty="0">
                <a:sym typeface="Wingdings" panose="05000000000000000000" pitchFamily="2" charset="2"/>
              </a:rPr>
              <a:t> in </a:t>
            </a:r>
            <a:r>
              <a:rPr lang="fr-CH" dirty="0" err="1">
                <a:sym typeface="Wingdings" panose="05000000000000000000" pitchFamily="2" charset="2"/>
              </a:rPr>
              <a:t>Frühkartoffeln</a:t>
            </a:r>
            <a:r>
              <a:rPr lang="fr-CH" dirty="0">
                <a:sym typeface="Wingdings" panose="05000000000000000000" pitchFamily="2" charset="2"/>
              </a:rPr>
              <a:t> = </a:t>
            </a:r>
            <a:r>
              <a:rPr lang="fr-CH" dirty="0" err="1">
                <a:sym typeface="Wingdings" panose="05000000000000000000" pitchFamily="2" charset="2"/>
              </a:rPr>
              <a:t>viele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>
                <a:sym typeface="Wingdings" panose="05000000000000000000" pitchFamily="2" charset="2"/>
              </a:rPr>
              <a:t>Sporen</a:t>
            </a:r>
            <a:endParaRPr lang="fr-CH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fr-CH" dirty="0">
              <a:sym typeface="Wingdings" panose="05000000000000000000" pitchFamily="2" charset="2"/>
            </a:endParaRPr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r>
              <a:rPr lang="fr-CH" b="1" dirty="0" err="1"/>
              <a:t>Infektionsbedingungen</a:t>
            </a:r>
            <a:endParaRPr lang="fr-CH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/>
              <a:t>Nasse </a:t>
            </a:r>
            <a:r>
              <a:rPr lang="fr-CH" dirty="0" err="1"/>
              <a:t>Böden</a:t>
            </a:r>
            <a:r>
              <a:rPr lang="fr-CH" dirty="0"/>
              <a:t> </a:t>
            </a:r>
            <a:r>
              <a:rPr lang="fr-CH" dirty="0" err="1"/>
              <a:t>bei</a:t>
            </a:r>
            <a:r>
              <a:rPr lang="fr-CH" dirty="0"/>
              <a:t> </a:t>
            </a:r>
            <a:r>
              <a:rPr lang="fr-CH" dirty="0" err="1"/>
              <a:t>Pflanzung</a:t>
            </a:r>
            <a:r>
              <a:rPr lang="fr-CH" dirty="0"/>
              <a:t> + </a:t>
            </a:r>
            <a:r>
              <a:rPr lang="fr-CH" dirty="0" err="1"/>
              <a:t>viel</a:t>
            </a:r>
            <a:r>
              <a:rPr lang="fr-CH" dirty="0"/>
              <a:t> </a:t>
            </a:r>
            <a:r>
              <a:rPr lang="fr-CH" dirty="0" err="1"/>
              <a:t>Regen</a:t>
            </a:r>
            <a:r>
              <a:rPr lang="fr-CH" dirty="0"/>
              <a:t> </a:t>
            </a:r>
            <a:r>
              <a:rPr lang="fr-CH" dirty="0" err="1"/>
              <a:t>danach</a:t>
            </a:r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55B562-F740-2D2E-8CAA-A68936B61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658496"/>
            <a:ext cx="3528392" cy="22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25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Kraut- und Knollenfäule</a:t>
            </a:r>
            <a:br>
              <a:rPr lang="de-CH" dirty="0"/>
            </a:br>
            <a:r>
              <a:rPr lang="de-CH" dirty="0"/>
              <a:t>—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57200" y="1767141"/>
            <a:ext cx="4978896" cy="10772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endParaRPr lang="de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Grundsätze der Bekämpfung</a:t>
            </a:r>
          </a:p>
        </p:txBody>
      </p:sp>
      <p:pic>
        <p:nvPicPr>
          <p:cNvPr id="162818" name="Picture 2" descr="C:\Users\lindern.ADMINETATFR\Desktop\Entwicklung-pd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1"/>
          <a:stretch/>
        </p:blipFill>
        <p:spPr bwMode="auto">
          <a:xfrm>
            <a:off x="683568" y="1799149"/>
            <a:ext cx="7402408" cy="23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44008" y="3720068"/>
            <a:ext cx="225529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000" dirty="0"/>
              <a:t>Quelle: Landwirtschaftskammer Bayern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907704" y="4149080"/>
            <a:ext cx="1800200" cy="31966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CH" altLang="fr-FR" sz="1800" dirty="0">
                <a:latin typeface="Arial" charset="0"/>
              </a:rPr>
              <a:t>Kontakt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868144" y="4149080"/>
            <a:ext cx="1800200" cy="36004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CH" altLang="fr-FR" sz="1800" dirty="0">
                <a:latin typeface="Arial" charset="0"/>
              </a:rPr>
              <a:t>Kontakt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907704" y="4519358"/>
            <a:ext cx="2096636" cy="36933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CH" altLang="fr-FR" sz="1800" dirty="0">
                <a:latin typeface="Arial" charset="0"/>
              </a:rPr>
              <a:t>Systemisch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347864" y="5517232"/>
            <a:ext cx="3312368" cy="369332"/>
          </a:xfrm>
          <a:prstGeom prst="rect">
            <a:avLst/>
          </a:prstGeom>
          <a:solidFill>
            <a:srgbClr val="CCFF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CH" altLang="fr-FR" sz="1800" dirty="0">
                <a:latin typeface="Arial" charset="0"/>
              </a:rPr>
              <a:t>Teilsystemisch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68244" y="4582196"/>
            <a:ext cx="1800200" cy="807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Schutz Knollen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(Auswaschen der Sporen)</a:t>
            </a:r>
            <a:endParaRPr lang="fr-CH" sz="1600" dirty="0" err="1"/>
          </a:p>
        </p:txBody>
      </p:sp>
      <p:sp>
        <p:nvSpPr>
          <p:cNvPr id="13" name="Textfeld 12"/>
          <p:cNvSpPr txBox="1"/>
          <p:nvPr/>
        </p:nvSpPr>
        <p:spPr>
          <a:xfrm>
            <a:off x="0" y="4386889"/>
            <a:ext cx="1800200" cy="11285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Starkes Wachstum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Schutz der neuen Triebe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Aber Verdünnung</a:t>
            </a:r>
            <a:endParaRPr lang="fr-CH" sz="1600" dirty="0" err="1"/>
          </a:p>
        </p:txBody>
      </p:sp>
      <p:cxnSp>
        <p:nvCxnSpPr>
          <p:cNvPr id="7" name="Gerade Verbindung 6"/>
          <p:cNvCxnSpPr/>
          <p:nvPr/>
        </p:nvCxnSpPr>
        <p:spPr>
          <a:xfrm>
            <a:off x="1763688" y="4149080"/>
            <a:ext cx="2160240" cy="319668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396030" y="4149080"/>
            <a:ext cx="1123332" cy="8079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Ab Blüte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Vegetation Stabil +-</a:t>
            </a:r>
            <a:endParaRPr lang="fr-CH" sz="1600" dirty="0" err="1"/>
          </a:p>
        </p:txBody>
      </p:sp>
      <p:sp>
        <p:nvSpPr>
          <p:cNvPr id="10" name="Textfeld 9"/>
          <p:cNvSpPr txBox="1"/>
          <p:nvPr/>
        </p:nvSpPr>
        <p:spPr>
          <a:xfrm>
            <a:off x="5951180" y="304800"/>
            <a:ext cx="2653268" cy="487313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Bei Infektion: Tiefenwirkung </a:t>
            </a:r>
            <a:r>
              <a:rPr lang="de-CH" sz="1600" b="1" dirty="0" err="1"/>
              <a:t>Cymoxanil</a:t>
            </a:r>
            <a:r>
              <a:rPr lang="de-CH" sz="1600" b="1" dirty="0"/>
              <a:t> </a:t>
            </a:r>
            <a:r>
              <a:rPr lang="de-CH" sz="1600" dirty="0"/>
              <a:t>+ </a:t>
            </a:r>
            <a:r>
              <a:rPr lang="de-CH" sz="1600" dirty="0" err="1"/>
              <a:t>Sporizid</a:t>
            </a:r>
            <a:endParaRPr lang="fr-CH" sz="1600" dirty="0" err="1"/>
          </a:p>
        </p:txBody>
      </p:sp>
      <p:sp>
        <p:nvSpPr>
          <p:cNvPr id="22" name="Textfeld 21"/>
          <p:cNvSpPr txBox="1"/>
          <p:nvPr/>
        </p:nvSpPr>
        <p:spPr>
          <a:xfrm>
            <a:off x="5580112" y="6381328"/>
            <a:ext cx="1656184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N. Linder</a:t>
            </a:r>
            <a:endParaRPr lang="fr-CH" sz="1600" b="1" dirty="0" err="1"/>
          </a:p>
        </p:txBody>
      </p:sp>
    </p:spTree>
    <p:extLst>
      <p:ext uri="{BB962C8B-B14F-4D97-AF65-F5344CB8AC3E}">
        <p14:creationId xmlns:p14="http://schemas.microsoft.com/office/powerpoint/2010/main" val="5954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84632" y="252981"/>
            <a:ext cx="5438167" cy="142346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Schlechte</a:t>
            </a:r>
            <a:r>
              <a:rPr lang="fr-CH" dirty="0"/>
              <a:t> </a:t>
            </a:r>
            <a:r>
              <a:rPr lang="fr-CH" dirty="0" err="1"/>
              <a:t>Backtests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231BF5C6-9C67-AEE1-FB8C-6053F74B411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9334" y="1868644"/>
            <a:ext cx="8289925" cy="6724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4EA1"/>
              </a:buClr>
              <a:buSzTx/>
              <a:buFont typeface="Lucida Grande" pitchFamily="-112" charset="0"/>
              <a:buNone/>
              <a:tabLst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br>
              <a:rPr lang="fr-CH" b="1" dirty="0"/>
            </a:br>
            <a:endParaRPr lang="fr-CH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8BDDAB-3043-987D-E359-A3415F506801}"/>
              </a:ext>
            </a:extLst>
          </p:cNvPr>
          <p:cNvSpPr txBox="1"/>
          <p:nvPr/>
        </p:nvSpPr>
        <p:spPr>
          <a:xfrm>
            <a:off x="221646" y="1783593"/>
            <a:ext cx="9102882" cy="4324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dirty="0">
                <a:highlight>
                  <a:srgbClr val="FFFF00"/>
                </a:highlight>
              </a:rPr>
              <a:t>Ungenügende Backtests bei Industriesorten</a:t>
            </a:r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dirty="0"/>
              <a:t>Gefässbündel-</a:t>
            </a:r>
            <a:r>
              <a:rPr lang="de-CH" sz="2100" dirty="0" err="1"/>
              <a:t>Verbräunungen</a:t>
            </a:r>
            <a:endParaRPr lang="de-CH" sz="2100" dirty="0"/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dirty="0"/>
              <a:t>V.a. </a:t>
            </a:r>
            <a:r>
              <a:rPr lang="de-CH" sz="2100" dirty="0" err="1"/>
              <a:t>Fontance</a:t>
            </a:r>
            <a:r>
              <a:rPr lang="de-CH" sz="2100" dirty="0"/>
              <a:t>, </a:t>
            </a:r>
            <a:r>
              <a:rPr lang="de-CH" sz="2100" b="1" dirty="0"/>
              <a:t>SHC 1010</a:t>
            </a:r>
            <a:r>
              <a:rPr lang="de-CH" sz="2100" dirty="0"/>
              <a:t>, Pirol, Lady Alicia, KAUM bei Innovator</a:t>
            </a:r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dirty="0"/>
              <a:t>Nicht in Ostschweiz wo noch kein SBR bei Rüben…</a:t>
            </a:r>
          </a:p>
          <a:p>
            <a:pPr marL="342900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dirty="0">
                <a:highlight>
                  <a:srgbClr val="FFFF00"/>
                </a:highlight>
              </a:rPr>
              <a:t>Gründe noch nicht vollständig geklärt, Verdächtige</a:t>
            </a:r>
            <a:r>
              <a:rPr lang="de-CH" sz="2100" b="1" dirty="0"/>
              <a:t>:</a:t>
            </a:r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i="1" dirty="0" err="1"/>
              <a:t>Verticillium</a:t>
            </a:r>
            <a:r>
              <a:rPr lang="de-CH" sz="2100" b="1" dirty="0"/>
              <a:t>-Pilz, </a:t>
            </a:r>
            <a:r>
              <a:rPr lang="de-CH" sz="2100" dirty="0"/>
              <a:t>Hitze &amp; Trockenheit fördernd</a:t>
            </a:r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dirty="0"/>
              <a:t>Bakterielle Erreger</a:t>
            </a:r>
            <a:r>
              <a:rPr lang="de-CH" sz="2100" dirty="0"/>
              <a:t>, die durch Schilf-Glasflügelzikade übertragen</a:t>
            </a:r>
          </a:p>
          <a:p>
            <a:pPr marL="1257300" lvl="2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i="1" dirty="0"/>
              <a:t>Candidatus </a:t>
            </a:r>
            <a:r>
              <a:rPr lang="de-CH" sz="2100" i="1" dirty="0" err="1"/>
              <a:t>arsenophonus</a:t>
            </a:r>
            <a:endParaRPr lang="de-CH" sz="2100" i="1" dirty="0"/>
          </a:p>
          <a:p>
            <a:pPr marL="1257300" lvl="2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dirty="0" err="1"/>
              <a:t>Stolbur</a:t>
            </a:r>
            <a:r>
              <a:rPr lang="de-CH" sz="2100" dirty="0"/>
              <a:t> (</a:t>
            </a:r>
            <a:r>
              <a:rPr lang="de-CH" sz="2100" i="1" dirty="0"/>
              <a:t>Phytoplasma </a:t>
            </a:r>
            <a:r>
              <a:rPr lang="de-CH" sz="2100" i="1" dirty="0" err="1"/>
              <a:t>solani</a:t>
            </a:r>
            <a:r>
              <a:rPr lang="de-CH" sz="2100" i="1" dirty="0"/>
              <a:t>, in Pflanzengefässen</a:t>
            </a:r>
            <a:r>
              <a:rPr lang="de-CH" sz="2100" dirty="0"/>
              <a:t>)</a:t>
            </a:r>
          </a:p>
          <a:p>
            <a:pPr marL="800100" lvl="1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dirty="0">
                <a:highlight>
                  <a:srgbClr val="FFFF00"/>
                </a:highlight>
              </a:rPr>
              <a:t>Zikade hat Wirtskreis definitiv auf die Kartoffel ausgedehnt!</a:t>
            </a:r>
          </a:p>
          <a:p>
            <a:pPr marL="342900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100" b="1" dirty="0">
                <a:highlight>
                  <a:srgbClr val="FFFF00"/>
                </a:highlight>
                <a:sym typeface="Wingdings" panose="05000000000000000000" pitchFamily="2" charset="2"/>
              </a:rPr>
              <a:t>Stressfaktoren spielen wohl auch eine Rolle</a:t>
            </a:r>
            <a:endParaRPr lang="de-CH" sz="2100" dirty="0">
              <a:sym typeface="Wingdings" panose="05000000000000000000" pitchFamily="2" charset="2"/>
            </a:endParaRPr>
          </a:p>
        </p:txBody>
      </p:sp>
      <p:pic>
        <p:nvPicPr>
          <p:cNvPr id="6" name="Grafik 5" descr="Ein Bild, das Insekt, Netzflügler, Schädling, Wirbellose enthält.&#10;&#10;Automatisch generierte Beschreibung">
            <a:extLst>
              <a:ext uri="{FF2B5EF4-FFF2-40B4-BE49-F238E27FC236}">
                <a16:creationId xmlns:a16="http://schemas.microsoft.com/office/drawing/2014/main" id="{3E8B6EB7-E3FB-CBDB-E47A-7B2395DA1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56"/>
          <a:stretch/>
        </p:blipFill>
        <p:spPr>
          <a:xfrm>
            <a:off x="5423593" y="0"/>
            <a:ext cx="3720407" cy="172182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E63E6E9-A7AA-8140-3736-8057482CF567}"/>
              </a:ext>
            </a:extLst>
          </p:cNvPr>
          <p:cNvSpPr txBox="1"/>
          <p:nvPr/>
        </p:nvSpPr>
        <p:spPr>
          <a:xfrm>
            <a:off x="5270688" y="1230167"/>
            <a:ext cx="3873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algn="l"/>
            <a:r>
              <a:rPr lang="de-CH" sz="1400" b="1" dirty="0">
                <a:solidFill>
                  <a:srgbClr val="FFFF00"/>
                </a:solidFill>
              </a:rPr>
              <a:t>Schilf-Glasflügelzikade, </a:t>
            </a:r>
            <a:r>
              <a:rPr lang="de-CH" sz="1400" b="1" dirty="0" err="1">
                <a:solidFill>
                  <a:srgbClr val="FFFF00"/>
                </a:solidFill>
              </a:rPr>
              <a:t>Übertägerin</a:t>
            </a:r>
            <a:r>
              <a:rPr lang="de-CH" sz="1400" b="1" dirty="0">
                <a:solidFill>
                  <a:srgbClr val="FFFF00"/>
                </a:solidFill>
              </a:rPr>
              <a:t> SBR in Rüben</a:t>
            </a:r>
          </a:p>
        </p:txBody>
      </p:sp>
      <p:pic>
        <p:nvPicPr>
          <p:cNvPr id="13" name="Grafik 12" descr="Pilz mit einfarbiger Füllung">
            <a:extLst>
              <a:ext uri="{FF2B5EF4-FFF2-40B4-BE49-F238E27FC236}">
                <a16:creationId xmlns:a16="http://schemas.microsoft.com/office/drawing/2014/main" id="{B41E946C-A377-C909-EE86-E88D3C95E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2320" y="3356910"/>
            <a:ext cx="914400" cy="914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04D9866-062C-3054-99AF-EFB37BCA5FE8}"/>
              </a:ext>
            </a:extLst>
          </p:cNvPr>
          <p:cNvSpPr txBox="1"/>
          <p:nvPr/>
        </p:nvSpPr>
        <p:spPr>
          <a:xfrm>
            <a:off x="8172400" y="4623525"/>
            <a:ext cx="38733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algn="l"/>
            <a:r>
              <a:rPr lang="de-CH" sz="3000" b="1" dirty="0"/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EDEB186-DED3-A57F-B810-312CE74CC5BA}"/>
              </a:ext>
            </a:extLst>
          </p:cNvPr>
          <p:cNvSpPr txBox="1"/>
          <p:nvPr/>
        </p:nvSpPr>
        <p:spPr>
          <a:xfrm>
            <a:off x="7903535" y="3433110"/>
            <a:ext cx="38733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lvl="1" algn="l"/>
            <a:r>
              <a:rPr lang="de-CH" sz="3000" b="1" dirty="0"/>
              <a:t>?</a:t>
            </a:r>
          </a:p>
        </p:txBody>
      </p:sp>
      <p:pic>
        <p:nvPicPr>
          <p:cNvPr id="16" name="Grafik 15" descr="Keim mit einfarbiger Füllung">
            <a:extLst>
              <a:ext uri="{FF2B5EF4-FFF2-40B4-BE49-F238E27FC236}">
                <a16:creationId xmlns:a16="http://schemas.microsoft.com/office/drawing/2014/main" id="{92AF610B-70B1-A4D8-058A-68DEA8716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2320" y="4502696"/>
            <a:ext cx="660640" cy="660640"/>
          </a:xfrm>
          <a:prstGeom prst="rect">
            <a:avLst/>
          </a:prstGeom>
        </p:spPr>
      </p:pic>
      <p:pic>
        <p:nvPicPr>
          <p:cNvPr id="17" name="Grafik 16" descr="Keim mit einfarbiger Füllung">
            <a:extLst>
              <a:ext uri="{FF2B5EF4-FFF2-40B4-BE49-F238E27FC236}">
                <a16:creationId xmlns:a16="http://schemas.microsoft.com/office/drawing/2014/main" id="{63D29347-8BA1-140B-D865-24FA51E60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150912">
            <a:off x="7999833" y="4490496"/>
            <a:ext cx="642717" cy="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6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3134" y="223307"/>
            <a:ext cx="10667528" cy="142346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/>
              <a:t>Situation Schweiz</a:t>
            </a:r>
            <a:br>
              <a:rPr lang="fr-CH" sz="4000" dirty="0"/>
            </a:br>
            <a:r>
              <a:rPr lang="fr-CH" sz="4000" dirty="0"/>
              <a:t>—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231BF5C6-9C67-AEE1-FB8C-6053F74B411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19334" y="1868644"/>
            <a:ext cx="8289925" cy="6724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4EA1"/>
              </a:buClr>
              <a:buSzTx/>
              <a:buFont typeface="Lucida Grande" pitchFamily="-112" charset="0"/>
              <a:buNone/>
              <a:tabLst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fr-CH" dirty="0"/>
          </a:p>
          <a:p>
            <a:br>
              <a:rPr lang="fr-CH" b="1" dirty="0"/>
            </a:br>
            <a:endParaRPr lang="fr-CH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8BDDAB-3043-987D-E359-A3415F506801}"/>
              </a:ext>
            </a:extLst>
          </p:cNvPr>
          <p:cNvSpPr txBox="1"/>
          <p:nvPr/>
        </p:nvSpPr>
        <p:spPr>
          <a:xfrm>
            <a:off x="-14041" y="1582427"/>
            <a:ext cx="7907714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1" algn="l">
              <a:spcAft>
                <a:spcPts val="600"/>
              </a:spcAft>
              <a:buClr>
                <a:srgbClr val="074EA1"/>
              </a:buClr>
            </a:pPr>
            <a:r>
              <a:rPr lang="de-CH" sz="2600" dirty="0">
                <a:highlight>
                  <a:srgbClr val="FFFF00"/>
                </a:highlight>
              </a:rPr>
              <a:t>bis jetzt erst </a:t>
            </a:r>
            <a:r>
              <a:rPr lang="de-CH" sz="2600" i="1" dirty="0">
                <a:highlight>
                  <a:srgbClr val="FFFF00"/>
                </a:highlight>
              </a:rPr>
              <a:t>Candidatus </a:t>
            </a:r>
            <a:r>
              <a:rPr lang="de-CH" sz="2600" i="1" dirty="0" err="1">
                <a:highlight>
                  <a:srgbClr val="FFFF00"/>
                </a:highlight>
              </a:rPr>
              <a:t>arsenophonus</a:t>
            </a:r>
            <a:r>
              <a:rPr lang="de-CH" sz="2600" i="1" dirty="0">
                <a:highlight>
                  <a:srgbClr val="FFFF00"/>
                </a:highlight>
              </a:rPr>
              <a:t> </a:t>
            </a:r>
            <a:r>
              <a:rPr lang="de-CH" sz="2600" dirty="0">
                <a:highlight>
                  <a:srgbClr val="FFFF00"/>
                </a:highlight>
              </a:rPr>
              <a:t>in </a:t>
            </a:r>
            <a:r>
              <a:rPr lang="de-CH" sz="2600" u="sng" dirty="0">
                <a:highlight>
                  <a:srgbClr val="FFFF00"/>
                </a:highlight>
              </a:rPr>
              <a:t>einzelnen Fällen</a:t>
            </a:r>
            <a:r>
              <a:rPr lang="de-CH" sz="2600" dirty="0">
                <a:highlight>
                  <a:srgbClr val="FFFF00"/>
                </a:highlight>
              </a:rPr>
              <a:t> bei schlechten Backtests gefunden </a:t>
            </a:r>
            <a:r>
              <a:rPr lang="de-CH" sz="2600" dirty="0"/>
              <a:t>(</a:t>
            </a:r>
            <a:r>
              <a:rPr lang="de-CH" sz="2600" dirty="0" err="1"/>
              <a:t>Kt</a:t>
            </a:r>
            <a:r>
              <a:rPr lang="de-CH" sz="2600" dirty="0"/>
              <a:t>. VD, FR &amp; BE), kein </a:t>
            </a:r>
            <a:r>
              <a:rPr lang="de-CH" sz="2600" dirty="0" err="1"/>
              <a:t>Stolbur</a:t>
            </a:r>
            <a:endParaRPr lang="de-CH" sz="2600" dirty="0"/>
          </a:p>
          <a:p>
            <a:pPr marL="1257300" lvl="2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600" dirty="0"/>
              <a:t>Erste Untersuchungen HAFL 2023</a:t>
            </a:r>
          </a:p>
          <a:p>
            <a:pPr marL="1257300" lvl="2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r>
              <a:rPr lang="de-CH" sz="2600" dirty="0"/>
              <a:t>HAFL hat speziellen Projektantrag zur Entwicklung von Lösungen eingereicht (24-26)</a:t>
            </a:r>
          </a:p>
          <a:p>
            <a:pPr marL="1257300" lvl="2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endParaRPr lang="de-CH" sz="2200" dirty="0">
              <a:sym typeface="Wingdings" panose="05000000000000000000" pitchFamily="2" charset="2"/>
            </a:endParaRPr>
          </a:p>
          <a:p>
            <a:pPr marL="342900" indent="-342900" algn="l">
              <a:spcAft>
                <a:spcPts val="600"/>
              </a:spcAft>
              <a:buClr>
                <a:srgbClr val="074EA1"/>
              </a:buClr>
              <a:buFont typeface="Arial" panose="020B0604020202020204" pitchFamily="34" charset="0"/>
              <a:buChar char="•"/>
            </a:pPr>
            <a:endParaRPr lang="de-CH" sz="2200" dirty="0">
              <a:sym typeface="Wingdings" panose="05000000000000000000" pitchFamily="2" charset="2"/>
            </a:endParaRPr>
          </a:p>
        </p:txBody>
      </p:sp>
      <p:pic>
        <p:nvPicPr>
          <p:cNvPr id="5" name="Grafik 4" descr="Keim mit einfarbiger Füllung">
            <a:extLst>
              <a:ext uri="{FF2B5EF4-FFF2-40B4-BE49-F238E27FC236}">
                <a16:creationId xmlns:a16="http://schemas.microsoft.com/office/drawing/2014/main" id="{F9CA0C49-219E-6793-485D-34C67DD98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84968">
            <a:off x="7395746" y="1462821"/>
            <a:ext cx="914400" cy="914400"/>
          </a:xfrm>
          <a:prstGeom prst="rect">
            <a:avLst/>
          </a:prstGeom>
        </p:spPr>
      </p:pic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BA5CCCA2-E56B-27E3-3FCE-CB92B735D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3258" y="2105327"/>
            <a:ext cx="914400" cy="914400"/>
          </a:xfrm>
          <a:prstGeom prst="rect">
            <a:avLst/>
          </a:prstGeom>
        </p:spPr>
      </p:pic>
      <p:pic>
        <p:nvPicPr>
          <p:cNvPr id="4" name="Grafik 3" descr="Keim mit einfarbiger Füllung">
            <a:extLst>
              <a:ext uri="{FF2B5EF4-FFF2-40B4-BE49-F238E27FC236}">
                <a16:creationId xmlns:a16="http://schemas.microsoft.com/office/drawing/2014/main" id="{E58E1C80-F676-95D9-068B-603D1F9A9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150912">
            <a:off x="6804841" y="1495697"/>
            <a:ext cx="815905" cy="815905"/>
          </a:xfrm>
          <a:prstGeom prst="rect">
            <a:avLst/>
          </a:prstGeom>
        </p:spPr>
      </p:pic>
      <p:sp>
        <p:nvSpPr>
          <p:cNvPr id="6" name="Multiplikationszeichen 5">
            <a:extLst>
              <a:ext uri="{FF2B5EF4-FFF2-40B4-BE49-F238E27FC236}">
                <a16:creationId xmlns:a16="http://schemas.microsoft.com/office/drawing/2014/main" id="{B9B25CD9-2B29-8B97-C634-4AF3B25459F6}"/>
              </a:ext>
            </a:extLst>
          </p:cNvPr>
          <p:cNvSpPr/>
          <p:nvPr/>
        </p:nvSpPr>
        <p:spPr>
          <a:xfrm>
            <a:off x="6539749" y="1632193"/>
            <a:ext cx="1247849" cy="636008"/>
          </a:xfrm>
          <a:prstGeom prst="mathMultiply">
            <a:avLst>
              <a:gd name="adj1" fmla="val 3432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93835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/m_precDefault&gt;&lt;/CDefaultPrec&gt;&lt;/root&gt;"/>
  <p:tag name="THINKCELLUNDODONOTDELETE" val="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KLxNwCEgkKUMKi5gbYo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K5ZLzVdUa6ykFftSKGv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T1K4SvUevdVpXGp1t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Hp437Chkm1mmM1EFDa1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5P13O_XUS22f1O9GO4N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m5_F3NgUOOSEVd7Wjdu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YSPa5Drk2uKbOd_ITy8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9rJ5B0Sk6TIcbbMPxxH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ETAq3g20aeJpViTecV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8po.KPOUa92EW_magsR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2Twpfw0es_0Ef6GzFU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IO_X8a8EOlkrwbFKjsC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82GD7GbEq6VOFyXqcDz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82GD7GbEq6VOFyXqcDz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82GD7GbEq6VOFyXqcDz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fb4H25OEWG0swWMcDBu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82GD7GbEq6VOFyXqcDz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9t_wHLYiUm8r9R01aEHb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J82GD7GbEq6VOFyXqcDz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9t_wHLYiUm8r9R01aEHb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T1K4SvUevdVpXGp1tJ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Hp437Chkm1mmM1EFDa1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fb4H25OEWG0swWMcDBu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fb4H25OEWG0swWMcDB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z3CXThVUyETQcLPoMTA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T5YASkW0CtfSjcOQ7Xww"/>
</p:tagLst>
</file>

<file path=ppt/theme/theme1.xml><?xml version="1.0" encoding="utf-8"?>
<a:theme xmlns:a="http://schemas.openxmlformats.org/drawingml/2006/main" name="Modèle bilingue">
  <a:themeElements>
    <a:clrScheme name="Staat Fribourg">
      <a:dk1>
        <a:srgbClr val="000000"/>
      </a:dk1>
      <a:lt1>
        <a:srgbClr val="FFFFFF"/>
      </a:lt1>
      <a:dk2>
        <a:srgbClr val="7F7F7F"/>
      </a:dk2>
      <a:lt2>
        <a:srgbClr val="C0C0C0"/>
      </a:lt2>
      <a:accent1>
        <a:srgbClr val="D4DADE"/>
      </a:accent1>
      <a:accent2>
        <a:srgbClr val="98ADC2"/>
      </a:accent2>
      <a:accent3>
        <a:srgbClr val="5D7FA1"/>
      </a:accent3>
      <a:accent4>
        <a:srgbClr val="4A6580"/>
      </a:accent4>
      <a:accent5>
        <a:srgbClr val="E6EAEC"/>
      </a:accent5>
      <a:accent6>
        <a:srgbClr val="899CB0"/>
      </a:accent6>
      <a:hlink>
        <a:srgbClr val="5D7FA1"/>
      </a:hlink>
      <a:folHlink>
        <a:srgbClr val="4A65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>
          <a:lnSpc>
            <a:spcPts val="1900"/>
          </a:lnSpc>
          <a:spcAft>
            <a:spcPts val="600"/>
          </a:spcAft>
          <a:buClr>
            <a:srgbClr val="074EA1"/>
          </a:buClr>
          <a:defRPr sz="1600" b="1" dirty="0" err="1" smtClean="0"/>
        </a:defPPr>
      </a:lstStyle>
    </a:txDef>
  </a:objectDefaults>
  <a:extraClrSchemeLst>
    <a:extraClrScheme>
      <a:clrScheme name="FDP_Powerpointvorlage_DE_4_logos 1">
        <a:dk1>
          <a:srgbClr val="000000"/>
        </a:dk1>
        <a:lt1>
          <a:srgbClr val="FFFFFF"/>
        </a:lt1>
        <a:dk2>
          <a:srgbClr val="7F7F7F"/>
        </a:dk2>
        <a:lt2>
          <a:srgbClr val="C0C0C0"/>
        </a:lt2>
        <a:accent1>
          <a:srgbClr val="D4DADE"/>
        </a:accent1>
        <a:accent2>
          <a:srgbClr val="98ADC2"/>
        </a:accent2>
        <a:accent3>
          <a:srgbClr val="FFFFFF"/>
        </a:accent3>
        <a:accent4>
          <a:srgbClr val="000000"/>
        </a:accent4>
        <a:accent5>
          <a:srgbClr val="E6EAEC"/>
        </a:accent5>
        <a:accent6>
          <a:srgbClr val="899CB0"/>
        </a:accent6>
        <a:hlink>
          <a:srgbClr val="5D7FA1"/>
        </a:hlink>
        <a:folHlink>
          <a:srgbClr val="4A6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èle bilingue.potx" id="{611A7026-1FCA-47FB-8B0E-33E01F03ACF2}" vid="{6048542A-A4C1-4A09-8FBF-CD6172D59E3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bilingue</Template>
  <TotalTime>0</TotalTime>
  <Words>1060</Words>
  <Application>Microsoft Office PowerPoint</Application>
  <PresentationFormat>Bildschirmpräsentation (4:3)</PresentationFormat>
  <Paragraphs>143</Paragraphs>
  <Slides>8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Arial</vt:lpstr>
      <vt:lpstr>Calibri</vt:lpstr>
      <vt:lpstr>Esperanto</vt:lpstr>
      <vt:lpstr>Lucida Grande</vt:lpstr>
      <vt:lpstr>Wingdings</vt:lpstr>
      <vt:lpstr>Modèle bilingue</vt:lpstr>
      <vt:lpstr>think-cell Slide</vt:lpstr>
      <vt:lpstr>Aktuelles aus der Kartoffelproduktion Pflanzenschutzfachtagungen Februar 2024 Claudia Degen —</vt:lpstr>
      <vt:lpstr>PowerPoint-Präsentation</vt:lpstr>
      <vt:lpstr>PowerPoint-Präsentation</vt:lpstr>
      <vt:lpstr>PowerPoint-Präsentation</vt:lpstr>
      <vt:lpstr>Krautfäule: Erste Infektionen 2023</vt:lpstr>
      <vt:lpstr>Kraut- und Knollenfäule —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Heyer Jonathan</dc:creator>
  <cp:lastModifiedBy>Heyer Jonathan</cp:lastModifiedBy>
  <cp:revision>62</cp:revision>
  <cp:lastPrinted>2010-03-18T08:00:30Z</cp:lastPrinted>
  <dcterms:created xsi:type="dcterms:W3CDTF">2022-11-30T09:32:29Z</dcterms:created>
  <dcterms:modified xsi:type="dcterms:W3CDTF">2024-02-07T19:22:25Z</dcterms:modified>
</cp:coreProperties>
</file>