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1"/>
    <p:sldMasterId id="2147483702" r:id="rId2"/>
    <p:sldMasterId id="2147483713" r:id="rId3"/>
  </p:sldMasterIdLst>
  <p:notesMasterIdLst>
    <p:notesMasterId r:id="rId24"/>
  </p:notesMasterIdLst>
  <p:handoutMasterIdLst>
    <p:handoutMasterId r:id="rId25"/>
  </p:handoutMasterIdLst>
  <p:sldIdLst>
    <p:sldId id="980" r:id="rId4"/>
    <p:sldId id="1006" r:id="rId5"/>
    <p:sldId id="424" r:id="rId6"/>
    <p:sldId id="1027" r:id="rId7"/>
    <p:sldId id="965" r:id="rId8"/>
    <p:sldId id="414" r:id="rId9"/>
    <p:sldId id="852" r:id="rId10"/>
    <p:sldId id="1030" r:id="rId11"/>
    <p:sldId id="309" r:id="rId12"/>
    <p:sldId id="1014" r:id="rId13"/>
    <p:sldId id="292" r:id="rId14"/>
    <p:sldId id="1036" r:id="rId15"/>
    <p:sldId id="1025" r:id="rId16"/>
    <p:sldId id="1012" r:id="rId17"/>
    <p:sldId id="981" r:id="rId18"/>
    <p:sldId id="1031" r:id="rId19"/>
    <p:sldId id="1032" r:id="rId20"/>
    <p:sldId id="1037" r:id="rId21"/>
    <p:sldId id="997" r:id="rId22"/>
    <p:sldId id="1017" r:id="rId23"/>
  </p:sldIdLst>
  <p:sldSz cx="9144000" cy="5143500" type="screen16x9"/>
  <p:notesSz cx="6794500" cy="9906000"/>
  <p:defaultTex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0" userDrawn="1">
          <p15:clr>
            <a:srgbClr val="A4A3A4"/>
          </p15:clr>
        </p15:guide>
        <p15:guide id="2" pos="22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6D089F-F097-D49E-3EA5-5FF159C20D7E}" name="Peguet Coralie" initials="PC" userId="S::Coralie.Peguet@chuv.ch::6a435653-3624-42fc-9740-f937c763bb5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8CDD"/>
    <a:srgbClr val="B1C6F1"/>
    <a:srgbClr val="B1F1C6"/>
    <a:srgbClr val="706AE2"/>
    <a:srgbClr val="C5F3FB"/>
    <a:srgbClr val="A11845"/>
    <a:srgbClr val="DBA2AB"/>
    <a:srgbClr val="FFCCFF"/>
    <a:srgbClr val="FF99FF"/>
    <a:srgbClr val="71D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65201" autoAdjust="0"/>
  </p:normalViewPr>
  <p:slideViewPr>
    <p:cSldViewPr snapToGrid="0" showGuides="1">
      <p:cViewPr varScale="1">
        <p:scale>
          <a:sx n="50" d="100"/>
          <a:sy n="50" d="100"/>
        </p:scale>
        <p:origin x="1740" y="28"/>
      </p:cViewPr>
      <p:guideLst>
        <p:guide orient="horz" pos="350"/>
        <p:guide pos="22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4" d="100"/>
          <a:sy n="84" d="100"/>
        </p:scale>
        <p:origin x="394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Graphique%20dans%20Microsoft%20PowerPoint"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7.3479313779581503E-3"/>
          <c:y val="3.8704814330330524E-2"/>
          <c:w val="0.96766910193698419"/>
          <c:h val="0.74658336045153584"/>
        </c:manualLayout>
      </c:layout>
      <c:lineChart>
        <c:grouping val="standard"/>
        <c:varyColors val="0"/>
        <c:ser>
          <c:idx val="0"/>
          <c:order val="0"/>
          <c:tx>
            <c:strRef>
              <c:f>'[Graphique dans Microsoft PowerPoint]Feuil1'!$C$3</c:f>
              <c:strCache>
                <c:ptCount val="1"/>
                <c:pt idx="0">
                  <c:v>MScSI</c:v>
                </c:pt>
              </c:strCache>
            </c:strRef>
          </c:tx>
          <c:spPr>
            <a:ln w="19050" cap="rnd" cmpd="sng" algn="ctr">
              <a:solidFill>
                <a:schemeClr val="accent1">
                  <a:tint val="65000"/>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tint val="65000"/>
                      </a:schemeClr>
                    </a:solidFill>
                    <a:effectLst>
                      <a:glow>
                        <a:schemeClr val="accent1">
                          <a:alpha val="40000"/>
                        </a:schemeClr>
                      </a:glow>
                    </a:effectLst>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'[Graphique dans Microsoft PowerPoint]Feuil1'!$B$4:$B$19</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'[Graphique dans Microsoft PowerPoint]Feuil1'!$C$4:$C$19</c:f>
              <c:numCache>
                <c:formatCode>General</c:formatCode>
                <c:ptCount val="16"/>
                <c:pt idx="0">
                  <c:v>14</c:v>
                </c:pt>
                <c:pt idx="1">
                  <c:v>31</c:v>
                </c:pt>
                <c:pt idx="2">
                  <c:v>48</c:v>
                </c:pt>
                <c:pt idx="3">
                  <c:v>50</c:v>
                </c:pt>
                <c:pt idx="4">
                  <c:v>59</c:v>
                </c:pt>
                <c:pt idx="5">
                  <c:v>75</c:v>
                </c:pt>
                <c:pt idx="6">
                  <c:v>62</c:v>
                </c:pt>
                <c:pt idx="7">
                  <c:v>59</c:v>
                </c:pt>
                <c:pt idx="8">
                  <c:v>69</c:v>
                </c:pt>
                <c:pt idx="9">
                  <c:v>81</c:v>
                </c:pt>
                <c:pt idx="10">
                  <c:v>97</c:v>
                </c:pt>
                <c:pt idx="11">
                  <c:v>79</c:v>
                </c:pt>
                <c:pt idx="12">
                  <c:v>96</c:v>
                </c:pt>
                <c:pt idx="13">
                  <c:v>106</c:v>
                </c:pt>
                <c:pt idx="14">
                  <c:v>108</c:v>
                </c:pt>
                <c:pt idx="15">
                  <c:v>106</c:v>
                </c:pt>
              </c:numCache>
            </c:numRef>
          </c:val>
          <c:smooth val="0"/>
          <c:extLst>
            <c:ext xmlns:c16="http://schemas.microsoft.com/office/drawing/2014/chart" uri="{C3380CC4-5D6E-409C-BE32-E72D297353CC}">
              <c16:uniqueId val="{00000000-079C-4450-B9FA-84C5000BEF03}"/>
            </c:ext>
          </c:extLst>
        </c:ser>
        <c:ser>
          <c:idx val="1"/>
          <c:order val="1"/>
          <c:tx>
            <c:strRef>
              <c:f>'[Graphique dans Microsoft PowerPoint]Feuil1'!$D$3</c:f>
              <c:strCache>
                <c:ptCount val="1"/>
                <c:pt idx="0">
                  <c:v>MScSA</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'[Graphique dans Microsoft PowerPoint]Feuil1'!$B$4:$B$19</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'[Graphique dans Microsoft PowerPoint]Feuil1'!$D$4:$D$19</c:f>
              <c:numCache>
                <c:formatCode>General</c:formatCode>
                <c:ptCount val="16"/>
                <c:pt idx="8">
                  <c:v>35</c:v>
                </c:pt>
                <c:pt idx="9">
                  <c:v>59</c:v>
                </c:pt>
                <c:pt idx="10">
                  <c:v>66</c:v>
                </c:pt>
                <c:pt idx="11">
                  <c:v>62</c:v>
                </c:pt>
                <c:pt idx="12">
                  <c:v>74</c:v>
                </c:pt>
                <c:pt idx="13">
                  <c:v>74</c:v>
                </c:pt>
                <c:pt idx="14">
                  <c:v>68</c:v>
                </c:pt>
                <c:pt idx="15">
                  <c:v>85</c:v>
                </c:pt>
              </c:numCache>
            </c:numRef>
          </c:val>
          <c:smooth val="0"/>
          <c:extLst>
            <c:ext xmlns:c16="http://schemas.microsoft.com/office/drawing/2014/chart" uri="{C3380CC4-5D6E-409C-BE32-E72D297353CC}">
              <c16:uniqueId val="{00000001-079C-4450-B9FA-84C5000BEF03}"/>
            </c:ext>
          </c:extLst>
        </c:ser>
        <c:ser>
          <c:idx val="2"/>
          <c:order val="2"/>
          <c:tx>
            <c:strRef>
              <c:f>'[Graphique dans Microsoft PowerPoint]Feuil1'!$E$3</c:f>
              <c:strCache>
                <c:ptCount val="1"/>
                <c:pt idx="0">
                  <c:v>MScIPS</c:v>
                </c:pt>
              </c:strCache>
            </c:strRef>
          </c:tx>
          <c:spPr>
            <a:ln w="19050" cap="rnd" cmpd="sng" algn="ctr">
              <a:solidFill>
                <a:schemeClr val="accent1">
                  <a:shade val="65000"/>
                  <a:shade val="95000"/>
                  <a:satMod val="105000"/>
                </a:schemeClr>
              </a:solidFill>
              <a:round/>
            </a:ln>
            <a:effectLst/>
          </c:spPr>
          <c:marker>
            <c:symbol val="circle"/>
            <c:size val="17"/>
            <c:spPr>
              <a:solidFill>
                <a:schemeClr val="lt1"/>
              </a:solidFill>
              <a:ln>
                <a:noFill/>
              </a:ln>
              <a:effectLst/>
            </c:spPr>
          </c:marker>
          <c:dLbls>
            <c:dLbl>
              <c:idx val="15"/>
              <c:tx>
                <c:rich>
                  <a:bodyPr/>
                  <a:lstStyle/>
                  <a:p>
                    <a:r>
                      <a:rPr lang="en-US"/>
                      <a:t>41</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23AA-4ABC-A789-F4635FF0574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shade val="6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'[Graphique dans Microsoft PowerPoint]Feuil1'!$B$4:$B$19</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'[Graphique dans Microsoft PowerPoint]Feuil1'!$E$4:$E$19</c:f>
              <c:numCache>
                <c:formatCode>General</c:formatCode>
                <c:ptCount val="16"/>
                <c:pt idx="9">
                  <c:v>5</c:v>
                </c:pt>
                <c:pt idx="10">
                  <c:v>9</c:v>
                </c:pt>
                <c:pt idx="11">
                  <c:v>12</c:v>
                </c:pt>
                <c:pt idx="12">
                  <c:v>20</c:v>
                </c:pt>
                <c:pt idx="13">
                  <c:v>24</c:v>
                </c:pt>
                <c:pt idx="14">
                  <c:v>34</c:v>
                </c:pt>
                <c:pt idx="15">
                  <c:v>39</c:v>
                </c:pt>
              </c:numCache>
            </c:numRef>
          </c:val>
          <c:smooth val="0"/>
          <c:extLst>
            <c:ext xmlns:c16="http://schemas.microsoft.com/office/drawing/2014/chart" uri="{C3380CC4-5D6E-409C-BE32-E72D297353CC}">
              <c16:uniqueId val="{00000002-079C-4450-B9FA-84C5000BEF03}"/>
            </c:ext>
          </c:extLst>
        </c:ser>
        <c:dLbls>
          <c:dLblPos val="ctr"/>
          <c:showLegendKey val="0"/>
          <c:showVal val="1"/>
          <c:showCatName val="0"/>
          <c:showSerName val="0"/>
          <c:showPercent val="0"/>
          <c:showBubbleSize val="0"/>
        </c:dLbls>
        <c:marker val="1"/>
        <c:smooth val="0"/>
        <c:axId val="457591392"/>
        <c:axId val="457588440"/>
      </c:lineChart>
      <c:catAx>
        <c:axId val="45759139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fr-FR"/>
          </a:p>
        </c:txPr>
        <c:crossAx val="457588440"/>
        <c:crosses val="autoZero"/>
        <c:auto val="1"/>
        <c:lblAlgn val="ctr"/>
        <c:lblOffset val="100"/>
        <c:noMultiLvlLbl val="0"/>
      </c:catAx>
      <c:valAx>
        <c:axId val="457588440"/>
        <c:scaling>
          <c:orientation val="minMax"/>
        </c:scaling>
        <c:delete val="1"/>
        <c:axPos val="l"/>
        <c:numFmt formatCode="General" sourceLinked="1"/>
        <c:majorTickMark val="none"/>
        <c:minorTickMark val="none"/>
        <c:tickLblPos val="nextTo"/>
        <c:crossAx val="457591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fr-FR"/>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0.04957</cdr:x>
      <cdr:y>0.32278</cdr:y>
    </cdr:from>
    <cdr:to>
      <cdr:x>0.17326</cdr:x>
      <cdr:y>0.44093</cdr:y>
    </cdr:to>
    <cdr:sp macro="" textlink="">
      <cdr:nvSpPr>
        <cdr:cNvPr id="2" name="Rectangle 1">
          <a:extLst xmlns:a="http://schemas.openxmlformats.org/drawingml/2006/main">
            <a:ext uri="{FF2B5EF4-FFF2-40B4-BE49-F238E27FC236}">
              <a16:creationId xmlns:a16="http://schemas.microsoft.com/office/drawing/2014/main" id="{2D148B0E-94C5-3F28-A86E-93A2FC937492}"/>
            </a:ext>
          </a:extLst>
        </cdr:cNvPr>
        <cdr:cNvSpPr/>
      </cdr:nvSpPr>
      <cdr:spPr>
        <a:xfrm xmlns:a="http://schemas.openxmlformats.org/drawingml/2006/main">
          <a:off x="439996" y="1137497"/>
          <a:ext cx="1097913" cy="41637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fr-CH" b="1" dirty="0" err="1">
              <a:solidFill>
                <a:schemeClr val="accent1">
                  <a:lumMod val="60000"/>
                  <a:lumOff val="40000"/>
                </a:schemeClr>
              </a:solidFill>
            </a:rPr>
            <a:t>MScSI</a:t>
          </a:r>
          <a:endParaRPr lang="fr-CH" b="1" dirty="0">
            <a:solidFill>
              <a:schemeClr val="accent1">
                <a:lumMod val="60000"/>
                <a:lumOff val="40000"/>
              </a:schemeClr>
            </a:solidFill>
          </a:endParaRPr>
        </a:p>
      </cdr:txBody>
    </cdr:sp>
  </cdr:relSizeAnchor>
  <cdr:relSizeAnchor xmlns:cdr="http://schemas.openxmlformats.org/drawingml/2006/chartDrawing">
    <cdr:from>
      <cdr:x>0.39127</cdr:x>
      <cdr:y>0.5</cdr:y>
    </cdr:from>
    <cdr:to>
      <cdr:x>0.51497</cdr:x>
      <cdr:y>0.61815</cdr:y>
    </cdr:to>
    <cdr:sp macro="" textlink="">
      <cdr:nvSpPr>
        <cdr:cNvPr id="3" name="Rectangle 2">
          <a:extLst xmlns:a="http://schemas.openxmlformats.org/drawingml/2006/main">
            <a:ext uri="{FF2B5EF4-FFF2-40B4-BE49-F238E27FC236}">
              <a16:creationId xmlns:a16="http://schemas.microsoft.com/office/drawing/2014/main" id="{AD9457F2-B12B-4F97-E5B5-D5B8ED70AEF8}"/>
            </a:ext>
          </a:extLst>
        </cdr:cNvPr>
        <cdr:cNvSpPr/>
      </cdr:nvSpPr>
      <cdr:spPr>
        <a:xfrm xmlns:a="http://schemas.openxmlformats.org/drawingml/2006/main">
          <a:off x="3473005" y="1762052"/>
          <a:ext cx="1097913" cy="41637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fr-CH" b="1" dirty="0" err="1">
              <a:solidFill>
                <a:schemeClr val="accent1"/>
              </a:solidFill>
            </a:rPr>
            <a:t>MScSA</a:t>
          </a:r>
          <a:endParaRPr lang="fr-CH" b="1" dirty="0">
            <a:solidFill>
              <a:schemeClr val="accent1"/>
            </a:solidFill>
          </a:endParaRPr>
        </a:p>
      </cdr:txBody>
    </cdr:sp>
  </cdr:relSizeAnchor>
  <cdr:relSizeAnchor xmlns:cdr="http://schemas.openxmlformats.org/drawingml/2006/chartDrawing">
    <cdr:from>
      <cdr:x>0.45789</cdr:x>
      <cdr:y>0.67963</cdr:y>
    </cdr:from>
    <cdr:to>
      <cdr:x>0.58158</cdr:x>
      <cdr:y>0.79778</cdr:y>
    </cdr:to>
    <cdr:sp macro="" textlink="">
      <cdr:nvSpPr>
        <cdr:cNvPr id="4" name="Rectangle 3">
          <a:extLst xmlns:a="http://schemas.openxmlformats.org/drawingml/2006/main">
            <a:ext uri="{FF2B5EF4-FFF2-40B4-BE49-F238E27FC236}">
              <a16:creationId xmlns:a16="http://schemas.microsoft.com/office/drawing/2014/main" id="{52E78E68-1F37-17D6-C419-88B0EB3FF6C6}"/>
            </a:ext>
          </a:extLst>
        </cdr:cNvPr>
        <cdr:cNvSpPr/>
      </cdr:nvSpPr>
      <cdr:spPr>
        <a:xfrm xmlns:a="http://schemas.openxmlformats.org/drawingml/2006/main">
          <a:off x="4064291" y="2395100"/>
          <a:ext cx="1097913" cy="41637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fr-CH" b="1" dirty="0" err="1">
              <a:solidFill>
                <a:schemeClr val="accent1">
                  <a:lumMod val="75000"/>
                </a:schemeClr>
              </a:solidFill>
            </a:rPr>
            <a:t>MScIPS</a:t>
          </a:r>
          <a:endParaRPr lang="fr-CH" b="1" dirty="0">
            <a:solidFill>
              <a:schemeClr val="accent1">
                <a:lumMod val="75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4284" cy="497020"/>
          </a:xfrm>
          <a:prstGeom prst="rect">
            <a:avLst/>
          </a:prstGeom>
        </p:spPr>
        <p:txBody>
          <a:bodyPr vert="horz" lIns="91979" tIns="45990" rIns="91979" bIns="45990" rtlCol="0"/>
          <a:lstStyle>
            <a:lvl1pPr algn="l">
              <a:defRPr sz="1200"/>
            </a:lvl1pPr>
          </a:lstStyle>
          <a:p>
            <a:endParaRPr lang="fr-CH"/>
          </a:p>
        </p:txBody>
      </p:sp>
      <p:sp>
        <p:nvSpPr>
          <p:cNvPr id="3" name="Espace réservé de la date 2"/>
          <p:cNvSpPr>
            <a:spLocks noGrp="1"/>
          </p:cNvSpPr>
          <p:nvPr>
            <p:ph type="dt" sz="quarter" idx="1"/>
          </p:nvPr>
        </p:nvSpPr>
        <p:spPr>
          <a:xfrm>
            <a:off x="3848644" y="1"/>
            <a:ext cx="2944284" cy="497020"/>
          </a:xfrm>
          <a:prstGeom prst="rect">
            <a:avLst/>
          </a:prstGeom>
        </p:spPr>
        <p:txBody>
          <a:bodyPr vert="horz" lIns="91979" tIns="45990" rIns="91979" bIns="45990" rtlCol="0"/>
          <a:lstStyle>
            <a:lvl1pPr algn="r">
              <a:defRPr sz="1200"/>
            </a:lvl1pPr>
          </a:lstStyle>
          <a:p>
            <a:fld id="{6B8A0A73-3B42-4831-AC4D-D3F4F0AADCAE}" type="datetimeFigureOut">
              <a:rPr lang="fr-CH" smtClean="0"/>
              <a:t>24.09.2024</a:t>
            </a:fld>
            <a:endParaRPr lang="fr-CH"/>
          </a:p>
        </p:txBody>
      </p:sp>
      <p:sp>
        <p:nvSpPr>
          <p:cNvPr id="4" name="Espace réservé du pied de page 3"/>
          <p:cNvSpPr>
            <a:spLocks noGrp="1"/>
          </p:cNvSpPr>
          <p:nvPr>
            <p:ph type="ftr" sz="quarter" idx="2"/>
          </p:nvPr>
        </p:nvSpPr>
        <p:spPr>
          <a:xfrm>
            <a:off x="0" y="9408982"/>
            <a:ext cx="2944284" cy="497019"/>
          </a:xfrm>
          <a:prstGeom prst="rect">
            <a:avLst/>
          </a:prstGeom>
        </p:spPr>
        <p:txBody>
          <a:bodyPr vert="horz" lIns="91979" tIns="45990" rIns="91979" bIns="4599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48644" y="9408982"/>
            <a:ext cx="2944284" cy="497019"/>
          </a:xfrm>
          <a:prstGeom prst="rect">
            <a:avLst/>
          </a:prstGeom>
        </p:spPr>
        <p:txBody>
          <a:bodyPr vert="horz" lIns="91979" tIns="45990" rIns="91979" bIns="45990" rtlCol="0" anchor="b"/>
          <a:lstStyle>
            <a:lvl1pPr algn="r">
              <a:defRPr sz="1200"/>
            </a:lvl1pPr>
          </a:lstStyle>
          <a:p>
            <a:fld id="{37CFBB9C-14B2-417A-96D9-22CF5D71D95E}" type="slidenum">
              <a:rPr lang="fr-CH" smtClean="0"/>
              <a:t>‹N°›</a:t>
            </a:fld>
            <a:endParaRPr lang="fr-CH"/>
          </a:p>
        </p:txBody>
      </p:sp>
    </p:spTree>
    <p:extLst>
      <p:ext uri="{BB962C8B-B14F-4D97-AF65-F5344CB8AC3E}">
        <p14:creationId xmlns:p14="http://schemas.microsoft.com/office/powerpoint/2010/main" val="3138386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4284" cy="497020"/>
          </a:xfrm>
          <a:prstGeom prst="rect">
            <a:avLst/>
          </a:prstGeom>
        </p:spPr>
        <p:txBody>
          <a:bodyPr vert="horz" lIns="91979" tIns="45990" rIns="91979" bIns="45990" rtlCol="0"/>
          <a:lstStyle>
            <a:lvl1pPr algn="l">
              <a:defRPr sz="1200"/>
            </a:lvl1pPr>
          </a:lstStyle>
          <a:p>
            <a:endParaRPr lang="fr-CH"/>
          </a:p>
        </p:txBody>
      </p:sp>
      <p:sp>
        <p:nvSpPr>
          <p:cNvPr id="3" name="Espace réservé de la date 2"/>
          <p:cNvSpPr>
            <a:spLocks noGrp="1"/>
          </p:cNvSpPr>
          <p:nvPr>
            <p:ph type="dt" idx="1"/>
          </p:nvPr>
        </p:nvSpPr>
        <p:spPr>
          <a:xfrm>
            <a:off x="3848644" y="1"/>
            <a:ext cx="2944284" cy="497020"/>
          </a:xfrm>
          <a:prstGeom prst="rect">
            <a:avLst/>
          </a:prstGeom>
        </p:spPr>
        <p:txBody>
          <a:bodyPr vert="horz" lIns="91979" tIns="45990" rIns="91979" bIns="45990" rtlCol="0"/>
          <a:lstStyle>
            <a:lvl1pPr algn="r">
              <a:defRPr sz="1200"/>
            </a:lvl1pPr>
          </a:lstStyle>
          <a:p>
            <a:fld id="{F4837299-5D96-4E45-B3F2-31E1883B913E}" type="datetimeFigureOut">
              <a:rPr lang="fr-CH" smtClean="0"/>
              <a:t>24.09.2024</a:t>
            </a:fld>
            <a:endParaRPr lang="fr-CH"/>
          </a:p>
        </p:txBody>
      </p:sp>
      <p:sp>
        <p:nvSpPr>
          <p:cNvPr id="4" name="Espace réservé de l'image des diapositives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979" tIns="45990" rIns="91979" bIns="45990" rtlCol="0" anchor="ctr"/>
          <a:lstStyle/>
          <a:p>
            <a:endParaRPr lang="fr-CH"/>
          </a:p>
        </p:txBody>
      </p:sp>
      <p:sp>
        <p:nvSpPr>
          <p:cNvPr id="5" name="Espace réservé des notes 4"/>
          <p:cNvSpPr>
            <a:spLocks noGrp="1"/>
          </p:cNvSpPr>
          <p:nvPr>
            <p:ph type="body" sz="quarter" idx="3"/>
          </p:nvPr>
        </p:nvSpPr>
        <p:spPr>
          <a:xfrm>
            <a:off x="679451" y="4767263"/>
            <a:ext cx="5435600" cy="3900488"/>
          </a:xfrm>
          <a:prstGeom prst="rect">
            <a:avLst/>
          </a:prstGeom>
        </p:spPr>
        <p:txBody>
          <a:bodyPr vert="horz" lIns="91979" tIns="45990" rIns="91979" bIns="459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9408982"/>
            <a:ext cx="2944284" cy="497019"/>
          </a:xfrm>
          <a:prstGeom prst="rect">
            <a:avLst/>
          </a:prstGeom>
        </p:spPr>
        <p:txBody>
          <a:bodyPr vert="horz" lIns="91979" tIns="45990" rIns="91979" bIns="4599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48644" y="9408982"/>
            <a:ext cx="2944284" cy="497019"/>
          </a:xfrm>
          <a:prstGeom prst="rect">
            <a:avLst/>
          </a:prstGeom>
        </p:spPr>
        <p:txBody>
          <a:bodyPr vert="horz" lIns="91979" tIns="45990" rIns="91979" bIns="45990" rtlCol="0" anchor="b"/>
          <a:lstStyle>
            <a:lvl1pPr algn="r">
              <a:defRPr sz="1200"/>
            </a:lvl1pPr>
          </a:lstStyle>
          <a:p>
            <a:fld id="{6FA0DE3D-56DB-483B-899D-049256E8B6DF}" type="slidenum">
              <a:rPr lang="fr-CH" smtClean="0"/>
              <a:t>‹N°›</a:t>
            </a:fld>
            <a:endParaRPr lang="fr-CH"/>
          </a:p>
        </p:txBody>
      </p:sp>
    </p:spTree>
    <p:extLst>
      <p:ext uri="{BB962C8B-B14F-4D97-AF65-F5344CB8AC3E}">
        <p14:creationId xmlns:p14="http://schemas.microsoft.com/office/powerpoint/2010/main" val="72903889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youtube.com/watch?v=XsVw_oRN57A"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unil.ch/sciences-infirmieres/fr/home/menuinst/ecole.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1</a:t>
            </a:fld>
            <a:endParaRPr lang="fr-CH"/>
          </a:p>
        </p:txBody>
      </p:sp>
    </p:spTree>
    <p:extLst>
      <p:ext uri="{BB962C8B-B14F-4D97-AF65-F5344CB8AC3E}">
        <p14:creationId xmlns:p14="http://schemas.microsoft.com/office/powerpoint/2010/main" val="2419583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a:lnSpc>
                <a:spcPct val="107000"/>
              </a:lnSpc>
              <a:spcAft>
                <a:spcPts val="805"/>
              </a:spcAft>
            </a:pPr>
            <a:r>
              <a:rPr lang="fr-CH" sz="1200" b="1" dirty="0">
                <a:solidFill>
                  <a:srgbClr val="A11845"/>
                </a:solidFill>
                <a:latin typeface="Calibri" panose="020F0502020204030204" pitchFamily="34" charset="0"/>
                <a:cs typeface="Calibri" panose="020F0502020204030204" pitchFamily="34" charset="0"/>
              </a:rPr>
              <a:t>Partie 1. </a:t>
            </a:r>
            <a:r>
              <a:rPr lang="fr-CH" sz="1200" dirty="0">
                <a:latin typeface="Calibri" panose="020F0502020204030204" pitchFamily="34" charset="0"/>
                <a:ea typeface="Calibri" panose="020F0502020204030204" pitchFamily="34" charset="0"/>
                <a:cs typeface="Calibri" panose="020F0502020204030204" pitchFamily="34" charset="0"/>
              </a:rPr>
              <a:t>Cours communs (40 ECTS) : </a:t>
            </a:r>
            <a:r>
              <a:rPr lang="fr-CH" sz="1200" dirty="0" err="1">
                <a:latin typeface="Calibri" panose="020F0502020204030204" pitchFamily="34" charset="0"/>
                <a:ea typeface="Calibri" panose="020F0502020204030204" pitchFamily="34" charset="0"/>
                <a:cs typeface="Calibri" panose="020F0502020204030204" pitchFamily="34" charset="0"/>
              </a:rPr>
              <a:t>MSc</a:t>
            </a:r>
            <a:r>
              <a:rPr lang="fr-CH" sz="1200" dirty="0">
                <a:latin typeface="Calibri" panose="020F0502020204030204" pitchFamily="34" charset="0"/>
                <a:ea typeface="Calibri" panose="020F0502020204030204" pitchFamily="34" charset="0"/>
                <a:cs typeface="Calibri" panose="020F0502020204030204" pitchFamily="34" charset="0"/>
              </a:rPr>
              <a:t> SI et </a:t>
            </a:r>
            <a:r>
              <a:rPr lang="fr-CH" sz="1200" dirty="0" err="1">
                <a:latin typeface="Calibri" panose="020F0502020204030204" pitchFamily="34" charset="0"/>
                <a:ea typeface="Calibri" panose="020F0502020204030204" pitchFamily="34" charset="0"/>
                <a:cs typeface="Calibri" panose="020F0502020204030204" pitchFamily="34" charset="0"/>
              </a:rPr>
              <a:t>MSc</a:t>
            </a:r>
            <a:r>
              <a:rPr lang="fr-CH" sz="1200" dirty="0">
                <a:latin typeface="Calibri" panose="020F0502020204030204" pitchFamily="34" charset="0"/>
                <a:ea typeface="Calibri" panose="020F0502020204030204" pitchFamily="34" charset="0"/>
                <a:cs typeface="Calibri" panose="020F0502020204030204" pitchFamily="34" charset="0"/>
              </a:rPr>
              <a:t> IPS toutes orientations</a:t>
            </a:r>
          </a:p>
          <a:p>
            <a:pPr>
              <a:lnSpc>
                <a:spcPct val="107000"/>
              </a:lnSpc>
              <a:spcAft>
                <a:spcPts val="805"/>
              </a:spcAft>
            </a:pPr>
            <a:r>
              <a:rPr lang="fr-CH" sz="1200" b="1" dirty="0">
                <a:solidFill>
                  <a:srgbClr val="A11845"/>
                </a:solidFill>
                <a:latin typeface="Calibri" panose="020F0502020204030204" pitchFamily="34" charset="0"/>
                <a:cs typeface="Calibri" panose="020F0502020204030204" pitchFamily="34" charset="0"/>
              </a:rPr>
              <a:t>Partie 2. </a:t>
            </a:r>
            <a:r>
              <a:rPr lang="fr-CH" sz="1200" dirty="0">
                <a:latin typeface="Calibri" panose="020F0502020204030204" pitchFamily="34" charset="0"/>
                <a:ea typeface="Calibri" panose="020F0502020204030204" pitchFamily="34" charset="0"/>
                <a:cs typeface="Calibri" panose="020F0502020204030204" pitchFamily="34" charset="0"/>
              </a:rPr>
              <a:t>Cours par orientation (20 ECTS) : dès le 2</a:t>
            </a:r>
            <a:r>
              <a:rPr lang="fr-CH" sz="1200" baseline="30000" dirty="0">
                <a:latin typeface="Calibri" panose="020F0502020204030204" pitchFamily="34" charset="0"/>
                <a:ea typeface="Calibri" panose="020F0502020204030204" pitchFamily="34" charset="0"/>
                <a:cs typeface="Calibri" panose="020F0502020204030204" pitchFamily="34" charset="0"/>
              </a:rPr>
              <a:t>ème</a:t>
            </a:r>
            <a:r>
              <a:rPr lang="fr-CH" sz="1200" dirty="0">
                <a:latin typeface="Calibri" panose="020F0502020204030204" pitchFamily="34" charset="0"/>
                <a:ea typeface="Calibri" panose="020F0502020204030204" pitchFamily="34" charset="0"/>
                <a:cs typeface="Calibri" panose="020F0502020204030204" pitchFamily="34" charset="0"/>
              </a:rPr>
              <a:t> semestre, les étudiants suivent des cours en fonction de leur orientation. NEW : 20 ECTS santé mentale </a:t>
            </a:r>
          </a:p>
          <a:p>
            <a:pPr>
              <a:lnSpc>
                <a:spcPct val="107000"/>
              </a:lnSpc>
              <a:spcAft>
                <a:spcPts val="805"/>
              </a:spcAft>
            </a:pPr>
            <a:r>
              <a:rPr lang="fr-CH" sz="1200" b="1" dirty="0">
                <a:solidFill>
                  <a:srgbClr val="A11845"/>
                </a:solidFill>
                <a:latin typeface="Calibri" panose="020F0502020204030204" pitchFamily="34" charset="0"/>
                <a:cs typeface="Calibri" panose="020F0502020204030204" pitchFamily="34" charset="0"/>
              </a:rPr>
              <a:t>Partie 3. </a:t>
            </a:r>
            <a:r>
              <a:rPr lang="fr-CH" sz="1200" dirty="0">
                <a:latin typeface="Calibri" panose="020F0502020204030204" pitchFamily="34" charset="0"/>
                <a:ea typeface="Calibri" panose="020F0502020204030204" pitchFamily="34" charset="0"/>
                <a:cs typeface="Calibri" panose="020F0502020204030204" pitchFamily="34" charset="0"/>
              </a:rPr>
              <a:t>Stages (40 ECTS) : totalisant 26 semaines, soit 6.5 mois de stage</a:t>
            </a:r>
          </a:p>
          <a:p>
            <a:pPr>
              <a:lnSpc>
                <a:spcPct val="107000"/>
              </a:lnSpc>
              <a:spcAft>
                <a:spcPts val="805"/>
              </a:spcAft>
            </a:pPr>
            <a:r>
              <a:rPr lang="fr-CH" sz="1200" b="1" dirty="0">
                <a:solidFill>
                  <a:srgbClr val="A11845"/>
                </a:solidFill>
                <a:latin typeface="Calibri" panose="020F0502020204030204" pitchFamily="34" charset="0"/>
                <a:cs typeface="Calibri" panose="020F0502020204030204" pitchFamily="34" charset="0"/>
              </a:rPr>
              <a:t>Partie 4. </a:t>
            </a:r>
            <a:r>
              <a:rPr lang="fr-CH" sz="1200" dirty="0">
                <a:latin typeface="Calibri" panose="020F0502020204030204" pitchFamily="34" charset="0"/>
                <a:ea typeface="Calibri" panose="020F0502020204030204" pitchFamily="34" charset="0"/>
                <a:cs typeface="Calibri" panose="020F0502020204030204" pitchFamily="34" charset="0"/>
              </a:rPr>
              <a:t>Intégration des savoirs dans le domaine d'orientation  (20 ECTS) : travaux réflexifs jusqu’au mémoire (étude de cas approfondie). NEW : cours « durabilité et santé »</a:t>
            </a:r>
          </a:p>
          <a:p>
            <a:pPr>
              <a:lnSpc>
                <a:spcPct val="107000"/>
              </a:lnSpc>
              <a:spcAft>
                <a:spcPts val="805"/>
              </a:spcAft>
            </a:pPr>
            <a:r>
              <a:rPr lang="fr-CH" sz="1200" dirty="0">
                <a:latin typeface="Calibri" panose="020F0502020204030204" pitchFamily="34" charset="0"/>
                <a:ea typeface="Calibri" panose="020F0502020204030204" pitchFamily="34" charset="0"/>
                <a:cs typeface="Calibri" panose="020F0502020204030204" pitchFamily="34" charset="0"/>
              </a:rPr>
              <a:t> </a:t>
            </a:r>
          </a:p>
          <a:p>
            <a:pPr defTabSz="459897">
              <a:defRPr/>
            </a:pPr>
            <a:endParaRPr lang="fr-FR" dirty="0"/>
          </a:p>
          <a:p>
            <a:endParaRPr lang="fr-CH" dirty="0"/>
          </a:p>
        </p:txBody>
      </p:sp>
      <p:sp>
        <p:nvSpPr>
          <p:cNvPr id="4" name="Espace réservé du numéro de diapositive 3"/>
          <p:cNvSpPr>
            <a:spLocks noGrp="1"/>
          </p:cNvSpPr>
          <p:nvPr>
            <p:ph type="sldNum" sz="quarter" idx="10"/>
          </p:nvPr>
        </p:nvSpPr>
        <p:spPr/>
        <p:txBody>
          <a:bodyPr/>
          <a:lstStyle/>
          <a:p>
            <a:fld id="{1D7291EF-9787-48F3-A66F-6E042E3A6853}" type="slidenum">
              <a:rPr lang="fr-CH" smtClean="0"/>
              <a:pPr/>
              <a:t>12</a:t>
            </a:fld>
            <a:endParaRPr lang="fr-CH"/>
          </a:p>
        </p:txBody>
      </p:sp>
    </p:spTree>
    <p:extLst>
      <p:ext uri="{BB962C8B-B14F-4D97-AF65-F5344CB8AC3E}">
        <p14:creationId xmlns:p14="http://schemas.microsoft.com/office/powerpoint/2010/main" val="663539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000" dirty="0">
                <a:latin typeface="+mn-lt"/>
              </a:rPr>
              <a:t>En novembre 2017, le Grand Conseil du Canton de Vaud a adopté</a:t>
            </a:r>
            <a:r>
              <a:rPr lang="fr-CH" sz="1000" baseline="0" dirty="0">
                <a:latin typeface="+mn-lt"/>
              </a:rPr>
              <a:t> une modification de la Loi sur la santé publique (LSP), portant sur l’article 124b. Cet article pose les bases légales pour la pratique d’un nouveau rôle infirmier: l’infirmier praticien spécialisé.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1000" baseline="0" dirty="0">
              <a:latin typeface="+mn-lt"/>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000" dirty="0">
                <a:latin typeface="+mn-lt"/>
              </a:rPr>
              <a:t>La pratique dispose actuellement d’un cadre légal uniquement dans le Canton de Vaud, mais d’autres cantons étudient actuellement une adaptation de leur cadre légal. Des hôpitaux comme les HUG engagent déjà des IPS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1000" dirty="0">
              <a:latin typeface="+mn-lt"/>
            </a:endParaRPr>
          </a:p>
          <a:p>
            <a:pPr marL="0" indent="0">
              <a:buFont typeface="Arial" panose="020B0604020202020204" pitchFamily="34" charset="0"/>
              <a:buNone/>
            </a:pPr>
            <a:r>
              <a:rPr lang="fr-FR" sz="1000" dirty="0">
                <a:effectLst/>
                <a:latin typeface="+mn-lt"/>
                <a:ea typeface="Times New Roman" panose="02020603050405020304" pitchFamily="18" charset="0"/>
                <a:cs typeface="Times New Roman" panose="02020603050405020304" pitchFamily="18" charset="0"/>
              </a:rPr>
              <a:t>Le cursus MScIPS prépare à l’exercice du rôle d’infirmier praticien spécialisé (IPS)</a:t>
            </a:r>
            <a:r>
              <a:rPr lang="fr-FR" sz="1000" dirty="0">
                <a:effectLst/>
                <a:latin typeface="+mn-lt"/>
                <a:ea typeface="MS Gothic" panose="020B0609070205080204" pitchFamily="49" charset="-128"/>
                <a:cs typeface="Times New Roman" panose="02020603050405020304" pitchFamily="18" charset="0"/>
              </a:rPr>
              <a:t>, </a:t>
            </a:r>
            <a:r>
              <a:rPr lang="fr-FR" sz="1000" dirty="0">
                <a:effectLst/>
                <a:latin typeface="+mn-lt"/>
                <a:ea typeface="Times New Roman" panose="02020603050405020304" pitchFamily="18" charset="0"/>
                <a:cs typeface="Times New Roman" panose="02020603050405020304" pitchFamily="18" charset="0"/>
              </a:rPr>
              <a:t>tel que prévu à l’article 124b de la Loi Vaudoise sur la santé publique (LSP), </a:t>
            </a:r>
            <a:endParaRPr lang="fr-CH" sz="1000" dirty="0">
              <a:latin typeface="+mn-lt"/>
            </a:endParaRPr>
          </a:p>
          <a:p>
            <a:pPr marL="0" indent="0">
              <a:buFont typeface="Arial" panose="020B0604020202020204" pitchFamily="34" charset="0"/>
              <a:buNone/>
            </a:pPr>
            <a:endParaRPr lang="en-GB" dirty="0"/>
          </a:p>
          <a:p>
            <a:endParaRPr lang="fr-CH" baseline="0" dirty="0"/>
          </a:p>
        </p:txBody>
      </p:sp>
      <p:sp>
        <p:nvSpPr>
          <p:cNvPr id="4" name="Espace réservé du numéro de diapositive 3"/>
          <p:cNvSpPr>
            <a:spLocks noGrp="1"/>
          </p:cNvSpPr>
          <p:nvPr>
            <p:ph type="sldNum" sz="quarter" idx="10"/>
          </p:nvPr>
        </p:nvSpPr>
        <p:spPr/>
        <p:txBody>
          <a:bodyPr/>
          <a:lstStyle/>
          <a:p>
            <a:fld id="{7A9EFA27-853E-6D46-B869-1A54A8924F98}" type="slidenum">
              <a:rPr lang="fr-FR" smtClean="0"/>
              <a:t>13</a:t>
            </a:fld>
            <a:endParaRPr lang="fr-FR"/>
          </a:p>
        </p:txBody>
      </p:sp>
    </p:spTree>
    <p:extLst>
      <p:ext uri="{BB962C8B-B14F-4D97-AF65-F5344CB8AC3E}">
        <p14:creationId xmlns:p14="http://schemas.microsoft.com/office/powerpoint/2010/main" val="3630524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a:p>
            <a:r>
              <a:rPr lang="fr-CH" baseline="0" dirty="0"/>
              <a:t>A droite : exemples d’intégration du rôle IPS en pratique clinique </a:t>
            </a:r>
          </a:p>
        </p:txBody>
      </p:sp>
      <p:sp>
        <p:nvSpPr>
          <p:cNvPr id="4" name="Espace réservé du numéro de diapositive 3"/>
          <p:cNvSpPr>
            <a:spLocks noGrp="1"/>
          </p:cNvSpPr>
          <p:nvPr>
            <p:ph type="sldNum" sz="quarter" idx="10"/>
          </p:nvPr>
        </p:nvSpPr>
        <p:spPr/>
        <p:txBody>
          <a:bodyPr/>
          <a:lstStyle/>
          <a:p>
            <a:fld id="{7A9EFA27-853E-6D46-B869-1A54A8924F98}" type="slidenum">
              <a:rPr lang="fr-FR" smtClean="0"/>
              <a:t>14</a:t>
            </a:fld>
            <a:endParaRPr lang="fr-FR"/>
          </a:p>
        </p:txBody>
      </p:sp>
    </p:spTree>
    <p:extLst>
      <p:ext uri="{BB962C8B-B14F-4D97-AF65-F5344CB8AC3E}">
        <p14:creationId xmlns:p14="http://schemas.microsoft.com/office/powerpoint/2010/main" val="810131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1D7291EF-9787-48F3-A66F-6E042E3A6853}" type="slidenum">
              <a:rPr lang="fr-CH" smtClean="0"/>
              <a:pPr/>
              <a:t>16</a:t>
            </a:fld>
            <a:endParaRPr lang="fr-CH"/>
          </a:p>
        </p:txBody>
      </p:sp>
    </p:spTree>
    <p:extLst>
      <p:ext uri="{BB962C8B-B14F-4D97-AF65-F5344CB8AC3E}">
        <p14:creationId xmlns:p14="http://schemas.microsoft.com/office/powerpoint/2010/main" val="19296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dirty="0"/>
          </a:p>
        </p:txBody>
      </p:sp>
      <p:sp>
        <p:nvSpPr>
          <p:cNvPr id="4" name="Espace réservé du numéro de diapositive 3"/>
          <p:cNvSpPr>
            <a:spLocks noGrp="1"/>
          </p:cNvSpPr>
          <p:nvPr>
            <p:ph type="sldNum" sz="quarter" idx="10"/>
          </p:nvPr>
        </p:nvSpPr>
        <p:spPr/>
        <p:txBody>
          <a:bodyPr/>
          <a:lstStyle/>
          <a:p>
            <a:fld id="{7A9EFA27-853E-6D46-B869-1A54A8924F98}" type="slidenum">
              <a:rPr lang="fr-FR" smtClean="0"/>
              <a:t>17</a:t>
            </a:fld>
            <a:endParaRPr lang="fr-FR"/>
          </a:p>
        </p:txBody>
      </p:sp>
    </p:spTree>
    <p:extLst>
      <p:ext uri="{BB962C8B-B14F-4D97-AF65-F5344CB8AC3E}">
        <p14:creationId xmlns:p14="http://schemas.microsoft.com/office/powerpoint/2010/main" val="2210699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713214"/>
            <a:r>
              <a:rPr lang="fr-CH" sz="1000" b="1" spc="28" dirty="0">
                <a:solidFill>
                  <a:srgbClr val="AF4C64"/>
                </a:solidFill>
                <a:latin typeface="Calibri" panose="020F0502020204030204" pitchFamily="34" charset="0"/>
                <a:cs typeface="Calibri" panose="020F0502020204030204" pitchFamily="34" charset="0"/>
              </a:rPr>
              <a:t>6 modules de cours obligatoires </a:t>
            </a:r>
            <a:r>
              <a:rPr lang="fr-CH" sz="1000" spc="28" dirty="0">
                <a:solidFill>
                  <a:srgbClr val="251E20"/>
                </a:solidFill>
                <a:latin typeface="Calibri" panose="020F0502020204030204" pitchFamily="34" charset="0"/>
                <a:cs typeface="Calibri" panose="020F0502020204030204" pitchFamily="34" charset="0"/>
              </a:rPr>
              <a:t>et communs: 50 ECTS</a:t>
            </a:r>
          </a:p>
          <a:p>
            <a:pPr defTabSz="713214"/>
            <a:r>
              <a:rPr lang="fr-CH" sz="1000" spc="28" dirty="0">
                <a:solidFill>
                  <a:srgbClr val="251E20"/>
                </a:solidFill>
                <a:latin typeface="Calibri" panose="020F0502020204030204" pitchFamily="34" charset="0"/>
                <a:cs typeface="Calibri" panose="020F0502020204030204" pitchFamily="34" charset="0"/>
              </a:rPr>
              <a:t>	dont 1 stage ICLS: 5 ECTS</a:t>
            </a:r>
          </a:p>
          <a:p>
            <a:pPr defTabSz="713214"/>
            <a:r>
              <a:rPr lang="fr-CH" sz="1000" spc="28" dirty="0">
                <a:solidFill>
                  <a:srgbClr val="251E20"/>
                </a:solidFill>
                <a:latin typeface="Calibri" panose="020F0502020204030204" pitchFamily="34" charset="0"/>
                <a:cs typeface="Calibri" panose="020F0502020204030204" pitchFamily="34" charset="0"/>
              </a:rPr>
              <a:t>	dont 5 ECTS de cours à choix</a:t>
            </a:r>
          </a:p>
          <a:p>
            <a:pPr defTabSz="713214"/>
            <a:endParaRPr lang="fr-CH" sz="1000" spc="28" dirty="0">
              <a:solidFill>
                <a:srgbClr val="251E20"/>
              </a:solidFill>
              <a:latin typeface="Calibri" panose="020F0502020204030204" pitchFamily="34" charset="0"/>
              <a:cs typeface="Calibri" panose="020F0502020204030204" pitchFamily="34" charset="0"/>
            </a:endParaRPr>
          </a:p>
          <a:p>
            <a:pPr defTabSz="713214"/>
            <a:r>
              <a:rPr lang="fr-CH" sz="1000" spc="28" dirty="0">
                <a:solidFill>
                  <a:srgbClr val="251E20"/>
                </a:solidFill>
                <a:latin typeface="Calibri" panose="020F0502020204030204" pitchFamily="34" charset="0"/>
                <a:cs typeface="Calibri" panose="020F0502020204030204" pitchFamily="34" charset="0"/>
              </a:rPr>
              <a:t>3 modules de cours selon </a:t>
            </a:r>
            <a:r>
              <a:rPr lang="fr-CH" sz="1000" b="1" spc="28" dirty="0">
                <a:solidFill>
                  <a:srgbClr val="AF4C64"/>
                </a:solidFill>
                <a:latin typeface="Calibri" panose="020F0502020204030204" pitchFamily="34" charset="0"/>
                <a:cs typeface="Calibri" panose="020F0502020204030204" pitchFamily="34" charset="0"/>
              </a:rPr>
              <a:t>option recherche d’implantation </a:t>
            </a:r>
            <a:r>
              <a:rPr lang="fr-CH" sz="1000" spc="28" dirty="0">
                <a:solidFill>
                  <a:srgbClr val="251E20"/>
                </a:solidFill>
                <a:latin typeface="Calibri" panose="020F0502020204030204" pitchFamily="34" charset="0"/>
                <a:cs typeface="Calibri" panose="020F0502020204030204" pitchFamily="34" charset="0"/>
              </a:rPr>
              <a:t>ou</a:t>
            </a:r>
            <a:r>
              <a:rPr lang="fr-CH" sz="1000" b="1" spc="28" dirty="0">
                <a:solidFill>
                  <a:srgbClr val="44546A"/>
                </a:solidFill>
                <a:latin typeface="Calibri" panose="020F0502020204030204" pitchFamily="34" charset="0"/>
                <a:cs typeface="Calibri" panose="020F0502020204030204" pitchFamily="34" charset="0"/>
              </a:rPr>
              <a:t> </a:t>
            </a:r>
            <a:r>
              <a:rPr lang="fr-CH" sz="1000" b="1" spc="28" dirty="0">
                <a:solidFill>
                  <a:srgbClr val="AF4C64"/>
                </a:solidFill>
                <a:latin typeface="Calibri" panose="020F0502020204030204" pitchFamily="34" charset="0"/>
                <a:cs typeface="Calibri" panose="020F0502020204030204" pitchFamily="34" charset="0"/>
              </a:rPr>
              <a:t>recherche clinique </a:t>
            </a:r>
            <a:r>
              <a:rPr lang="fr-CH" sz="1000" spc="28" dirty="0">
                <a:solidFill>
                  <a:srgbClr val="251E20"/>
                </a:solidFill>
                <a:latin typeface="Calibri" panose="020F0502020204030204" pitchFamily="34" charset="0"/>
                <a:cs typeface="Calibri" panose="020F0502020204030204" pitchFamily="34" charset="0"/>
              </a:rPr>
              <a:t>: 15 ECTS</a:t>
            </a:r>
          </a:p>
          <a:p>
            <a:pPr defTabSz="713214"/>
            <a:endParaRPr lang="fr-CH" sz="1000" spc="28" dirty="0">
              <a:solidFill>
                <a:srgbClr val="251E20"/>
              </a:solidFill>
              <a:latin typeface="Calibri" panose="020F0502020204030204" pitchFamily="34" charset="0"/>
              <a:cs typeface="Calibri" panose="020F0502020204030204" pitchFamily="34" charset="0"/>
            </a:endParaRPr>
          </a:p>
          <a:p>
            <a:pPr marL="0" marR="0" lvl="0" indent="0" algn="l" defTabSz="713214" rtl="0" eaLnBrk="1" fontAlgn="auto" latinLnBrk="0" hangingPunct="1">
              <a:lnSpc>
                <a:spcPct val="100000"/>
              </a:lnSpc>
              <a:spcBef>
                <a:spcPts val="0"/>
              </a:spcBef>
              <a:spcAft>
                <a:spcPts val="0"/>
              </a:spcAft>
              <a:buClrTx/>
              <a:buSzTx/>
              <a:buFontTx/>
              <a:buNone/>
              <a:tabLst/>
              <a:defRPr/>
            </a:pPr>
            <a:r>
              <a:rPr lang="fr-CH" sz="1000" spc="28" dirty="0">
                <a:solidFill>
                  <a:srgbClr val="251E20"/>
                </a:solidFill>
                <a:latin typeface="Calibri" panose="020F0502020204030204" pitchFamily="34" charset="0"/>
                <a:cs typeface="Calibri" panose="020F0502020204030204" pitchFamily="34" charset="0"/>
              </a:rPr>
              <a:t>1 module de </a:t>
            </a:r>
            <a:r>
              <a:rPr lang="fr-CH" sz="1000" b="1" spc="28" dirty="0">
                <a:solidFill>
                  <a:srgbClr val="AF4C64"/>
                </a:solidFill>
                <a:latin typeface="Calibri" panose="020F0502020204030204" pitchFamily="34" charset="0"/>
                <a:cs typeface="Calibri" panose="020F0502020204030204" pitchFamily="34" charset="0"/>
              </a:rPr>
              <a:t>mémoire de Master</a:t>
            </a:r>
            <a:r>
              <a:rPr lang="fr-CH" sz="1000" spc="28" dirty="0">
                <a:solidFill>
                  <a:srgbClr val="251E20"/>
                </a:solidFill>
                <a:latin typeface="Calibri" panose="020F0502020204030204" pitchFamily="34" charset="0"/>
                <a:cs typeface="Calibri" panose="020F0502020204030204" pitchFamily="34" charset="0"/>
              </a:rPr>
              <a:t>: 30 ECTS (10 ECTS/semestre), </a:t>
            </a:r>
            <a:r>
              <a:rPr lang="fr-CH" sz="1000" b="1" kern="0" dirty="0">
                <a:solidFill>
                  <a:srgbClr val="AF4C64"/>
                </a:solidFill>
                <a:latin typeface="Calibri Light" panose="020F0302020204030204" pitchFamily="34" charset="0"/>
                <a:cs typeface="Calibri Light" panose="020F0302020204030204" pitchFamily="34" charset="0"/>
              </a:rPr>
              <a:t>2 modalités : 1) recherche d’implantation ; 2) recherche clinique </a:t>
            </a:r>
          </a:p>
          <a:p>
            <a:pPr defTabSz="713214"/>
            <a:endParaRPr lang="fr-CH" sz="1000" spc="28" dirty="0">
              <a:solidFill>
                <a:srgbClr val="251E20"/>
              </a:solidFill>
              <a:latin typeface="Calibri" panose="020F0502020204030204" pitchFamily="34" charset="0"/>
              <a:cs typeface="Calibri" panose="020F0502020204030204" pitchFamily="34" charset="0"/>
            </a:endParaRPr>
          </a:p>
          <a:p>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18</a:t>
            </a:fld>
            <a:endParaRPr lang="fr-CH"/>
          </a:p>
        </p:txBody>
      </p:sp>
    </p:spTree>
    <p:extLst>
      <p:ext uri="{BB962C8B-B14F-4D97-AF65-F5344CB8AC3E}">
        <p14:creationId xmlns:p14="http://schemas.microsoft.com/office/powerpoint/2010/main" val="36874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H" sz="1000" dirty="0">
                <a:latin typeface="Aptos" panose="020B0004020202020204" pitchFamily="34" charset="0"/>
                <a:cs typeface="Calibri" panose="020F0502020204030204" pitchFamily="34" charset="0"/>
              </a:rPr>
              <a:t>Pour découvrir le rôle de l’IPS en image : la chaîne YouTube de l’IUFRS </a:t>
            </a:r>
            <a:r>
              <a:rPr lang="en-US" sz="1000" dirty="0">
                <a:latin typeface="Aptos" panose="020B0004020202020204" pitchFamily="34" charset="0"/>
                <a:hlinkClick r:id="rId3"/>
              </a:rPr>
              <a:t>MM CH Image TV 15 C&amp;C FR ONLINE v1 (youtube.com)</a:t>
            </a:r>
            <a:r>
              <a:rPr lang="en-US" sz="1000" dirty="0">
                <a:latin typeface="Aptos" panose="020B0004020202020204" pitchFamily="34" charset="0"/>
              </a:rPr>
              <a:t> </a:t>
            </a:r>
            <a:r>
              <a:rPr lang="fr-CH" sz="1000" dirty="0">
                <a:latin typeface="Aptos" panose="020B0004020202020204" pitchFamily="34" charset="0"/>
                <a:cs typeface="Calibri" panose="020F0502020204030204" pitchFamily="34" charset="0"/>
              </a:rPr>
              <a:t>   </a:t>
            </a:r>
            <a:endParaRPr lang="en-CH" sz="1000" dirty="0">
              <a:latin typeface="Aptos" panose="020B0004020202020204" pitchFamily="34" charset="0"/>
              <a:cs typeface="Calibri" panose="020F0502020204030204" pitchFamily="34" charset="0"/>
            </a:endParaRPr>
          </a:p>
          <a:p>
            <a:endParaRPr lang="fr-CH" dirty="0"/>
          </a:p>
          <a:p>
            <a:endParaRPr lang="fr-CH" dirty="0"/>
          </a:p>
          <a:p>
            <a:pPr marL="0" marR="0" lvl="0" indent="0" algn="l" defTabSz="713232" rtl="0" eaLnBrk="1" fontAlgn="auto" latinLnBrk="0" hangingPunct="1">
              <a:lnSpc>
                <a:spcPct val="100000"/>
              </a:lnSpc>
              <a:spcBef>
                <a:spcPts val="0"/>
              </a:spcBef>
              <a:spcAft>
                <a:spcPts val="0"/>
              </a:spcAft>
              <a:buClrTx/>
              <a:buSzTx/>
              <a:buFontTx/>
              <a:buNone/>
              <a:tabLst/>
              <a:defRPr/>
            </a:pPr>
            <a:r>
              <a:rPr lang="fr-CH" sz="1000" dirty="0">
                <a:latin typeface="Aptos" panose="020B0004020202020204" pitchFamily="34" charset="0"/>
                <a:cs typeface="Calibri" panose="020F0502020204030204" pitchFamily="34" charset="0"/>
              </a:rPr>
              <a:t>Pour retrouver toutes les informations relatives au MScIPS, y compris le Règlement des études </a:t>
            </a:r>
            <a:r>
              <a:rPr lang="fr-CH" sz="1000" dirty="0" err="1">
                <a:latin typeface="Aptos" panose="020B0004020202020204" pitchFamily="34" charset="0"/>
                <a:cs typeface="Calibri" panose="020F0502020204030204" pitchFamily="34" charset="0"/>
              </a:rPr>
              <a:t>MSc</a:t>
            </a:r>
            <a:r>
              <a:rPr lang="fr-CH" sz="1000" dirty="0">
                <a:latin typeface="Aptos" panose="020B0004020202020204" pitchFamily="34" charset="0"/>
                <a:cs typeface="Calibri" panose="020F0502020204030204" pitchFamily="34" charset="0"/>
              </a:rPr>
              <a:t> IPS 2024 : la page internet de l’IUFRS  </a:t>
            </a:r>
            <a:r>
              <a:rPr lang="fr-CH" sz="1000" dirty="0">
                <a:latin typeface="Aptos" panose="020B0004020202020204" pitchFamily="34" charset="0"/>
                <a:cs typeface="Calibri" panose="020F0502020204030204" pitchFamily="34" charset="0"/>
                <a:hlinkClick r:id="rId4"/>
              </a:rPr>
              <a:t>https://www.unil.ch/sciences-infirmieres/fr/home/menuinst/ecole.html</a:t>
            </a:r>
            <a:r>
              <a:rPr lang="fr-CH" sz="1000" dirty="0">
                <a:latin typeface="Aptos" panose="020B0004020202020204" pitchFamily="34" charset="0"/>
                <a:cs typeface="Calibri" panose="020F0502020204030204" pitchFamily="34" charset="0"/>
              </a:rPr>
              <a:t> </a:t>
            </a:r>
            <a:endParaRPr lang="en-CH" sz="1000" dirty="0">
              <a:latin typeface="Aptos" panose="020B0004020202020204" pitchFamily="34" charset="0"/>
              <a:cs typeface="Calibri" panose="020F0502020204030204" pitchFamily="34" charset="0"/>
            </a:endParaRPr>
          </a:p>
          <a:p>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20</a:t>
            </a:fld>
            <a:endParaRPr lang="fr-CH"/>
          </a:p>
        </p:txBody>
      </p:sp>
    </p:spTree>
    <p:extLst>
      <p:ext uri="{BB962C8B-B14F-4D97-AF65-F5344CB8AC3E}">
        <p14:creationId xmlns:p14="http://schemas.microsoft.com/office/powerpoint/2010/main" val="96628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Institut romand fondé en 2007</a:t>
            </a:r>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3</a:t>
            </a:fld>
            <a:endParaRPr lang="fr-CH"/>
          </a:p>
        </p:txBody>
      </p:sp>
    </p:spTree>
    <p:extLst>
      <p:ext uri="{BB962C8B-B14F-4D97-AF65-F5344CB8AC3E}">
        <p14:creationId xmlns:p14="http://schemas.microsoft.com/office/powerpoint/2010/main" val="285677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H" sz="1800" dirty="0">
                <a:latin typeface="Aptos" panose="020B0004020202020204" pitchFamily="34" charset="0"/>
                <a:cs typeface="Segoe UI Semilight" panose="020B0402040204020203" pitchFamily="34" charset="0"/>
              </a:rPr>
              <a:t>(incluant les </a:t>
            </a:r>
            <a:r>
              <a:rPr lang="fr-CH" sz="1800" dirty="0" err="1">
                <a:latin typeface="Aptos" panose="020B0004020202020204" pitchFamily="34" charset="0"/>
                <a:cs typeface="Segoe UI Semilight" panose="020B0402040204020203" pitchFamily="34" charset="0"/>
              </a:rPr>
              <a:t>étudiant·es</a:t>
            </a:r>
            <a:r>
              <a:rPr lang="fr-CH" sz="1800" dirty="0">
                <a:latin typeface="Aptos" panose="020B0004020202020204" pitchFamily="34" charset="0"/>
                <a:cs typeface="Segoe UI Semilight" panose="020B0402040204020203" pitchFamily="34" charset="0"/>
              </a:rPr>
              <a:t> en prolongation)</a:t>
            </a:r>
          </a:p>
          <a:p>
            <a:endParaRPr lang="fr-CH" sz="1800" dirty="0">
              <a:effectLst/>
              <a:latin typeface="Calibri" panose="020F0502020204030204" pitchFamily="34" charset="0"/>
              <a:ea typeface="Calibri" panose="020F0502020204030204" pitchFamily="34" charset="0"/>
            </a:endParaRPr>
          </a:p>
          <a:p>
            <a:r>
              <a:rPr lang="fr-CH" sz="1800" dirty="0">
                <a:effectLst/>
                <a:latin typeface="Calibri" panose="020F0502020204030204" pitchFamily="34" charset="0"/>
                <a:ea typeface="Calibri" panose="020F0502020204030204" pitchFamily="34" charset="0"/>
              </a:rPr>
              <a:t>Une preuve de l'adéquation de nos programmes aux enjeux socio-sanitaires actuels est la croissante quasi exponentielle du nombre d'étudiants.</a:t>
            </a:r>
          </a:p>
          <a:p>
            <a:endParaRPr lang="fr-CH" dirty="0"/>
          </a:p>
        </p:txBody>
      </p:sp>
      <p:sp>
        <p:nvSpPr>
          <p:cNvPr id="4" name="Espace réservé du numéro de diapositive 3"/>
          <p:cNvSpPr>
            <a:spLocks noGrp="1"/>
          </p:cNvSpPr>
          <p:nvPr>
            <p:ph type="sldNum" sz="quarter" idx="5"/>
          </p:nvPr>
        </p:nvSpPr>
        <p:spPr/>
        <p:txBody>
          <a:bodyPr/>
          <a:lstStyle/>
          <a:p>
            <a:fld id="{2A544147-6504-004C-9017-0FFADA596202}" type="slidenum">
              <a:rPr lang="fr-FR" smtClean="0"/>
              <a:t>4</a:t>
            </a:fld>
            <a:endParaRPr lang="fr-FR"/>
          </a:p>
        </p:txBody>
      </p:sp>
    </p:spTree>
    <p:extLst>
      <p:ext uri="{BB962C8B-B14F-4D97-AF65-F5344CB8AC3E}">
        <p14:creationId xmlns:p14="http://schemas.microsoft.com/office/powerpoint/2010/main" val="3348903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sz="1000" b="1" dirty="0">
                <a:solidFill>
                  <a:srgbClr val="A11845"/>
                </a:solidFill>
                <a:latin typeface="+mn-lt"/>
                <a:cs typeface="Calibri" panose="020F0502020204030204" pitchFamily="34" charset="0"/>
              </a:rPr>
              <a:t>La formation à </a:t>
            </a:r>
            <a:r>
              <a:rPr lang="en-US" sz="1000" b="1" dirty="0" err="1">
                <a:solidFill>
                  <a:srgbClr val="A11845"/>
                </a:solidFill>
                <a:latin typeface="+mn-lt"/>
                <a:cs typeface="Calibri" panose="020F0502020204030204" pitchFamily="34" charset="0"/>
              </a:rPr>
              <a:t>l’IUFRS</a:t>
            </a:r>
            <a:endParaRPr lang="fr-CH" sz="1000" b="1" dirty="0">
              <a:solidFill>
                <a:srgbClr val="A11845"/>
              </a:solidFill>
              <a:latin typeface="+mn-lt"/>
              <a:cs typeface="Calibri" panose="020F0502020204030204" pitchFamily="34" charset="0"/>
            </a:endParaRPr>
          </a:p>
          <a:p>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5</a:t>
            </a:fld>
            <a:endParaRPr lang="fr-CH"/>
          </a:p>
        </p:txBody>
      </p:sp>
    </p:spTree>
    <p:extLst>
      <p:ext uri="{BB962C8B-B14F-4D97-AF65-F5344CB8AC3E}">
        <p14:creationId xmlns:p14="http://schemas.microsoft.com/office/powerpoint/2010/main" val="338391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6</a:t>
            </a:fld>
            <a:endParaRPr lang="fr-CH"/>
          </a:p>
        </p:txBody>
      </p:sp>
    </p:spTree>
    <p:extLst>
      <p:ext uri="{BB962C8B-B14F-4D97-AF65-F5344CB8AC3E}">
        <p14:creationId xmlns:p14="http://schemas.microsoft.com/office/powerpoint/2010/main" val="2003655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7A9EFA27-853E-6D46-B869-1A54A8924F98}" type="slidenum">
              <a:rPr lang="fr-FR" smtClean="0"/>
              <a:t>7</a:t>
            </a:fld>
            <a:endParaRPr lang="fr-FR"/>
          </a:p>
        </p:txBody>
      </p:sp>
    </p:spTree>
    <p:extLst>
      <p:ext uri="{BB962C8B-B14F-4D97-AF65-F5344CB8AC3E}">
        <p14:creationId xmlns:p14="http://schemas.microsoft.com/office/powerpoint/2010/main" val="2707853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1D7291EF-9787-48F3-A66F-6E042E3A6853}" type="slidenum">
              <a:rPr lang="fr-CH" smtClean="0"/>
              <a:pPr/>
              <a:t>9</a:t>
            </a:fld>
            <a:endParaRPr lang="fr-CH"/>
          </a:p>
        </p:txBody>
      </p:sp>
    </p:spTree>
    <p:extLst>
      <p:ext uri="{BB962C8B-B14F-4D97-AF65-F5344CB8AC3E}">
        <p14:creationId xmlns:p14="http://schemas.microsoft.com/office/powerpoint/2010/main" val="1139358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2700">
              <a:lnSpc>
                <a:spcPct val="100000"/>
              </a:lnSpc>
              <a:spcBef>
                <a:spcPts val="95"/>
              </a:spcBef>
              <a:tabLst>
                <a:tab pos="354965" algn="l"/>
              </a:tabLst>
            </a:pPr>
            <a:r>
              <a:rPr lang="fr-CH" sz="1000" b="1" spc="-10" dirty="0">
                <a:solidFill>
                  <a:srgbClr val="A11845"/>
                </a:solidFill>
                <a:latin typeface="Aptos" panose="020B0004020202020204" pitchFamily="34" charset="0"/>
                <a:cs typeface="Calibri" panose="020F0502020204030204" pitchFamily="34" charset="0"/>
              </a:rPr>
              <a:t>Rôle</a:t>
            </a:r>
            <a:r>
              <a:rPr lang="fr-CH" sz="1000" b="1" spc="-110" dirty="0">
                <a:solidFill>
                  <a:srgbClr val="A11845"/>
                </a:solidFill>
                <a:latin typeface="Aptos" panose="020B0004020202020204" pitchFamily="34" charset="0"/>
                <a:cs typeface="Calibri" panose="020F0502020204030204" pitchFamily="34" charset="0"/>
              </a:rPr>
              <a:t> </a:t>
            </a:r>
            <a:r>
              <a:rPr lang="fr-CH" sz="1000" b="1" spc="-10" dirty="0">
                <a:solidFill>
                  <a:srgbClr val="A11845"/>
                </a:solidFill>
                <a:latin typeface="Aptos" panose="020B0004020202020204" pitchFamily="34" charset="0"/>
                <a:cs typeface="Calibri" panose="020F0502020204030204" pitchFamily="34" charset="0"/>
              </a:rPr>
              <a:t>conseil</a:t>
            </a:r>
            <a:r>
              <a:rPr lang="fr-CH" sz="1000" b="1" spc="-105" dirty="0">
                <a:solidFill>
                  <a:srgbClr val="A11845"/>
                </a:solidFill>
                <a:latin typeface="Aptos" panose="020B0004020202020204" pitchFamily="34" charset="0"/>
                <a:cs typeface="Calibri" panose="020F0502020204030204" pitchFamily="34" charset="0"/>
              </a:rPr>
              <a:t> pédagogique / mentor </a:t>
            </a:r>
            <a:r>
              <a:rPr lang="fr-CH" sz="1000" dirty="0">
                <a:latin typeface="Aptos" panose="020B0004020202020204" pitchFamily="34" charset="0"/>
                <a:cs typeface="Calibri" panose="020F0502020204030204" pitchFamily="34" charset="0"/>
              </a:rPr>
              <a:t>durant</a:t>
            </a:r>
            <a:r>
              <a:rPr lang="fr-CH" sz="1000" spc="-60" dirty="0">
                <a:latin typeface="Aptos" panose="020B0004020202020204" pitchFamily="34" charset="0"/>
                <a:cs typeface="Calibri" panose="020F0502020204030204" pitchFamily="34" charset="0"/>
              </a:rPr>
              <a:t> </a:t>
            </a:r>
            <a:r>
              <a:rPr lang="fr-CH" sz="1000" dirty="0">
                <a:latin typeface="Aptos" panose="020B0004020202020204" pitchFamily="34" charset="0"/>
                <a:cs typeface="Calibri" panose="020F0502020204030204" pitchFamily="34" charset="0"/>
              </a:rPr>
              <a:t>la</a:t>
            </a:r>
            <a:r>
              <a:rPr lang="fr-CH" sz="1000" spc="-55" dirty="0">
                <a:latin typeface="Aptos" panose="020B0004020202020204" pitchFamily="34" charset="0"/>
                <a:cs typeface="Calibri" panose="020F0502020204030204" pitchFamily="34" charset="0"/>
              </a:rPr>
              <a:t> </a:t>
            </a:r>
            <a:r>
              <a:rPr lang="fr-CH" sz="1000" spc="-10" dirty="0">
                <a:latin typeface="Aptos" panose="020B0004020202020204" pitchFamily="34" charset="0"/>
                <a:cs typeface="Calibri" panose="020F0502020204030204" pitchFamily="34" charset="0"/>
              </a:rPr>
              <a:t>trajectoire</a:t>
            </a:r>
            <a:r>
              <a:rPr lang="fr-CH" sz="1000" spc="-60" dirty="0">
                <a:latin typeface="Aptos" panose="020B0004020202020204" pitchFamily="34" charset="0"/>
                <a:cs typeface="Calibri" panose="020F0502020204030204" pitchFamily="34" charset="0"/>
              </a:rPr>
              <a:t> </a:t>
            </a:r>
            <a:r>
              <a:rPr lang="fr-CH" sz="1000" dirty="0">
                <a:latin typeface="Aptos" panose="020B0004020202020204" pitchFamily="34" charset="0"/>
                <a:cs typeface="Calibri" panose="020F0502020204030204" pitchFamily="34" charset="0"/>
              </a:rPr>
              <a:t>de</a:t>
            </a:r>
            <a:r>
              <a:rPr lang="fr-CH" sz="1000" spc="-55" dirty="0">
                <a:latin typeface="Aptos" panose="020B0004020202020204" pitchFamily="34" charset="0"/>
                <a:cs typeface="Calibri" panose="020F0502020204030204" pitchFamily="34" charset="0"/>
              </a:rPr>
              <a:t> </a:t>
            </a:r>
            <a:r>
              <a:rPr lang="fr-CH" sz="1000" spc="-10" dirty="0">
                <a:latin typeface="Aptos" panose="020B0004020202020204" pitchFamily="34" charset="0"/>
                <a:cs typeface="Calibri" panose="020F0502020204030204" pitchFamily="34" charset="0"/>
              </a:rPr>
              <a:t>formation de l’</a:t>
            </a:r>
            <a:r>
              <a:rPr lang="fr-CH" sz="1000" spc="-10" dirty="0" err="1">
                <a:latin typeface="Aptos" panose="020B0004020202020204" pitchFamily="34" charset="0"/>
                <a:cs typeface="Calibri" panose="020F0502020204030204" pitchFamily="34" charset="0"/>
              </a:rPr>
              <a:t>étudiant.e</a:t>
            </a:r>
            <a:endParaRPr lang="fr-CH" sz="1000" spc="-10" dirty="0">
              <a:latin typeface="Aptos" panose="020B0004020202020204" pitchFamily="34" charset="0"/>
              <a:cs typeface="Calibri" panose="020F0502020204030204" pitchFamily="34" charset="0"/>
            </a:endParaRPr>
          </a:p>
          <a:p>
            <a:pPr marL="12700">
              <a:lnSpc>
                <a:spcPct val="100000"/>
              </a:lnSpc>
              <a:spcBef>
                <a:spcPts val="95"/>
              </a:spcBef>
              <a:tabLst>
                <a:tab pos="354965" algn="l"/>
              </a:tabLst>
            </a:pPr>
            <a:endParaRPr lang="fr-CH" sz="1000" spc="-10" dirty="0">
              <a:latin typeface="Aptos" panose="020B0004020202020204" pitchFamily="34" charset="0"/>
              <a:cs typeface="Calibri" panose="020F0502020204030204" pitchFamily="34" charset="0"/>
            </a:endParaRPr>
          </a:p>
          <a:p>
            <a:pPr marL="12700">
              <a:lnSpc>
                <a:spcPct val="100000"/>
              </a:lnSpc>
              <a:spcBef>
                <a:spcPts val="95"/>
              </a:spcBef>
              <a:tabLst>
                <a:tab pos="354965" algn="l"/>
                <a:tab pos="1179830" algn="l"/>
                <a:tab pos="2364105" algn="l"/>
                <a:tab pos="3253104" algn="l"/>
              </a:tabLst>
            </a:pPr>
            <a:r>
              <a:rPr lang="fr-CH" sz="1000" b="1" spc="-20" dirty="0">
                <a:solidFill>
                  <a:srgbClr val="A11845"/>
                </a:solidFill>
                <a:latin typeface="Aptos" panose="020B0004020202020204" pitchFamily="34" charset="0"/>
                <a:cs typeface="Calibri" panose="020F0502020204030204" pitchFamily="34" charset="0"/>
              </a:rPr>
              <a:t>Rôle </a:t>
            </a:r>
            <a:r>
              <a:rPr lang="fr-CH" sz="1000" b="1" spc="-10" dirty="0">
                <a:solidFill>
                  <a:srgbClr val="A11845"/>
                </a:solidFill>
                <a:latin typeface="Aptos" panose="020B0004020202020204" pitchFamily="34" charset="0"/>
                <a:cs typeface="Calibri" panose="020F0502020204030204" pitchFamily="34" charset="0"/>
              </a:rPr>
              <a:t>conseil </a:t>
            </a:r>
            <a:r>
              <a:rPr lang="fr-CH" sz="1000" spc="-20" dirty="0">
                <a:latin typeface="Aptos" panose="020B0004020202020204" pitchFamily="34" charset="0"/>
                <a:cs typeface="Calibri" panose="020F0502020204030204" pitchFamily="34" charset="0"/>
              </a:rPr>
              <a:t>pour </a:t>
            </a:r>
            <a:r>
              <a:rPr lang="fr-CH" sz="1000" spc="-25" dirty="0">
                <a:latin typeface="Aptos" panose="020B0004020202020204" pitchFamily="34" charset="0"/>
                <a:cs typeface="Calibri" panose="020F0502020204030204" pitchFamily="34" charset="0"/>
              </a:rPr>
              <a:t>le choix des stages, relativement au futur domaine de pratique </a:t>
            </a:r>
            <a:r>
              <a:rPr lang="fr-CH" sz="1000" dirty="0">
                <a:latin typeface="Aptos" panose="020B0004020202020204" pitchFamily="34" charset="0"/>
                <a:cs typeface="Calibri" panose="020F0502020204030204" pitchFamily="34" charset="0"/>
              </a:rPr>
              <a:t>de</a:t>
            </a:r>
            <a:r>
              <a:rPr lang="fr-CH" sz="1000" spc="-45" dirty="0">
                <a:latin typeface="Aptos" panose="020B0004020202020204" pitchFamily="34" charset="0"/>
                <a:cs typeface="Calibri" panose="020F0502020204030204" pitchFamily="34" charset="0"/>
              </a:rPr>
              <a:t> </a:t>
            </a:r>
            <a:r>
              <a:rPr lang="fr-CH" sz="1000" spc="-10" dirty="0">
                <a:latin typeface="Aptos" panose="020B0004020202020204" pitchFamily="34" charset="0"/>
                <a:cs typeface="Calibri" panose="020F0502020204030204" pitchFamily="34" charset="0"/>
              </a:rPr>
              <a:t>l’</a:t>
            </a:r>
            <a:r>
              <a:rPr lang="fr-CH" sz="1000" spc="-10" dirty="0" err="1">
                <a:latin typeface="Aptos" panose="020B0004020202020204" pitchFamily="34" charset="0"/>
                <a:cs typeface="Calibri" panose="020F0502020204030204" pitchFamily="34" charset="0"/>
              </a:rPr>
              <a:t>étudiant·</a:t>
            </a:r>
            <a:r>
              <a:rPr lang="fr-CH" sz="1000" dirty="0" err="1">
                <a:latin typeface="Aptos" panose="020B0004020202020204" pitchFamily="34" charset="0"/>
                <a:cs typeface="Calibri" panose="020F0502020204030204" pitchFamily="34" charset="0"/>
              </a:rPr>
              <a:t>e</a:t>
            </a:r>
            <a:r>
              <a:rPr lang="fr-CH" sz="1000" spc="-50" dirty="0">
                <a:latin typeface="Aptos" panose="020B0004020202020204" pitchFamily="34" charset="0"/>
                <a:cs typeface="Calibri" panose="020F0502020204030204" pitchFamily="34" charset="0"/>
              </a:rPr>
              <a:t> </a:t>
            </a:r>
            <a:r>
              <a:rPr lang="fr-CH" sz="1000" spc="-25" dirty="0">
                <a:latin typeface="Aptos" panose="020B0004020202020204" pitchFamily="34" charset="0"/>
                <a:cs typeface="Calibri" panose="020F0502020204030204" pitchFamily="34" charset="0"/>
              </a:rPr>
              <a:t>IPS (la planification des stages est placée sous la responsabilité de l’IUFRS)</a:t>
            </a:r>
          </a:p>
          <a:p>
            <a:pPr marL="12700">
              <a:lnSpc>
                <a:spcPct val="100000"/>
              </a:lnSpc>
              <a:spcBef>
                <a:spcPts val="95"/>
              </a:spcBef>
              <a:tabLst>
                <a:tab pos="354965" algn="l"/>
                <a:tab pos="1179830" algn="l"/>
                <a:tab pos="2364105" algn="l"/>
                <a:tab pos="3253104" algn="l"/>
              </a:tabLst>
            </a:pPr>
            <a:endParaRPr lang="fr-CH" sz="1000" spc="-25" dirty="0">
              <a:latin typeface="Aptos" panose="020B0004020202020204" pitchFamily="34" charset="0"/>
              <a:cs typeface="Calibri" panose="020F0502020204030204" pitchFamily="34" charset="0"/>
            </a:endParaRPr>
          </a:p>
          <a:p>
            <a:pPr marL="12700">
              <a:lnSpc>
                <a:spcPct val="100000"/>
              </a:lnSpc>
              <a:spcBef>
                <a:spcPts val="95"/>
              </a:spcBef>
              <a:tabLst>
                <a:tab pos="354965" algn="l"/>
                <a:tab pos="1179830" algn="l"/>
                <a:tab pos="2364105" algn="l"/>
                <a:tab pos="3253104" algn="l"/>
              </a:tabLst>
            </a:pPr>
            <a:r>
              <a:rPr lang="fr-CH" sz="1000" b="1" spc="-20" dirty="0">
                <a:solidFill>
                  <a:srgbClr val="A11845"/>
                </a:solidFill>
                <a:latin typeface="Aptos" panose="020B0004020202020204" pitchFamily="34" charset="0"/>
                <a:cs typeface="Calibri" panose="020F0502020204030204" pitchFamily="34" charset="0"/>
              </a:rPr>
              <a:t>Rôle </a:t>
            </a:r>
            <a:r>
              <a:rPr lang="fr-CH" sz="1000" b="1" spc="-25" dirty="0">
                <a:solidFill>
                  <a:srgbClr val="A11845"/>
                </a:solidFill>
                <a:latin typeface="Aptos" panose="020B0004020202020204" pitchFamily="34" charset="0"/>
                <a:cs typeface="Calibri" panose="020F0502020204030204" pitchFamily="34" charset="0"/>
              </a:rPr>
              <a:t>de </a:t>
            </a:r>
            <a:r>
              <a:rPr lang="fr-CH" sz="1000" b="1" spc="-10" dirty="0">
                <a:solidFill>
                  <a:srgbClr val="A11845"/>
                </a:solidFill>
                <a:latin typeface="Aptos" panose="020B0004020202020204" pitchFamily="34" charset="0"/>
                <a:cs typeface="Calibri" panose="020F0502020204030204" pitchFamily="34" charset="0"/>
              </a:rPr>
              <a:t>superviseur </a:t>
            </a:r>
            <a:r>
              <a:rPr lang="fr-CH" sz="1000" spc="-10" dirty="0">
                <a:latin typeface="Aptos" panose="020B0004020202020204" pitchFamily="34" charset="0"/>
                <a:cs typeface="Calibri" panose="020F0502020204030204" pitchFamily="34" charset="0"/>
              </a:rPr>
              <a:t>durant </a:t>
            </a:r>
            <a:r>
              <a:rPr lang="fr-CH" sz="1000" spc="-10" dirty="0" err="1">
                <a:latin typeface="Aptos" panose="020B0004020202020204" pitchFamily="34" charset="0"/>
                <a:cs typeface="Calibri" panose="020F0502020204030204" pitchFamily="34" charset="0"/>
              </a:rPr>
              <a:t>le.s</a:t>
            </a:r>
            <a:r>
              <a:rPr lang="fr-CH" sz="1000" spc="-10" dirty="0">
                <a:latin typeface="Aptos" panose="020B0004020202020204" pitchFamily="34" charset="0"/>
                <a:cs typeface="Calibri" panose="020F0502020204030204" pitchFamily="34" charset="0"/>
              </a:rPr>
              <a:t> </a:t>
            </a:r>
            <a:r>
              <a:rPr lang="fr-CH" sz="1000" spc="-10" dirty="0" err="1">
                <a:latin typeface="Aptos" panose="020B0004020202020204" pitchFamily="34" charset="0"/>
                <a:cs typeface="Calibri" panose="020F0502020204030204" pitchFamily="34" charset="0"/>
              </a:rPr>
              <a:t>stage.s</a:t>
            </a:r>
            <a:r>
              <a:rPr lang="fr-CH" sz="1000" spc="-10" dirty="0">
                <a:latin typeface="Aptos" panose="020B0004020202020204" pitchFamily="34" charset="0"/>
                <a:cs typeface="Calibri" panose="020F0502020204030204" pitchFamily="34" charset="0"/>
              </a:rPr>
              <a:t> planifiés dans le secteur de pratique du médecin référent</a:t>
            </a:r>
          </a:p>
          <a:p>
            <a:pPr marL="355600" indent="-342900">
              <a:lnSpc>
                <a:spcPct val="100000"/>
              </a:lnSpc>
              <a:spcBef>
                <a:spcPts val="95"/>
              </a:spcBef>
              <a:buFont typeface="Arial" panose="020B0604020202020204" pitchFamily="34" charset="0"/>
              <a:buChar char="•"/>
              <a:tabLst>
                <a:tab pos="354965" algn="l"/>
                <a:tab pos="1179830" algn="l"/>
                <a:tab pos="2364105" algn="l"/>
                <a:tab pos="3253104" algn="l"/>
              </a:tabLst>
            </a:pPr>
            <a:endParaRPr lang="fr-CH" sz="1000" dirty="0">
              <a:latin typeface="Aptos" panose="020B0004020202020204" pitchFamily="34" charset="0"/>
              <a:cs typeface="Calibri" panose="020F0502020204030204" pitchFamily="34" charset="0"/>
            </a:endParaRPr>
          </a:p>
          <a:p>
            <a:pPr marL="12700">
              <a:spcBef>
                <a:spcPts val="95"/>
              </a:spcBef>
              <a:buClr>
                <a:srgbClr val="A11845"/>
              </a:buClr>
              <a:tabLst>
                <a:tab pos="354965" algn="l"/>
              </a:tabLst>
            </a:pPr>
            <a:r>
              <a:rPr lang="fr-CH" sz="1000" spc="-70" dirty="0">
                <a:latin typeface="Aptos" panose="020B0004020202020204" pitchFamily="34" charset="0"/>
                <a:cs typeface="Calibri" panose="020F0502020204030204" pitchFamily="34" charset="0"/>
              </a:rPr>
              <a:t> </a:t>
            </a:r>
            <a:r>
              <a:rPr lang="fr-CH" sz="1000" b="1" spc="-20" dirty="0">
                <a:solidFill>
                  <a:srgbClr val="A11845"/>
                </a:solidFill>
                <a:latin typeface="Aptos" panose="020B0004020202020204" pitchFamily="34" charset="0"/>
                <a:cs typeface="Calibri" panose="020F0502020204030204" pitchFamily="34" charset="0"/>
              </a:rPr>
              <a:t>Rôle </a:t>
            </a:r>
            <a:r>
              <a:rPr lang="fr-CH" sz="1000" b="1" spc="-25" dirty="0">
                <a:solidFill>
                  <a:srgbClr val="A11845"/>
                </a:solidFill>
                <a:latin typeface="Aptos" panose="020B0004020202020204" pitchFamily="34" charset="0"/>
                <a:cs typeface="Calibri" panose="020F0502020204030204" pitchFamily="34" charset="0"/>
              </a:rPr>
              <a:t>de </a:t>
            </a:r>
            <a:r>
              <a:rPr lang="fr-CH" sz="1000" b="1" spc="-10" dirty="0">
                <a:solidFill>
                  <a:srgbClr val="A11845"/>
                </a:solidFill>
                <a:latin typeface="Aptos" panose="020B0004020202020204" pitchFamily="34" charset="0"/>
                <a:cs typeface="Calibri" panose="020F0502020204030204" pitchFamily="34" charset="0"/>
              </a:rPr>
              <a:t>superviseur </a:t>
            </a:r>
            <a:r>
              <a:rPr lang="fr-CH" sz="1000" spc="-10" dirty="0">
                <a:latin typeface="Aptos" panose="020B0004020202020204" pitchFamily="34" charset="0"/>
                <a:cs typeface="Calibri" panose="020F0502020204030204" pitchFamily="34" charset="0"/>
              </a:rPr>
              <a:t>en qualité de Co-Directeur du  mémoire</a:t>
            </a:r>
            <a:endParaRPr lang="fr-CH" sz="1000" dirty="0">
              <a:latin typeface="Aptos" panose="020B0004020202020204" pitchFamily="34" charset="0"/>
              <a:cs typeface="Calibri" panose="020F0502020204030204" pitchFamily="34" charset="0"/>
            </a:endParaRPr>
          </a:p>
          <a:p>
            <a:endParaRPr lang="en-GB" dirty="0"/>
          </a:p>
        </p:txBody>
      </p:sp>
      <p:sp>
        <p:nvSpPr>
          <p:cNvPr id="4" name="Espace réservé du pied de page 3"/>
          <p:cNvSpPr>
            <a:spLocks noGrp="1"/>
          </p:cNvSpPr>
          <p:nvPr>
            <p:ph type="ftr" sz="quarter" idx="10"/>
          </p:nvPr>
        </p:nvSpPr>
        <p:spPr/>
        <p:txBody>
          <a:bodyPr/>
          <a:lstStyle/>
          <a:p>
            <a:r>
              <a:rPr lang="fr-CH"/>
              <a:t>Institut universitaire de formation et de recherche en soins</a:t>
            </a:r>
            <a:endParaRPr lang="fr-FR"/>
          </a:p>
        </p:txBody>
      </p:sp>
      <p:sp>
        <p:nvSpPr>
          <p:cNvPr id="5" name="Espace réservé du numéro de diapositive 4"/>
          <p:cNvSpPr>
            <a:spLocks noGrp="1"/>
          </p:cNvSpPr>
          <p:nvPr>
            <p:ph type="sldNum" sz="quarter" idx="11"/>
          </p:nvPr>
        </p:nvSpPr>
        <p:spPr/>
        <p:txBody>
          <a:bodyPr/>
          <a:lstStyle/>
          <a:p>
            <a:fld id="{7A9EFA27-853E-6D46-B869-1A54A8924F98}" type="slidenum">
              <a:rPr lang="fr-FR" smtClean="0"/>
              <a:t>10</a:t>
            </a:fld>
            <a:endParaRPr lang="fr-FR"/>
          </a:p>
        </p:txBody>
      </p:sp>
    </p:spTree>
    <p:extLst>
      <p:ext uri="{BB962C8B-B14F-4D97-AF65-F5344CB8AC3E}">
        <p14:creationId xmlns:p14="http://schemas.microsoft.com/office/powerpoint/2010/main" val="731673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dirty="0"/>
          </a:p>
        </p:txBody>
      </p:sp>
      <p:sp>
        <p:nvSpPr>
          <p:cNvPr id="4" name="Espace réservé du numéro de diapositive 3"/>
          <p:cNvSpPr>
            <a:spLocks noGrp="1"/>
          </p:cNvSpPr>
          <p:nvPr>
            <p:ph type="sldNum" sz="quarter" idx="10"/>
          </p:nvPr>
        </p:nvSpPr>
        <p:spPr/>
        <p:txBody>
          <a:bodyPr/>
          <a:lstStyle/>
          <a:p>
            <a:fld id="{7A9EFA27-853E-6D46-B869-1A54A8924F98}" type="slidenum">
              <a:rPr lang="fr-FR" smtClean="0"/>
              <a:t>11</a:t>
            </a:fld>
            <a:endParaRPr lang="fr-FR"/>
          </a:p>
        </p:txBody>
      </p:sp>
    </p:spTree>
    <p:extLst>
      <p:ext uri="{BB962C8B-B14F-4D97-AF65-F5344CB8AC3E}">
        <p14:creationId xmlns:p14="http://schemas.microsoft.com/office/powerpoint/2010/main" val="3385151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21F40-9133-EFB2-1709-72369BF5E96E}"/>
              </a:ext>
            </a:extLst>
          </p:cNvPr>
          <p:cNvSpPr>
            <a:spLocks noGrp="1"/>
          </p:cNvSpPr>
          <p:nvPr>
            <p:ph type="ctrTitle"/>
          </p:nvPr>
        </p:nvSpPr>
        <p:spPr>
          <a:xfrm>
            <a:off x="252000" y="717715"/>
            <a:ext cx="8639622" cy="691986"/>
          </a:xfrm>
          <a:solidFill>
            <a:srgbClr val="FFFFFF"/>
          </a:solidFill>
        </p:spPr>
        <p:txBody>
          <a:bodyPr anchor="b">
            <a:normAutofit/>
          </a:bodyPr>
          <a:lstStyle>
            <a:lvl1pPr algn="ctr">
              <a:defRPr lang="fr-CH" sz="3900" b="1" kern="1200" cap="all" dirty="0">
                <a:solidFill>
                  <a:srgbClr val="AF4C64"/>
                </a:solidFill>
                <a:latin typeface="Arial" panose="020B0604020202020204" pitchFamily="34" charset="0"/>
                <a:ea typeface="+mj-ea"/>
                <a:cs typeface="Arial" panose="020B0604020202020204" pitchFamily="34" charset="0"/>
              </a:defRPr>
            </a:lvl1pPr>
          </a:lstStyle>
          <a:p>
            <a:r>
              <a:rPr lang="fr-FR" dirty="0"/>
              <a:t>Modifiez le style du titre</a:t>
            </a:r>
            <a:endParaRPr lang="fr-CH" dirty="0"/>
          </a:p>
        </p:txBody>
      </p:sp>
      <p:sp>
        <p:nvSpPr>
          <p:cNvPr id="3" name="Sous-titre 2">
            <a:extLst>
              <a:ext uri="{FF2B5EF4-FFF2-40B4-BE49-F238E27FC236}">
                <a16:creationId xmlns:a16="http://schemas.microsoft.com/office/drawing/2014/main" id="{0E9E8A35-37FB-9D9F-01D5-F218CF86B634}"/>
              </a:ext>
            </a:extLst>
          </p:cNvPr>
          <p:cNvSpPr>
            <a:spLocks noGrp="1"/>
          </p:cNvSpPr>
          <p:nvPr>
            <p:ph type="subTitle" idx="1"/>
          </p:nvPr>
        </p:nvSpPr>
        <p:spPr>
          <a:xfrm>
            <a:off x="252000" y="2701768"/>
            <a:ext cx="8639622" cy="1241583"/>
          </a:xfrm>
        </p:spPr>
        <p:txBody>
          <a:bodyPr>
            <a:normAutofit/>
          </a:bodyPr>
          <a:lstStyle>
            <a:lvl1pPr marL="0" indent="0" algn="ctr">
              <a:buNone/>
              <a:defRPr lang="fr-CH" sz="2000" b="1" kern="1200" dirty="0">
                <a:solidFill>
                  <a:schemeClr val="tx1"/>
                </a:solidFill>
                <a:latin typeface="Arial" panose="020B0604020202020204" pitchFamily="34" charset="0"/>
                <a:ea typeface="+mn-ea"/>
                <a:cs typeface="Arial" panose="020B0604020202020204" pitchFamily="34" charset="0"/>
              </a:defRPr>
            </a:lvl1pPr>
            <a:lvl2pPr marL="457187" indent="0" algn="ctr">
              <a:buNone/>
              <a:defRPr sz="2000"/>
            </a:lvl2pPr>
            <a:lvl3pPr marL="914373" indent="0" algn="ctr">
              <a:buNone/>
              <a:defRPr sz="1800"/>
            </a:lvl3pPr>
            <a:lvl4pPr marL="1371560" indent="0" algn="ctr">
              <a:buNone/>
              <a:defRPr sz="1600"/>
            </a:lvl4pPr>
            <a:lvl5pPr marL="1828746" indent="0" algn="ctr">
              <a:buNone/>
              <a:defRPr sz="1600"/>
            </a:lvl5pPr>
            <a:lvl6pPr marL="2285933" indent="0" algn="ctr">
              <a:buNone/>
              <a:defRPr sz="1600"/>
            </a:lvl6pPr>
            <a:lvl7pPr marL="2743119" indent="0" algn="ctr">
              <a:buNone/>
              <a:defRPr sz="1600"/>
            </a:lvl7pPr>
            <a:lvl8pPr marL="3200304" indent="0" algn="ctr">
              <a:buNone/>
              <a:defRPr sz="1600"/>
            </a:lvl8pPr>
            <a:lvl9pPr marL="3657489" indent="0" algn="ctr">
              <a:buNone/>
              <a:defRPr sz="1600"/>
            </a:lvl9pPr>
          </a:lstStyle>
          <a:p>
            <a:r>
              <a:rPr lang="fr-FR" dirty="0"/>
              <a:t>Modifiez le style des sous-titres du masque</a:t>
            </a:r>
          </a:p>
        </p:txBody>
      </p:sp>
      <p:sp>
        <p:nvSpPr>
          <p:cNvPr id="9" name="ZoneTexte 8">
            <a:extLst>
              <a:ext uri="{FF2B5EF4-FFF2-40B4-BE49-F238E27FC236}">
                <a16:creationId xmlns:a16="http://schemas.microsoft.com/office/drawing/2014/main" id="{8DF6818A-06EE-C214-8367-4348ECED7FE8}"/>
              </a:ext>
            </a:extLst>
          </p:cNvPr>
          <p:cNvSpPr txBox="1"/>
          <p:nvPr userDrawn="1"/>
        </p:nvSpPr>
        <p:spPr>
          <a:xfrm>
            <a:off x="133350" y="156179"/>
            <a:ext cx="8124825" cy="227755"/>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880" b="0" i="0" u="none" strike="noStrike" kern="1200" cap="none" spc="-10" normalizeH="0" baseline="0" noProof="0" dirty="0">
                <a:ln>
                  <a:noFill/>
                </a:ln>
                <a:solidFill>
                  <a:schemeClr val="tx1"/>
                </a:solidFill>
                <a:effectLst/>
                <a:uLnTx/>
                <a:uFillTx/>
                <a:latin typeface="Calibri"/>
                <a:ea typeface="+mn-ea"/>
                <a:cs typeface="+mn-cs"/>
              </a:rPr>
              <a:t>||||||||||||||||||||||||||||||||||||||||||||||||||||||||||||||||||||||||||||||||||||||||||||||||||||||||||||||||||||||||||||||||||||||||||||||||||||||||||||||</a:t>
            </a:r>
          </a:p>
        </p:txBody>
      </p:sp>
      <p:pic>
        <p:nvPicPr>
          <p:cNvPr id="10" name="Image 9">
            <a:extLst>
              <a:ext uri="{FF2B5EF4-FFF2-40B4-BE49-F238E27FC236}">
                <a16:creationId xmlns:a16="http://schemas.microsoft.com/office/drawing/2014/main" id="{B429A9FE-3B3A-CC65-FB08-EBCD4052BA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219089"/>
            <a:ext cx="814422" cy="102323"/>
          </a:xfrm>
          <a:prstGeom prst="rect">
            <a:avLst/>
          </a:prstGeom>
        </p:spPr>
      </p:pic>
      <p:sp>
        <p:nvSpPr>
          <p:cNvPr id="5" name="ZoneTexte 4">
            <a:extLst>
              <a:ext uri="{FF2B5EF4-FFF2-40B4-BE49-F238E27FC236}">
                <a16:creationId xmlns:a16="http://schemas.microsoft.com/office/drawing/2014/main" id="{B5594F4C-5D49-697E-0A98-3A8835ABC36D}"/>
              </a:ext>
            </a:extLst>
          </p:cNvPr>
          <p:cNvSpPr txBox="1"/>
          <p:nvPr userDrawn="1"/>
        </p:nvSpPr>
        <p:spPr>
          <a:xfrm>
            <a:off x="147604" y="4718465"/>
            <a:ext cx="6662772" cy="196977"/>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680" b="0" i="0" u="none" strike="noStrike" kern="1200" cap="none" spc="80" normalizeH="0" baseline="0" noProof="0" dirty="0">
                <a:ln>
                  <a:noFill/>
                </a:ln>
                <a:solidFill>
                  <a:schemeClr val="tx1"/>
                </a:solidFill>
                <a:effectLst/>
                <a:uLnTx/>
                <a:uFillTx/>
                <a:latin typeface="Calibri"/>
                <a:ea typeface="+mn-ea"/>
                <a:cs typeface="+mn-cs"/>
              </a:rPr>
              <a:t>|||||||||||||||||||||||||||||||||||||||||||||||||||||||||||||||||||||||||||||||||||||||||||||||||||||||||||||||||||||||||||||||||</a:t>
            </a:r>
          </a:p>
        </p:txBody>
      </p:sp>
      <p:sp>
        <p:nvSpPr>
          <p:cNvPr id="6" name="Espace réservé de la date 3">
            <a:extLst>
              <a:ext uri="{FF2B5EF4-FFF2-40B4-BE49-F238E27FC236}">
                <a16:creationId xmlns:a16="http://schemas.microsoft.com/office/drawing/2014/main" id="{193CFD7A-B129-746C-0B53-140441990037}"/>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56F0D692-FB52-4215-B43B-617FE01506E0}" type="datetime1">
              <a:rPr lang="fr-CH" smtClean="0"/>
              <a:t>24.09.2024</a:t>
            </a:fld>
            <a:endParaRPr lang="fr-CH" dirty="0"/>
          </a:p>
        </p:txBody>
      </p:sp>
      <p:sp>
        <p:nvSpPr>
          <p:cNvPr id="8" name="Espace réservé du numéro de diapositive 5">
            <a:extLst>
              <a:ext uri="{FF2B5EF4-FFF2-40B4-BE49-F238E27FC236}">
                <a16:creationId xmlns:a16="http://schemas.microsoft.com/office/drawing/2014/main" id="{23D9E307-FE22-9B0D-701D-86EA6A5772FA}"/>
              </a:ext>
            </a:extLst>
          </p:cNvPr>
          <p:cNvSpPr>
            <a:spLocks noGrp="1"/>
          </p:cNvSpPr>
          <p:nvPr>
            <p:ph type="sldNum" sz="quarter" idx="4"/>
          </p:nvPr>
        </p:nvSpPr>
        <p:spPr>
          <a:xfrm>
            <a:off x="472725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7" name="Espace réservé du pied de page 4">
            <a:extLst>
              <a:ext uri="{FF2B5EF4-FFF2-40B4-BE49-F238E27FC236}">
                <a16:creationId xmlns:a16="http://schemas.microsoft.com/office/drawing/2014/main" id="{FDB6732B-418F-5AD9-3285-E5C6D2A2251E}"/>
              </a:ext>
            </a:extLst>
          </p:cNvPr>
          <p:cNvSpPr>
            <a:spLocks noGrp="1"/>
          </p:cNvSpPr>
          <p:nvPr>
            <p:ph type="ftr" sz="quarter" idx="3"/>
          </p:nvPr>
        </p:nvSpPr>
        <p:spPr>
          <a:xfrm>
            <a:off x="1227599" y="4860000"/>
            <a:ext cx="5101764"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305666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1"/>
            <a:ext cx="5486400" cy="425054"/>
          </a:xfrm>
        </p:spPr>
        <p:txBody>
          <a:bodyPr anchor="b"/>
          <a:lstStyle>
            <a:lvl1pPr algn="ctr">
              <a:defRPr sz="2000" b="1"/>
            </a:lvl1pPr>
          </a:lstStyle>
          <a:p>
            <a:r>
              <a:rPr lang="fr-CH"/>
              <a:t>Cliquez et modifiez le titre</a:t>
            </a:r>
            <a:endParaRPr lang="fr-FR" dirty="0"/>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fr-CH"/>
              <a:t>Faire glisser l'image vers l'espace réservé ou cliquer sur l'icône pour l'ajouter</a:t>
            </a:r>
            <a:endParaRPr lang="fr-FR"/>
          </a:p>
        </p:txBody>
      </p:sp>
      <p:sp>
        <p:nvSpPr>
          <p:cNvPr id="4" name="Espace réservé du texte 3"/>
          <p:cNvSpPr>
            <a:spLocks noGrp="1"/>
          </p:cNvSpPr>
          <p:nvPr>
            <p:ph type="body" sz="half" idx="2"/>
          </p:nvPr>
        </p:nvSpPr>
        <p:spPr>
          <a:xfrm>
            <a:off x="1792288" y="4025504"/>
            <a:ext cx="5486400" cy="603647"/>
          </a:xfrm>
        </p:spPr>
        <p:txBody>
          <a:bodyPr/>
          <a:lstStyle>
            <a:lvl1pPr marL="0" indent="0" algn="ctr">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fr-CH"/>
              <a:t>Cliquez pour modifier les styles du texte du masque</a:t>
            </a:r>
          </a:p>
        </p:txBody>
      </p:sp>
      <p:sp>
        <p:nvSpPr>
          <p:cNvPr id="26" name="ZoneTexte 25"/>
          <p:cNvSpPr txBox="1"/>
          <p:nvPr userDrawn="1"/>
        </p:nvSpPr>
        <p:spPr>
          <a:xfrm>
            <a:off x="424800" y="4709064"/>
            <a:ext cx="7573056" cy="216982"/>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p:txBody>
      </p:sp>
      <p:pic>
        <p:nvPicPr>
          <p:cNvPr id="27" name="Imag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93744" y="4566429"/>
            <a:ext cx="913695" cy="519449"/>
          </a:xfrm>
          <a:prstGeom prst="rect">
            <a:avLst/>
          </a:prstGeom>
        </p:spPr>
      </p:pic>
      <p:sp>
        <p:nvSpPr>
          <p:cNvPr id="32" name="Espace réservé du pied de page 4"/>
          <p:cNvSpPr>
            <a:spLocks noGrp="1"/>
          </p:cNvSpPr>
          <p:nvPr>
            <p:ph type="ftr" sz="quarter" idx="3"/>
          </p:nvPr>
        </p:nvSpPr>
        <p:spPr>
          <a:xfrm>
            <a:off x="457202" y="4832225"/>
            <a:ext cx="2804631" cy="273844"/>
          </a:xfrm>
          <a:prstGeom prst="rect">
            <a:avLst/>
          </a:prstGeom>
          <a:ln>
            <a:noFill/>
          </a:ln>
        </p:spPr>
        <p:txBody>
          <a:bodyPr vert="horz" lIns="91440" tIns="45720" rIns="91440" bIns="45720" rtlCol="0" anchor="ctr"/>
          <a:lstStyle>
            <a:lvl1pPr algn="l">
              <a:defRPr sz="810">
                <a:solidFill>
                  <a:schemeClr val="tx1">
                    <a:tint val="75000"/>
                  </a:schemeClr>
                </a:solidFill>
                <a:latin typeface="Arial"/>
              </a:defRPr>
            </a:lvl1pPr>
          </a:lstStyle>
          <a:p>
            <a:r>
              <a:rPr lang="fr-FR" dirty="0"/>
              <a:t>Votre pied de page</a:t>
            </a:r>
          </a:p>
        </p:txBody>
      </p:sp>
      <p:sp>
        <p:nvSpPr>
          <p:cNvPr id="33" name="Espace réservé de la date 3"/>
          <p:cNvSpPr>
            <a:spLocks noGrp="1"/>
          </p:cNvSpPr>
          <p:nvPr>
            <p:ph type="dt" sz="half" idx="10"/>
          </p:nvPr>
        </p:nvSpPr>
        <p:spPr>
          <a:xfrm>
            <a:off x="3717099" y="4832225"/>
            <a:ext cx="720000" cy="273844"/>
          </a:xfrm>
          <a:prstGeom prst="rect">
            <a:avLst/>
          </a:prstGeom>
        </p:spPr>
        <p:txBody>
          <a:bodyPr anchor="ctr" anchorCtr="0"/>
          <a:lstStyle>
            <a:lvl1pPr algn="ctr">
              <a:defRPr lang="fr-CH" sz="810" kern="1200" smtClean="0">
                <a:solidFill>
                  <a:schemeClr val="tx1">
                    <a:tint val="75000"/>
                  </a:schemeClr>
                </a:solidFill>
                <a:latin typeface="Arial"/>
                <a:ea typeface="+mn-ea"/>
                <a:cs typeface="+mn-cs"/>
              </a:defRPr>
            </a:lvl1pPr>
          </a:lstStyle>
          <a:p>
            <a:fld id="{4AAE2057-E39E-47BD-AF83-49B3BB1E225E}" type="datetime1">
              <a:rPr lang="fr-CH" smtClean="0"/>
              <a:t>24.09.2024</a:t>
            </a:fld>
            <a:endParaRPr lang="fr-CH" dirty="0"/>
          </a:p>
        </p:txBody>
      </p:sp>
      <p:sp>
        <p:nvSpPr>
          <p:cNvPr id="34" name="Espace réservé du numéro de diapositive 5"/>
          <p:cNvSpPr>
            <a:spLocks noGrp="1"/>
          </p:cNvSpPr>
          <p:nvPr>
            <p:ph type="sldNum" sz="quarter" idx="4"/>
          </p:nvPr>
        </p:nvSpPr>
        <p:spPr>
          <a:xfrm>
            <a:off x="7211122" y="4832225"/>
            <a:ext cx="543444" cy="273844"/>
          </a:xfrm>
          <a:prstGeom prst="rect">
            <a:avLst/>
          </a:prstGeom>
        </p:spPr>
        <p:txBody>
          <a:bodyPr vert="horz" lIns="91440" tIns="45720" rIns="91440" bIns="45720" rtlCol="0" anchor="ctr"/>
          <a:lstStyle>
            <a:lvl1pPr algn="l">
              <a:defRPr sz="810">
                <a:solidFill>
                  <a:schemeClr val="tx1">
                    <a:tint val="75000"/>
                  </a:schemeClr>
                </a:solidFill>
              </a:defRPr>
            </a:lvl1pPr>
          </a:lstStyle>
          <a:p>
            <a:pPr algn="r"/>
            <a:fld id="{879F8CDA-3D76-8147-A783-F8EF6F842A04}" type="slidenum">
              <a:rPr lang="fr-FR" smtClean="0">
                <a:latin typeface="Arial"/>
              </a:rPr>
              <a:pPr algn="r"/>
              <a:t>‹N°›</a:t>
            </a:fld>
            <a:r>
              <a:rPr lang="fr-FR" dirty="0">
                <a:latin typeface="Arial"/>
              </a:rPr>
              <a:t> </a:t>
            </a:r>
          </a:p>
        </p:txBody>
      </p:sp>
    </p:spTree>
    <p:extLst>
      <p:ext uri="{BB962C8B-B14F-4D97-AF65-F5344CB8AC3E}">
        <p14:creationId xmlns:p14="http://schemas.microsoft.com/office/powerpoint/2010/main" val="3075720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6" name="ZoneTexte 25"/>
          <p:cNvSpPr txBox="1"/>
          <p:nvPr userDrawn="1"/>
        </p:nvSpPr>
        <p:spPr>
          <a:xfrm>
            <a:off x="424800" y="4709064"/>
            <a:ext cx="7573056" cy="216982"/>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p:txBody>
      </p:sp>
      <p:pic>
        <p:nvPicPr>
          <p:cNvPr id="27" name="Imag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93744" y="4566429"/>
            <a:ext cx="913695" cy="519449"/>
          </a:xfrm>
          <a:prstGeom prst="rect">
            <a:avLst/>
          </a:prstGeom>
        </p:spPr>
      </p:pic>
      <p:sp>
        <p:nvSpPr>
          <p:cNvPr id="32" name="Espace réservé du pied de page 4"/>
          <p:cNvSpPr>
            <a:spLocks noGrp="1"/>
          </p:cNvSpPr>
          <p:nvPr>
            <p:ph type="ftr" sz="quarter" idx="3"/>
          </p:nvPr>
        </p:nvSpPr>
        <p:spPr>
          <a:xfrm>
            <a:off x="457202" y="4832225"/>
            <a:ext cx="2804631" cy="273844"/>
          </a:xfrm>
          <a:prstGeom prst="rect">
            <a:avLst/>
          </a:prstGeom>
          <a:ln>
            <a:noFill/>
          </a:ln>
        </p:spPr>
        <p:txBody>
          <a:bodyPr vert="horz" lIns="91440" tIns="45720" rIns="91440" bIns="45720" rtlCol="0" anchor="ctr"/>
          <a:lstStyle>
            <a:lvl1pPr algn="l">
              <a:defRPr sz="810">
                <a:solidFill>
                  <a:schemeClr val="tx1">
                    <a:tint val="75000"/>
                  </a:schemeClr>
                </a:solidFill>
                <a:latin typeface="Arial"/>
              </a:defRPr>
            </a:lvl1pPr>
          </a:lstStyle>
          <a:p>
            <a:r>
              <a:rPr lang="fr-FR" dirty="0"/>
              <a:t>Votre pied de page</a:t>
            </a:r>
          </a:p>
        </p:txBody>
      </p:sp>
      <p:sp>
        <p:nvSpPr>
          <p:cNvPr id="33" name="Espace réservé de la date 3"/>
          <p:cNvSpPr>
            <a:spLocks noGrp="1"/>
          </p:cNvSpPr>
          <p:nvPr>
            <p:ph type="dt" sz="half" idx="10"/>
          </p:nvPr>
        </p:nvSpPr>
        <p:spPr>
          <a:xfrm>
            <a:off x="3717099" y="4832225"/>
            <a:ext cx="720000" cy="273844"/>
          </a:xfrm>
          <a:prstGeom prst="rect">
            <a:avLst/>
          </a:prstGeom>
        </p:spPr>
        <p:txBody>
          <a:bodyPr anchor="ctr" anchorCtr="0"/>
          <a:lstStyle>
            <a:lvl1pPr algn="ctr">
              <a:defRPr lang="fr-CH" sz="810" kern="1200" smtClean="0">
                <a:solidFill>
                  <a:schemeClr val="tx1">
                    <a:tint val="75000"/>
                  </a:schemeClr>
                </a:solidFill>
                <a:latin typeface="Arial"/>
                <a:ea typeface="+mn-ea"/>
                <a:cs typeface="+mn-cs"/>
              </a:defRPr>
            </a:lvl1pPr>
          </a:lstStyle>
          <a:p>
            <a:fld id="{4AAE2057-E39E-47BD-AF83-49B3BB1E225E}" type="datetime1">
              <a:rPr lang="fr-CH" smtClean="0"/>
              <a:t>24.09.2024</a:t>
            </a:fld>
            <a:endParaRPr lang="fr-CH" dirty="0"/>
          </a:p>
        </p:txBody>
      </p:sp>
      <p:sp>
        <p:nvSpPr>
          <p:cNvPr id="34" name="Espace réservé du numéro de diapositive 5"/>
          <p:cNvSpPr>
            <a:spLocks noGrp="1"/>
          </p:cNvSpPr>
          <p:nvPr>
            <p:ph type="sldNum" sz="quarter" idx="4"/>
          </p:nvPr>
        </p:nvSpPr>
        <p:spPr>
          <a:xfrm>
            <a:off x="7211122" y="4832225"/>
            <a:ext cx="543444" cy="273844"/>
          </a:xfrm>
          <a:prstGeom prst="rect">
            <a:avLst/>
          </a:prstGeom>
        </p:spPr>
        <p:txBody>
          <a:bodyPr vert="horz" lIns="91440" tIns="45720" rIns="91440" bIns="45720" rtlCol="0" anchor="ctr"/>
          <a:lstStyle>
            <a:lvl1pPr algn="l">
              <a:defRPr sz="810">
                <a:solidFill>
                  <a:schemeClr val="tx1">
                    <a:tint val="75000"/>
                  </a:schemeClr>
                </a:solidFill>
              </a:defRPr>
            </a:lvl1pPr>
          </a:lstStyle>
          <a:p>
            <a:pPr algn="r"/>
            <a:fld id="{879F8CDA-3D76-8147-A783-F8EF6F842A04}" type="slidenum">
              <a:rPr lang="fr-FR" smtClean="0">
                <a:latin typeface="Arial"/>
              </a:rPr>
              <a:pPr algn="r"/>
              <a:t>‹N°›</a:t>
            </a:fld>
            <a:r>
              <a:rPr lang="fr-FR" dirty="0">
                <a:latin typeface="Arial"/>
              </a:rPr>
              <a:t> </a:t>
            </a:r>
          </a:p>
        </p:txBody>
      </p:sp>
    </p:spTree>
    <p:extLst>
      <p:ext uri="{BB962C8B-B14F-4D97-AF65-F5344CB8AC3E}">
        <p14:creationId xmlns:p14="http://schemas.microsoft.com/office/powerpoint/2010/main" val="716098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038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C76E2-1660-F7EE-D6CF-3BF274DF96D2}"/>
              </a:ext>
            </a:extLst>
          </p:cNvPr>
          <p:cNvSpPr>
            <a:spLocks noGrp="1"/>
          </p:cNvSpPr>
          <p:nvPr>
            <p:ph type="title"/>
          </p:nvPr>
        </p:nvSpPr>
        <p:spPr>
          <a:xfrm>
            <a:off x="251999" y="72044"/>
            <a:ext cx="8639999" cy="701731"/>
          </a:xfrm>
        </p:spPr>
        <p:txBody>
          <a:bodyPr vert="horz" lIns="91440" tIns="45720" rIns="91440" bIns="45720" rtlCol="0" anchor="ctr">
            <a:normAutofit/>
          </a:bodyPr>
          <a:lstStyle>
            <a:lvl1pPr>
              <a:defRPr lang="fr-CH" sz="3600" b="1" dirty="0">
                <a:solidFill>
                  <a:srgbClr val="AF4C64"/>
                </a:solidFill>
                <a:latin typeface="Arial" panose="020B0604020202020204" pitchFamily="34" charset="0"/>
                <a:cs typeface="Arial" panose="020B0604020202020204" pitchFamily="34" charset="0"/>
              </a:defRPr>
            </a:lvl1pPr>
          </a:lstStyle>
          <a:p>
            <a:pPr marL="0" lvl="0"/>
            <a:r>
              <a:rPr lang="fr-FR" dirty="0"/>
              <a:t>Modifiez le style du titre</a:t>
            </a:r>
            <a:endParaRPr lang="fr-CH" dirty="0"/>
          </a:p>
        </p:txBody>
      </p:sp>
      <p:sp>
        <p:nvSpPr>
          <p:cNvPr id="3" name="Espace réservé du contenu 2">
            <a:extLst>
              <a:ext uri="{FF2B5EF4-FFF2-40B4-BE49-F238E27FC236}">
                <a16:creationId xmlns:a16="http://schemas.microsoft.com/office/drawing/2014/main" id="{F1254AB9-AA35-34B5-DC2E-E15C4D5B7F38}"/>
              </a:ext>
            </a:extLst>
          </p:cNvPr>
          <p:cNvSpPr>
            <a:spLocks noGrp="1"/>
          </p:cNvSpPr>
          <p:nvPr>
            <p:ph idx="1"/>
          </p:nvPr>
        </p:nvSpPr>
        <p:spPr>
          <a:xfrm>
            <a:off x="252000" y="773775"/>
            <a:ext cx="8640000" cy="3497712"/>
          </a:xfrm>
        </p:spPr>
        <p:txBody>
          <a:bodyPr/>
          <a:lstStyle>
            <a:lvl1pPr marL="0" indent="0">
              <a:buFontTx/>
              <a:buNone/>
              <a:defRPr lang="fr-FR" sz="2000" b="1" kern="1200" dirty="0" smtClean="0">
                <a:solidFill>
                  <a:schemeClr val="tx1"/>
                </a:solidFill>
                <a:latin typeface="Arial" panose="020B0604020202020204" pitchFamily="34" charset="0"/>
                <a:ea typeface="+mn-ea"/>
                <a:cs typeface="Arial" panose="020B0604020202020204" pitchFamily="34" charset="0"/>
              </a:defRPr>
            </a:lvl1pPr>
            <a:lvl2pPr marL="457187" indent="0">
              <a:buFontTx/>
              <a:buNone/>
              <a:defRPr lang="fr-FR" sz="1400" b="1" kern="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defRPr>
            </a:lvl2pPr>
            <a:lvl3pPr marL="914373" indent="0">
              <a:buFontTx/>
              <a:buNone/>
              <a:defRPr lang="fr-FR" sz="1400" kern="1200" dirty="0" smtClean="0">
                <a:solidFill>
                  <a:schemeClr val="tx1"/>
                </a:solidFill>
                <a:latin typeface="Arial" panose="020B0604020202020204" pitchFamily="34" charset="0"/>
                <a:ea typeface="+mn-ea"/>
                <a:cs typeface="Arial" panose="020B0604020202020204" pitchFamily="34" charset="0"/>
              </a:defRPr>
            </a:lvl3pPr>
            <a:lvl4pPr marL="1371559" indent="0">
              <a:buNone/>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p:txBody>
      </p:sp>
      <p:sp>
        <p:nvSpPr>
          <p:cNvPr id="4" name="Espace réservé de la date 3">
            <a:extLst>
              <a:ext uri="{FF2B5EF4-FFF2-40B4-BE49-F238E27FC236}">
                <a16:creationId xmlns:a16="http://schemas.microsoft.com/office/drawing/2014/main" id="{0114FFD3-523F-E156-747A-DA3CA41ED112}"/>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0CA336C5-5E2B-4D27-9242-FE316EDAD9F0}" type="datetime1">
              <a:rPr lang="fr-CH" smtClean="0"/>
              <a:t>24.09.2024</a:t>
            </a:fld>
            <a:endParaRPr lang="fr-CH" dirty="0"/>
          </a:p>
        </p:txBody>
      </p:sp>
      <p:sp>
        <p:nvSpPr>
          <p:cNvPr id="6" name="Espace réservé du numéro de diapositive 5">
            <a:extLst>
              <a:ext uri="{FF2B5EF4-FFF2-40B4-BE49-F238E27FC236}">
                <a16:creationId xmlns:a16="http://schemas.microsoft.com/office/drawing/2014/main" id="{9A20B163-0D0A-95B0-2CB1-4E1E8A4E1FF0}"/>
              </a:ext>
            </a:extLst>
          </p:cNvPr>
          <p:cNvSpPr>
            <a:spLocks noGrp="1"/>
          </p:cNvSpPr>
          <p:nvPr>
            <p:ph type="sldNum" sz="quarter" idx="4"/>
          </p:nvPr>
        </p:nvSpPr>
        <p:spPr>
          <a:xfrm>
            <a:off x="472725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5" name="Espace réservé du pied de page 4">
            <a:extLst>
              <a:ext uri="{FF2B5EF4-FFF2-40B4-BE49-F238E27FC236}">
                <a16:creationId xmlns:a16="http://schemas.microsoft.com/office/drawing/2014/main" id="{C25306EE-002A-5DD5-9D96-30DA5E65D591}"/>
              </a:ext>
            </a:extLst>
          </p:cNvPr>
          <p:cNvSpPr>
            <a:spLocks noGrp="1"/>
          </p:cNvSpPr>
          <p:nvPr>
            <p:ph type="ftr" sz="quarter" idx="3"/>
          </p:nvPr>
        </p:nvSpPr>
        <p:spPr>
          <a:xfrm>
            <a:off x="1227599" y="4860000"/>
            <a:ext cx="5101764"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5995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1120C249-7DF8-F4C0-CE45-B5359451AC0E}"/>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4EEE8B66-8E01-40B4-BB65-527F7E9DBCA7}" type="datetime1">
              <a:rPr lang="fr-CH" smtClean="0"/>
              <a:t>24.09.2024</a:t>
            </a:fld>
            <a:endParaRPr lang="fr-CH" dirty="0"/>
          </a:p>
        </p:txBody>
      </p:sp>
      <p:sp>
        <p:nvSpPr>
          <p:cNvPr id="4" name="Espace réservé du numéro de diapositive 5">
            <a:extLst>
              <a:ext uri="{FF2B5EF4-FFF2-40B4-BE49-F238E27FC236}">
                <a16:creationId xmlns:a16="http://schemas.microsoft.com/office/drawing/2014/main" id="{653D47F7-3ECB-2A25-4CC1-CE8C1D731D90}"/>
              </a:ext>
            </a:extLst>
          </p:cNvPr>
          <p:cNvSpPr>
            <a:spLocks noGrp="1"/>
          </p:cNvSpPr>
          <p:nvPr>
            <p:ph type="sldNum" sz="quarter" idx="4"/>
          </p:nvPr>
        </p:nvSpPr>
        <p:spPr>
          <a:xfrm>
            <a:off x="472725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3" name="Espace réservé du pied de page 4">
            <a:extLst>
              <a:ext uri="{FF2B5EF4-FFF2-40B4-BE49-F238E27FC236}">
                <a16:creationId xmlns:a16="http://schemas.microsoft.com/office/drawing/2014/main" id="{0BC6E311-C57B-F7AC-0EAE-4A9B945B7AF1}"/>
              </a:ext>
            </a:extLst>
          </p:cNvPr>
          <p:cNvSpPr>
            <a:spLocks noGrp="1"/>
          </p:cNvSpPr>
          <p:nvPr>
            <p:ph type="ftr" sz="quarter" idx="3"/>
          </p:nvPr>
        </p:nvSpPr>
        <p:spPr>
          <a:xfrm>
            <a:off x="1227599" y="4860000"/>
            <a:ext cx="5101764"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2611530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21F40-9133-EFB2-1709-72369BF5E96E}"/>
              </a:ext>
            </a:extLst>
          </p:cNvPr>
          <p:cNvSpPr>
            <a:spLocks noGrp="1"/>
          </p:cNvSpPr>
          <p:nvPr>
            <p:ph type="ctrTitle"/>
          </p:nvPr>
        </p:nvSpPr>
        <p:spPr>
          <a:xfrm>
            <a:off x="252000" y="717715"/>
            <a:ext cx="8639622" cy="691986"/>
          </a:xfrm>
          <a:solidFill>
            <a:srgbClr val="FFFFFF"/>
          </a:solidFill>
        </p:spPr>
        <p:txBody>
          <a:bodyPr anchor="b">
            <a:normAutofit/>
          </a:bodyPr>
          <a:lstStyle>
            <a:lvl1pPr algn="ctr">
              <a:defRPr lang="fr-CH" sz="3900" b="1" kern="1200" cap="all" dirty="0">
                <a:solidFill>
                  <a:srgbClr val="AF4C64"/>
                </a:solidFill>
                <a:latin typeface="Arial" panose="020B0604020202020204" pitchFamily="34" charset="0"/>
                <a:ea typeface="+mj-ea"/>
                <a:cs typeface="Arial" panose="020B0604020202020204" pitchFamily="34" charset="0"/>
              </a:defRPr>
            </a:lvl1pPr>
          </a:lstStyle>
          <a:p>
            <a:r>
              <a:rPr lang="fr-FR" dirty="0"/>
              <a:t>Modifiez le style du titre</a:t>
            </a:r>
            <a:endParaRPr lang="fr-CH" dirty="0"/>
          </a:p>
        </p:txBody>
      </p:sp>
      <p:sp>
        <p:nvSpPr>
          <p:cNvPr id="3" name="Sous-titre 2">
            <a:extLst>
              <a:ext uri="{FF2B5EF4-FFF2-40B4-BE49-F238E27FC236}">
                <a16:creationId xmlns:a16="http://schemas.microsoft.com/office/drawing/2014/main" id="{0E9E8A35-37FB-9D9F-01D5-F218CF86B634}"/>
              </a:ext>
            </a:extLst>
          </p:cNvPr>
          <p:cNvSpPr>
            <a:spLocks noGrp="1"/>
          </p:cNvSpPr>
          <p:nvPr>
            <p:ph type="subTitle" idx="1"/>
          </p:nvPr>
        </p:nvSpPr>
        <p:spPr>
          <a:xfrm>
            <a:off x="252000" y="2701768"/>
            <a:ext cx="8639622" cy="1241583"/>
          </a:xfrm>
        </p:spPr>
        <p:txBody>
          <a:bodyPr>
            <a:normAutofit/>
          </a:bodyPr>
          <a:lstStyle>
            <a:lvl1pPr marL="0" indent="0" algn="ctr">
              <a:buNone/>
              <a:defRPr lang="fr-CH" sz="2000" b="1" kern="1200" dirty="0">
                <a:solidFill>
                  <a:schemeClr val="tx1"/>
                </a:solidFill>
                <a:latin typeface="Arial" panose="020B0604020202020204" pitchFamily="34" charset="0"/>
                <a:ea typeface="+mn-ea"/>
                <a:cs typeface="Arial" panose="020B0604020202020204" pitchFamily="34" charset="0"/>
              </a:defRPr>
            </a:lvl1pPr>
            <a:lvl2pPr marL="457187" indent="0" algn="ctr">
              <a:buNone/>
              <a:defRPr sz="2000"/>
            </a:lvl2pPr>
            <a:lvl3pPr marL="914373" indent="0" algn="ctr">
              <a:buNone/>
              <a:defRPr sz="1800"/>
            </a:lvl3pPr>
            <a:lvl4pPr marL="1371560" indent="0" algn="ctr">
              <a:buNone/>
              <a:defRPr sz="1600"/>
            </a:lvl4pPr>
            <a:lvl5pPr marL="1828746" indent="0" algn="ctr">
              <a:buNone/>
              <a:defRPr sz="1600"/>
            </a:lvl5pPr>
            <a:lvl6pPr marL="2285933" indent="0" algn="ctr">
              <a:buNone/>
              <a:defRPr sz="1600"/>
            </a:lvl6pPr>
            <a:lvl7pPr marL="2743119" indent="0" algn="ctr">
              <a:buNone/>
              <a:defRPr sz="1600"/>
            </a:lvl7pPr>
            <a:lvl8pPr marL="3200304" indent="0" algn="ctr">
              <a:buNone/>
              <a:defRPr sz="1600"/>
            </a:lvl8pPr>
            <a:lvl9pPr marL="3657489" indent="0" algn="ctr">
              <a:buNone/>
              <a:defRPr sz="1600"/>
            </a:lvl9pPr>
          </a:lstStyle>
          <a:p>
            <a:r>
              <a:rPr lang="fr-FR" dirty="0"/>
              <a:t>Modifiez le style des sous-titres du masque</a:t>
            </a:r>
          </a:p>
        </p:txBody>
      </p:sp>
      <p:grpSp>
        <p:nvGrpSpPr>
          <p:cNvPr id="4" name="Groupe 3">
            <a:extLst>
              <a:ext uri="{FF2B5EF4-FFF2-40B4-BE49-F238E27FC236}">
                <a16:creationId xmlns:a16="http://schemas.microsoft.com/office/drawing/2014/main" id="{AD9C0850-F370-6572-3C5A-FB63E4CBA412}"/>
              </a:ext>
            </a:extLst>
          </p:cNvPr>
          <p:cNvGrpSpPr/>
          <p:nvPr userDrawn="1"/>
        </p:nvGrpSpPr>
        <p:grpSpPr>
          <a:xfrm>
            <a:off x="133350" y="156179"/>
            <a:ext cx="8758272" cy="227755"/>
            <a:chOff x="133350" y="156179"/>
            <a:chExt cx="8758272" cy="227755"/>
          </a:xfrm>
        </p:grpSpPr>
        <p:sp>
          <p:nvSpPr>
            <p:cNvPr id="9" name="ZoneTexte 8">
              <a:extLst>
                <a:ext uri="{FF2B5EF4-FFF2-40B4-BE49-F238E27FC236}">
                  <a16:creationId xmlns:a16="http://schemas.microsoft.com/office/drawing/2014/main" id="{8DF6818A-06EE-C214-8367-4348ECED7FE8}"/>
                </a:ext>
              </a:extLst>
            </p:cNvPr>
            <p:cNvSpPr txBox="1"/>
            <p:nvPr userDrawn="1"/>
          </p:nvSpPr>
          <p:spPr>
            <a:xfrm>
              <a:off x="133350" y="156179"/>
              <a:ext cx="8124825" cy="227755"/>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880" b="0" i="0" u="none" strike="noStrike" kern="1200" cap="none" spc="-10" normalizeH="0" baseline="0" noProof="0" dirty="0">
                  <a:ln>
                    <a:noFill/>
                  </a:ln>
                  <a:solidFill>
                    <a:schemeClr val="tx1"/>
                  </a:solidFill>
                  <a:effectLst/>
                  <a:uLnTx/>
                  <a:uFillTx/>
                  <a:latin typeface="Calibri"/>
                  <a:ea typeface="+mn-ea"/>
                  <a:cs typeface="+mn-cs"/>
                </a:rPr>
                <a:t>||||||||||||||||||||||||||||||||||||||||||||||||||||||||||||||||||||||||||||||||||||||||||||||||||||||||||||||||||||||||||||||||||||||||||||||||||||||||||||||</a:t>
              </a:r>
            </a:p>
          </p:txBody>
        </p:sp>
        <p:pic>
          <p:nvPicPr>
            <p:cNvPr id="10" name="Image 9">
              <a:extLst>
                <a:ext uri="{FF2B5EF4-FFF2-40B4-BE49-F238E27FC236}">
                  <a16:creationId xmlns:a16="http://schemas.microsoft.com/office/drawing/2014/main" id="{B429A9FE-3B3A-CC65-FB08-EBCD4052BA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219089"/>
              <a:ext cx="814422" cy="102323"/>
            </a:xfrm>
            <a:prstGeom prst="rect">
              <a:avLst/>
            </a:prstGeom>
          </p:spPr>
        </p:pic>
      </p:grpSp>
      <p:sp>
        <p:nvSpPr>
          <p:cNvPr id="6" name="Espace réservé de la date 3">
            <a:extLst>
              <a:ext uri="{FF2B5EF4-FFF2-40B4-BE49-F238E27FC236}">
                <a16:creationId xmlns:a16="http://schemas.microsoft.com/office/drawing/2014/main" id="{193CFD7A-B129-746C-0B53-140441990037}"/>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92783685-7B55-483B-9D1A-4B2A704C294D}" type="datetime1">
              <a:rPr lang="fr-CH" smtClean="0"/>
              <a:t>24.09.2024</a:t>
            </a:fld>
            <a:endParaRPr lang="fr-CH" dirty="0"/>
          </a:p>
        </p:txBody>
      </p:sp>
      <p:sp>
        <p:nvSpPr>
          <p:cNvPr id="11" name="Espace réservé du numéro de diapositive 5">
            <a:extLst>
              <a:ext uri="{FF2B5EF4-FFF2-40B4-BE49-F238E27FC236}">
                <a16:creationId xmlns:a16="http://schemas.microsoft.com/office/drawing/2014/main" id="{B6264EE8-E691-CF25-B5BC-99E1F0F34A04}"/>
              </a:ext>
            </a:extLst>
          </p:cNvPr>
          <p:cNvSpPr>
            <a:spLocks noGrp="1"/>
          </p:cNvSpPr>
          <p:nvPr>
            <p:ph type="sldNum" sz="quarter" idx="4"/>
          </p:nvPr>
        </p:nvSpPr>
        <p:spPr>
          <a:xfrm>
            <a:off x="544914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5" name="Espace réservé du pied de page 4">
            <a:extLst>
              <a:ext uri="{FF2B5EF4-FFF2-40B4-BE49-F238E27FC236}">
                <a16:creationId xmlns:a16="http://schemas.microsoft.com/office/drawing/2014/main" id="{FB538DA4-702A-F85B-AD18-79986BE2D3C1}"/>
              </a:ext>
            </a:extLst>
          </p:cNvPr>
          <p:cNvSpPr>
            <a:spLocks noGrp="1"/>
          </p:cNvSpPr>
          <p:nvPr>
            <p:ph type="ftr" sz="quarter" idx="3"/>
          </p:nvPr>
        </p:nvSpPr>
        <p:spPr>
          <a:xfrm>
            <a:off x="1227600" y="4860000"/>
            <a:ext cx="4887288"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67980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C76E2-1660-F7EE-D6CF-3BF274DF96D2}"/>
              </a:ext>
            </a:extLst>
          </p:cNvPr>
          <p:cNvSpPr>
            <a:spLocks noGrp="1"/>
          </p:cNvSpPr>
          <p:nvPr>
            <p:ph type="title"/>
          </p:nvPr>
        </p:nvSpPr>
        <p:spPr>
          <a:xfrm>
            <a:off x="251999" y="72044"/>
            <a:ext cx="8639999" cy="701731"/>
          </a:xfrm>
        </p:spPr>
        <p:txBody>
          <a:bodyPr vert="horz" lIns="91440" tIns="45720" rIns="91440" bIns="45720" rtlCol="0" anchor="ctr">
            <a:normAutofit/>
          </a:bodyPr>
          <a:lstStyle>
            <a:lvl1pPr>
              <a:defRPr lang="fr-CH" sz="3600" b="1" dirty="0">
                <a:solidFill>
                  <a:srgbClr val="AF4C64"/>
                </a:solidFill>
                <a:latin typeface="Arial" panose="020B0604020202020204" pitchFamily="34" charset="0"/>
                <a:cs typeface="Arial" panose="020B0604020202020204" pitchFamily="34" charset="0"/>
              </a:defRPr>
            </a:lvl1pPr>
          </a:lstStyle>
          <a:p>
            <a:pPr marL="0" lvl="0"/>
            <a:r>
              <a:rPr lang="fr-FR" dirty="0"/>
              <a:t>Modifiez le style du titre</a:t>
            </a:r>
            <a:endParaRPr lang="fr-CH" dirty="0"/>
          </a:p>
        </p:txBody>
      </p:sp>
      <p:sp>
        <p:nvSpPr>
          <p:cNvPr id="3" name="Espace réservé du contenu 2">
            <a:extLst>
              <a:ext uri="{FF2B5EF4-FFF2-40B4-BE49-F238E27FC236}">
                <a16:creationId xmlns:a16="http://schemas.microsoft.com/office/drawing/2014/main" id="{F1254AB9-AA35-34B5-DC2E-E15C4D5B7F38}"/>
              </a:ext>
            </a:extLst>
          </p:cNvPr>
          <p:cNvSpPr>
            <a:spLocks noGrp="1"/>
          </p:cNvSpPr>
          <p:nvPr>
            <p:ph idx="1"/>
          </p:nvPr>
        </p:nvSpPr>
        <p:spPr>
          <a:xfrm>
            <a:off x="252000" y="773775"/>
            <a:ext cx="8640000" cy="3497712"/>
          </a:xfrm>
        </p:spPr>
        <p:txBody>
          <a:bodyPr/>
          <a:lstStyle>
            <a:lvl1pPr marL="0" indent="0">
              <a:buFontTx/>
              <a:buNone/>
              <a:defRPr lang="fr-FR" sz="2000" b="1" kern="1200" dirty="0" smtClean="0">
                <a:solidFill>
                  <a:schemeClr val="tx1"/>
                </a:solidFill>
                <a:latin typeface="Arial" panose="020B0604020202020204" pitchFamily="34" charset="0"/>
                <a:ea typeface="+mn-ea"/>
                <a:cs typeface="Arial" panose="020B0604020202020204" pitchFamily="34" charset="0"/>
              </a:defRPr>
            </a:lvl1pPr>
            <a:lvl2pPr marL="457187" indent="0">
              <a:buFontTx/>
              <a:buNone/>
              <a:defRPr lang="fr-FR" sz="1400" b="1" kern="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defRPr>
            </a:lvl2pPr>
            <a:lvl3pPr marL="914373" indent="0">
              <a:buFontTx/>
              <a:buNone/>
              <a:defRPr lang="fr-FR" sz="1400" kern="1200" dirty="0" smtClean="0">
                <a:solidFill>
                  <a:schemeClr val="tx1"/>
                </a:solidFill>
                <a:latin typeface="Arial" panose="020B0604020202020204" pitchFamily="34" charset="0"/>
                <a:ea typeface="+mn-ea"/>
                <a:cs typeface="Arial" panose="020B0604020202020204" pitchFamily="34" charset="0"/>
              </a:defRPr>
            </a:lvl3pPr>
            <a:lvl4pPr marL="1371559" indent="0">
              <a:buNone/>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p:txBody>
      </p:sp>
      <p:sp>
        <p:nvSpPr>
          <p:cNvPr id="4" name="Espace réservé de la date 3">
            <a:extLst>
              <a:ext uri="{FF2B5EF4-FFF2-40B4-BE49-F238E27FC236}">
                <a16:creationId xmlns:a16="http://schemas.microsoft.com/office/drawing/2014/main" id="{0114FFD3-523F-E156-747A-DA3CA41ED112}"/>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86293A18-29BF-4F07-A89F-3F4D8028427D}" type="datetime1">
              <a:rPr lang="fr-CH" smtClean="0"/>
              <a:t>24.09.2024</a:t>
            </a:fld>
            <a:endParaRPr lang="fr-CH" dirty="0"/>
          </a:p>
        </p:txBody>
      </p:sp>
      <p:sp>
        <p:nvSpPr>
          <p:cNvPr id="7" name="Espace réservé du numéro de diapositive 5">
            <a:extLst>
              <a:ext uri="{FF2B5EF4-FFF2-40B4-BE49-F238E27FC236}">
                <a16:creationId xmlns:a16="http://schemas.microsoft.com/office/drawing/2014/main" id="{6ECAFD4B-8061-114A-A346-33311516A5CF}"/>
              </a:ext>
            </a:extLst>
          </p:cNvPr>
          <p:cNvSpPr>
            <a:spLocks noGrp="1"/>
          </p:cNvSpPr>
          <p:nvPr>
            <p:ph type="sldNum" sz="quarter" idx="4"/>
          </p:nvPr>
        </p:nvSpPr>
        <p:spPr>
          <a:xfrm>
            <a:off x="544914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5" name="Espace réservé du pied de page 4">
            <a:extLst>
              <a:ext uri="{FF2B5EF4-FFF2-40B4-BE49-F238E27FC236}">
                <a16:creationId xmlns:a16="http://schemas.microsoft.com/office/drawing/2014/main" id="{91441A64-8679-3AAA-288E-BA28E81AA33A}"/>
              </a:ext>
            </a:extLst>
          </p:cNvPr>
          <p:cNvSpPr>
            <a:spLocks noGrp="1"/>
          </p:cNvSpPr>
          <p:nvPr>
            <p:ph type="ftr" sz="quarter" idx="3"/>
          </p:nvPr>
        </p:nvSpPr>
        <p:spPr>
          <a:xfrm>
            <a:off x="1227600" y="4860000"/>
            <a:ext cx="4887288"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276046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1120C249-7DF8-F4C0-CE45-B5359451AC0E}"/>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A2ABF5C1-CECE-4726-8F84-6F3E437E2273}" type="datetime1">
              <a:rPr lang="fr-CH" smtClean="0"/>
              <a:t>24.09.2024</a:t>
            </a:fld>
            <a:endParaRPr lang="fr-CH" dirty="0"/>
          </a:p>
        </p:txBody>
      </p:sp>
      <p:sp>
        <p:nvSpPr>
          <p:cNvPr id="5" name="Espace réservé du numéro de diapositive 5">
            <a:extLst>
              <a:ext uri="{FF2B5EF4-FFF2-40B4-BE49-F238E27FC236}">
                <a16:creationId xmlns:a16="http://schemas.microsoft.com/office/drawing/2014/main" id="{11E4EB5A-6E88-7FBC-A567-6CD239BE6573}"/>
              </a:ext>
            </a:extLst>
          </p:cNvPr>
          <p:cNvSpPr>
            <a:spLocks noGrp="1"/>
          </p:cNvSpPr>
          <p:nvPr>
            <p:ph type="sldNum" sz="quarter" idx="4"/>
          </p:nvPr>
        </p:nvSpPr>
        <p:spPr>
          <a:xfrm>
            <a:off x="544914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3" name="Espace réservé du pied de page 4">
            <a:extLst>
              <a:ext uri="{FF2B5EF4-FFF2-40B4-BE49-F238E27FC236}">
                <a16:creationId xmlns:a16="http://schemas.microsoft.com/office/drawing/2014/main" id="{D31112BD-1890-1AF6-1350-70B56F0B72BC}"/>
              </a:ext>
            </a:extLst>
          </p:cNvPr>
          <p:cNvSpPr>
            <a:spLocks noGrp="1"/>
          </p:cNvSpPr>
          <p:nvPr>
            <p:ph type="ftr" sz="quarter" idx="3"/>
          </p:nvPr>
        </p:nvSpPr>
        <p:spPr>
          <a:xfrm>
            <a:off x="1227600" y="4860000"/>
            <a:ext cx="4887288"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346957639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88"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1988" b="0" i="0">
                <a:solidFill>
                  <a:schemeClr val="tx1"/>
                </a:solidFill>
                <a:latin typeface="Calibri Light"/>
                <a:cs typeface="Calibri Ligh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72297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ZoneTexte 3"/>
          <p:cNvSpPr txBox="1"/>
          <p:nvPr userDrawn="1"/>
        </p:nvSpPr>
        <p:spPr>
          <a:xfrm>
            <a:off x="423214" y="143376"/>
            <a:ext cx="7573056" cy="340093"/>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a:p>
            <a:pPr marL="0" marR="0" lvl="0" indent="0" algn="l" defTabSz="457189" rtl="0" eaLnBrk="1" fontAlgn="auto" latinLnBrk="0" hangingPunct="1">
              <a:lnSpc>
                <a:spcPct val="100000"/>
              </a:lnSpc>
              <a:spcBef>
                <a:spcPts val="0"/>
              </a:spcBef>
              <a:spcAft>
                <a:spcPts val="0"/>
              </a:spcAft>
              <a:buClrTx/>
              <a:buSzTx/>
              <a:buFontTx/>
              <a:buNone/>
              <a:tabLst/>
              <a:defRPr/>
            </a:pPr>
            <a:endParaRPr lang="fr-CH" sz="800" spc="0" baseline="0" dirty="0">
              <a:solidFill>
                <a:srgbClr val="0F7BB6"/>
              </a:solidFill>
            </a:endParaRPr>
          </a:p>
        </p:txBody>
      </p:sp>
      <p:pic>
        <p:nvPicPr>
          <p:cNvPr id="214" name="Image 2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1224" y="212400"/>
            <a:ext cx="792000" cy="99506"/>
          </a:xfrm>
          <a:prstGeom prst="rect">
            <a:avLst/>
          </a:prstGeom>
        </p:spPr>
      </p:pic>
      <p:sp>
        <p:nvSpPr>
          <p:cNvPr id="216" name="ZoneTexte 215"/>
          <p:cNvSpPr txBox="1"/>
          <p:nvPr userDrawn="1"/>
        </p:nvSpPr>
        <p:spPr>
          <a:xfrm>
            <a:off x="424800" y="4709064"/>
            <a:ext cx="7573056" cy="216982"/>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p:txBody>
      </p:sp>
      <p:pic>
        <p:nvPicPr>
          <p:cNvPr id="218" name="Image 2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93744" y="4566429"/>
            <a:ext cx="913695" cy="519449"/>
          </a:xfrm>
          <a:prstGeom prst="rect">
            <a:avLst/>
          </a:prstGeom>
        </p:spPr>
      </p:pic>
      <p:sp>
        <p:nvSpPr>
          <p:cNvPr id="220" name="Titre 1"/>
          <p:cNvSpPr>
            <a:spLocks noGrp="1"/>
          </p:cNvSpPr>
          <p:nvPr>
            <p:ph type="ctrTitle" idx="4294967295"/>
          </p:nvPr>
        </p:nvSpPr>
        <p:spPr>
          <a:xfrm>
            <a:off x="543035" y="214866"/>
            <a:ext cx="8070190" cy="706516"/>
          </a:xfrm>
        </p:spPr>
        <p:txBody>
          <a:bodyPr>
            <a:normAutofit/>
          </a:bodyPr>
          <a:lstStyle/>
          <a:p>
            <a:pPr algn="ctr"/>
            <a:r>
              <a:rPr lang="fr-FR" sz="3200" dirty="0"/>
              <a:t>Titre</a:t>
            </a:r>
          </a:p>
        </p:txBody>
      </p:sp>
      <p:sp>
        <p:nvSpPr>
          <p:cNvPr id="221" name="Sous-titre 2"/>
          <p:cNvSpPr>
            <a:spLocks noGrp="1"/>
          </p:cNvSpPr>
          <p:nvPr>
            <p:ph type="subTitle" idx="4294967295"/>
          </p:nvPr>
        </p:nvSpPr>
        <p:spPr>
          <a:xfrm>
            <a:off x="543035" y="936878"/>
            <a:ext cx="8057932" cy="597285"/>
          </a:xfrm>
        </p:spPr>
        <p:txBody>
          <a:bodyPr>
            <a:normAutofit/>
          </a:bodyPr>
          <a:lstStyle>
            <a:lvl1pPr marL="0" indent="0">
              <a:buNone/>
              <a:defRPr sz="3000"/>
            </a:lvl1pPr>
          </a:lstStyle>
          <a:p>
            <a:pPr marL="0" indent="0">
              <a:buNone/>
            </a:pPr>
            <a:r>
              <a:rPr lang="fr-FR" sz="2400" dirty="0"/>
              <a:t>SOUS-TITRE</a:t>
            </a:r>
          </a:p>
        </p:txBody>
      </p:sp>
      <p:sp>
        <p:nvSpPr>
          <p:cNvPr id="223" name="Espace réservé du pied de page 4"/>
          <p:cNvSpPr>
            <a:spLocks noGrp="1"/>
          </p:cNvSpPr>
          <p:nvPr>
            <p:ph type="ftr" sz="quarter" idx="3"/>
          </p:nvPr>
        </p:nvSpPr>
        <p:spPr>
          <a:xfrm>
            <a:off x="457202" y="4832225"/>
            <a:ext cx="2804631" cy="273844"/>
          </a:xfrm>
          <a:prstGeom prst="rect">
            <a:avLst/>
          </a:prstGeom>
          <a:ln>
            <a:noFill/>
          </a:ln>
        </p:spPr>
        <p:txBody>
          <a:bodyPr vert="horz" lIns="91440" tIns="45720" rIns="91440" bIns="45720" rtlCol="0" anchor="ctr"/>
          <a:lstStyle>
            <a:lvl1pPr algn="l">
              <a:defRPr sz="810">
                <a:solidFill>
                  <a:schemeClr val="tx1">
                    <a:tint val="75000"/>
                  </a:schemeClr>
                </a:solidFill>
                <a:latin typeface="Arial"/>
              </a:defRPr>
            </a:lvl1pPr>
          </a:lstStyle>
          <a:p>
            <a:r>
              <a:rPr lang="fr-FR" dirty="0"/>
              <a:t>Votre pied de page</a:t>
            </a:r>
          </a:p>
        </p:txBody>
      </p:sp>
      <p:sp>
        <p:nvSpPr>
          <p:cNvPr id="224" name="Espace réservé de la date 3"/>
          <p:cNvSpPr>
            <a:spLocks noGrp="1"/>
          </p:cNvSpPr>
          <p:nvPr>
            <p:ph type="dt" sz="half" idx="2"/>
          </p:nvPr>
        </p:nvSpPr>
        <p:spPr>
          <a:xfrm>
            <a:off x="3717099" y="4832225"/>
            <a:ext cx="720000" cy="273844"/>
          </a:xfrm>
          <a:prstGeom prst="rect">
            <a:avLst/>
          </a:prstGeom>
        </p:spPr>
        <p:txBody>
          <a:bodyPr anchor="ctr" anchorCtr="0"/>
          <a:lstStyle>
            <a:lvl1pPr algn="ctr">
              <a:defRPr lang="fr-CH" sz="810" kern="1200" smtClean="0">
                <a:solidFill>
                  <a:schemeClr val="tx1">
                    <a:tint val="75000"/>
                  </a:schemeClr>
                </a:solidFill>
                <a:latin typeface="Arial"/>
                <a:ea typeface="+mn-ea"/>
                <a:cs typeface="+mn-cs"/>
              </a:defRPr>
            </a:lvl1pPr>
          </a:lstStyle>
          <a:p>
            <a:fld id="{3B832FC0-6AF2-445C-AD30-85ECB62B4848}" type="datetime1">
              <a:rPr lang="fr-CH" smtClean="0"/>
              <a:t>24.09.2024</a:t>
            </a:fld>
            <a:endParaRPr lang="fr-CH" dirty="0"/>
          </a:p>
        </p:txBody>
      </p:sp>
      <p:sp>
        <p:nvSpPr>
          <p:cNvPr id="225" name="Espace réservé du numéro de diapositive 5"/>
          <p:cNvSpPr>
            <a:spLocks noGrp="1"/>
          </p:cNvSpPr>
          <p:nvPr>
            <p:ph type="sldNum" sz="quarter" idx="4"/>
          </p:nvPr>
        </p:nvSpPr>
        <p:spPr>
          <a:xfrm>
            <a:off x="7211122" y="4832225"/>
            <a:ext cx="543444" cy="273844"/>
          </a:xfrm>
          <a:prstGeom prst="rect">
            <a:avLst/>
          </a:prstGeom>
        </p:spPr>
        <p:txBody>
          <a:bodyPr vert="horz" lIns="91440" tIns="45720" rIns="91440" bIns="45720" rtlCol="0" anchor="ctr"/>
          <a:lstStyle>
            <a:lvl1pPr algn="l">
              <a:defRPr sz="810">
                <a:solidFill>
                  <a:schemeClr val="tx1">
                    <a:tint val="75000"/>
                  </a:schemeClr>
                </a:solidFill>
              </a:defRPr>
            </a:lvl1pPr>
          </a:lstStyle>
          <a:p>
            <a:pPr algn="r"/>
            <a:fld id="{879F8CDA-3D76-8147-A783-F8EF6F842A04}" type="slidenum">
              <a:rPr lang="fr-FR" smtClean="0">
                <a:latin typeface="Arial"/>
              </a:rPr>
              <a:pPr algn="r"/>
              <a:t>‹N°›</a:t>
            </a:fld>
            <a:r>
              <a:rPr lang="fr-FR" dirty="0">
                <a:latin typeface="Arial"/>
              </a:rPr>
              <a:t> </a:t>
            </a:r>
          </a:p>
        </p:txBody>
      </p:sp>
    </p:spTree>
    <p:extLst>
      <p:ext uri="{BB962C8B-B14F-4D97-AF65-F5344CB8AC3E}">
        <p14:creationId xmlns:p14="http://schemas.microsoft.com/office/powerpoint/2010/main" val="1937237963"/>
      </p:ext>
    </p:extLst>
  </p:cSld>
  <p:clrMapOvr>
    <a:masterClrMapping/>
  </p:clrMapOvr>
  <p:extLst>
    <p:ext uri="{DCECCB84-F9BA-43D5-87BE-67443E8EF086}">
      <p15:sldGuideLst xmlns:p15="http://schemas.microsoft.com/office/powerpoint/2012/main">
        <p15:guide id="1" orient="horz" pos="3162">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34460"/>
            <a:ext cx="8229600" cy="3220988"/>
          </a:xfrm>
        </p:spPr>
        <p:txBody>
          <a:bodyPr/>
          <a:lstStyle>
            <a:lvl1pPr marL="0" indent="0">
              <a:buFontTx/>
              <a:buNone/>
              <a:defRPr sz="2400"/>
            </a:lvl1pPr>
            <a:lvl2pPr marL="457189" indent="0">
              <a:buFontTx/>
              <a:buNone/>
              <a:defRPr/>
            </a:lvl2pPr>
            <a:lvl3pPr marL="914378" indent="0">
              <a:buFontTx/>
              <a:buNone/>
              <a:defRPr/>
            </a:lvl3pPr>
            <a:lvl4pPr marL="1371566" indent="0">
              <a:buFontTx/>
              <a:buNone/>
              <a:defRPr/>
            </a:lvl4pPr>
            <a:lvl5pPr marL="1828754" indent="0">
              <a:buNone/>
              <a:defRPr/>
            </a:lvl5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
        <p:nvSpPr>
          <p:cNvPr id="9"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lvl1pPr algn="l">
              <a:defRPr sz="3200"/>
            </a:lvl1pPr>
          </a:lstStyle>
          <a:p>
            <a:r>
              <a:rPr lang="fr-CH" dirty="0"/>
              <a:t>Cliquez et modifiez le titre</a:t>
            </a:r>
            <a:endParaRPr lang="fr-FR" dirty="0"/>
          </a:p>
        </p:txBody>
      </p:sp>
      <p:sp>
        <p:nvSpPr>
          <p:cNvPr id="29" name="ZoneTexte 28"/>
          <p:cNvSpPr txBox="1"/>
          <p:nvPr userDrawn="1"/>
        </p:nvSpPr>
        <p:spPr>
          <a:xfrm>
            <a:off x="424800" y="4709064"/>
            <a:ext cx="7573056" cy="216982"/>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p:txBody>
      </p:sp>
      <p:pic>
        <p:nvPicPr>
          <p:cNvPr id="30" name="Image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22246" y="4571995"/>
            <a:ext cx="824249" cy="519449"/>
          </a:xfrm>
          <a:prstGeom prst="rect">
            <a:avLst/>
          </a:prstGeom>
        </p:spPr>
      </p:pic>
      <p:sp>
        <p:nvSpPr>
          <p:cNvPr id="31" name="Espace réservé du pied de page 4"/>
          <p:cNvSpPr>
            <a:spLocks noGrp="1"/>
          </p:cNvSpPr>
          <p:nvPr>
            <p:ph type="ftr" sz="quarter" idx="3"/>
          </p:nvPr>
        </p:nvSpPr>
        <p:spPr>
          <a:xfrm>
            <a:off x="457202" y="4832225"/>
            <a:ext cx="2804631" cy="273844"/>
          </a:xfrm>
          <a:prstGeom prst="rect">
            <a:avLst/>
          </a:prstGeom>
          <a:ln>
            <a:noFill/>
          </a:ln>
        </p:spPr>
        <p:txBody>
          <a:bodyPr vert="horz" lIns="91440" tIns="45720" rIns="91440" bIns="45720" rtlCol="0" anchor="ctr"/>
          <a:lstStyle>
            <a:lvl1pPr algn="l">
              <a:defRPr sz="810">
                <a:solidFill>
                  <a:schemeClr val="tx1">
                    <a:tint val="75000"/>
                  </a:schemeClr>
                </a:solidFill>
                <a:latin typeface="Arial"/>
              </a:defRPr>
            </a:lvl1pPr>
          </a:lstStyle>
          <a:p>
            <a:r>
              <a:rPr lang="fr-FR" dirty="0"/>
              <a:t>Votre pied de page</a:t>
            </a:r>
          </a:p>
        </p:txBody>
      </p:sp>
      <p:sp>
        <p:nvSpPr>
          <p:cNvPr id="33" name="Espace réservé de la date 3"/>
          <p:cNvSpPr>
            <a:spLocks noGrp="1"/>
          </p:cNvSpPr>
          <p:nvPr>
            <p:ph type="dt" sz="half" idx="2"/>
          </p:nvPr>
        </p:nvSpPr>
        <p:spPr>
          <a:xfrm>
            <a:off x="3717099" y="4832225"/>
            <a:ext cx="720000" cy="273844"/>
          </a:xfrm>
          <a:prstGeom prst="rect">
            <a:avLst/>
          </a:prstGeom>
        </p:spPr>
        <p:txBody>
          <a:bodyPr anchor="ctr" anchorCtr="0"/>
          <a:lstStyle>
            <a:lvl1pPr algn="ctr">
              <a:defRPr lang="fr-CH" sz="810" kern="1200" smtClean="0">
                <a:solidFill>
                  <a:schemeClr val="tx1">
                    <a:tint val="75000"/>
                  </a:schemeClr>
                </a:solidFill>
                <a:latin typeface="Arial"/>
                <a:ea typeface="+mn-ea"/>
                <a:cs typeface="+mn-cs"/>
              </a:defRPr>
            </a:lvl1pPr>
          </a:lstStyle>
          <a:p>
            <a:fld id="{CE25E0F6-6895-4DCC-A635-C1E3309E108D}" type="datetime1">
              <a:rPr lang="fr-CH" smtClean="0"/>
              <a:t>24.09.2024</a:t>
            </a:fld>
            <a:endParaRPr lang="fr-CH" dirty="0"/>
          </a:p>
        </p:txBody>
      </p:sp>
      <p:sp>
        <p:nvSpPr>
          <p:cNvPr id="34" name="Espace réservé du numéro de diapositive 5"/>
          <p:cNvSpPr>
            <a:spLocks noGrp="1"/>
          </p:cNvSpPr>
          <p:nvPr>
            <p:ph type="sldNum" sz="quarter" idx="4"/>
          </p:nvPr>
        </p:nvSpPr>
        <p:spPr>
          <a:xfrm>
            <a:off x="6828601" y="4879136"/>
            <a:ext cx="543444" cy="273844"/>
          </a:xfrm>
          <a:prstGeom prst="rect">
            <a:avLst/>
          </a:prstGeom>
        </p:spPr>
        <p:txBody>
          <a:bodyPr vert="horz" lIns="91440" tIns="45720" rIns="91440" bIns="45720" rtlCol="0" anchor="ctr"/>
          <a:lstStyle>
            <a:lvl1pPr algn="l">
              <a:defRPr sz="810">
                <a:solidFill>
                  <a:schemeClr val="tx1">
                    <a:tint val="75000"/>
                  </a:schemeClr>
                </a:solidFill>
              </a:defRPr>
            </a:lvl1pPr>
          </a:lstStyle>
          <a:p>
            <a:pPr algn="r"/>
            <a:fld id="{879F8CDA-3D76-8147-A783-F8EF6F842A04}" type="slidenum">
              <a:rPr lang="fr-FR" smtClean="0">
                <a:latin typeface="Arial"/>
              </a:rPr>
              <a:pPr algn="r"/>
              <a:t>‹N°›</a:t>
            </a:fld>
            <a:r>
              <a:rPr lang="fr-FR" dirty="0">
                <a:latin typeface="Arial"/>
              </a:rPr>
              <a:t> </a:t>
            </a:r>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46494" y="4595611"/>
            <a:ext cx="886848" cy="500143"/>
          </a:xfrm>
          <a:prstGeom prst="rect">
            <a:avLst/>
          </a:prstGeom>
        </p:spPr>
      </p:pic>
    </p:spTree>
    <p:extLst>
      <p:ext uri="{BB962C8B-B14F-4D97-AF65-F5344CB8AC3E}">
        <p14:creationId xmlns:p14="http://schemas.microsoft.com/office/powerpoint/2010/main" val="357337817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C4D80F2-498E-2BA1-D778-449E68B1FEE1}"/>
              </a:ext>
            </a:extLst>
          </p:cNvPr>
          <p:cNvSpPr>
            <a:spLocks noGrp="1"/>
          </p:cNvSpPr>
          <p:nvPr>
            <p:ph type="title"/>
          </p:nvPr>
        </p:nvSpPr>
        <p:spPr>
          <a:xfrm>
            <a:off x="628650" y="274320"/>
            <a:ext cx="7886700" cy="994410"/>
          </a:xfrm>
          <a:prstGeom prst="rect">
            <a:avLst/>
          </a:prstGeom>
        </p:spPr>
        <p:txBody>
          <a:bodyPr vert="horz" lIns="91440" tIns="45720" rIns="91440" bIns="45720" rtlCol="0" anchor="ctr">
            <a:normAutofit/>
          </a:bodyPr>
          <a:lstStyle/>
          <a:p>
            <a:r>
              <a:rPr lang="fr-FR" dirty="0"/>
              <a:t>Modifiez le style du titre</a:t>
            </a:r>
            <a:endParaRPr lang="fr-CH" dirty="0"/>
          </a:p>
        </p:txBody>
      </p:sp>
      <p:sp>
        <p:nvSpPr>
          <p:cNvPr id="3" name="Espace réservé du texte 2">
            <a:extLst>
              <a:ext uri="{FF2B5EF4-FFF2-40B4-BE49-F238E27FC236}">
                <a16:creationId xmlns:a16="http://schemas.microsoft.com/office/drawing/2014/main" id="{5B6326A1-7B32-B05A-7323-654D7C00C917}"/>
              </a:ext>
            </a:extLst>
          </p:cNvPr>
          <p:cNvSpPr>
            <a:spLocks noGrp="1"/>
          </p:cNvSpPr>
          <p:nvPr>
            <p:ph type="body" idx="1"/>
          </p:nvPr>
        </p:nvSpPr>
        <p:spPr>
          <a:xfrm>
            <a:off x="628650" y="1368743"/>
            <a:ext cx="7886700" cy="3264694"/>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4" name="Espace réservé de la date 3">
            <a:extLst>
              <a:ext uri="{FF2B5EF4-FFF2-40B4-BE49-F238E27FC236}">
                <a16:creationId xmlns:a16="http://schemas.microsoft.com/office/drawing/2014/main" id="{48EE29C0-D0E7-957C-77E2-1A7C24129FD0}"/>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82D4F3A-2CEB-46AB-AA2D-B8EB3DD6D700}" type="datetime1">
              <a:rPr lang="fr-CH" smtClean="0"/>
              <a:t>24.09.2024</a:t>
            </a:fld>
            <a:endParaRPr lang="fr-CH" dirty="0"/>
          </a:p>
        </p:txBody>
      </p:sp>
      <p:sp>
        <p:nvSpPr>
          <p:cNvPr id="6" name="Espace réservé du numéro de diapositive 5">
            <a:extLst>
              <a:ext uri="{FF2B5EF4-FFF2-40B4-BE49-F238E27FC236}">
                <a16:creationId xmlns:a16="http://schemas.microsoft.com/office/drawing/2014/main" id="{648993A5-3B5A-BDF4-3079-E2FD7A13C675}"/>
              </a:ext>
            </a:extLst>
          </p:cNvPr>
          <p:cNvSpPr>
            <a:spLocks noGrp="1"/>
          </p:cNvSpPr>
          <p:nvPr>
            <p:ph type="sldNum" sz="quarter" idx="4"/>
          </p:nvPr>
        </p:nvSpPr>
        <p:spPr>
          <a:xfrm>
            <a:off x="472725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pic>
        <p:nvPicPr>
          <p:cNvPr id="7" name="Image 6">
            <a:extLst>
              <a:ext uri="{FF2B5EF4-FFF2-40B4-BE49-F238E27FC236}">
                <a16:creationId xmlns:a16="http://schemas.microsoft.com/office/drawing/2014/main" id="{6E12E26A-65A2-CB23-E8DA-79F7964EB74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33227" b="2011"/>
          <a:stretch/>
        </p:blipFill>
        <p:spPr>
          <a:xfrm>
            <a:off x="6701114" y="4702488"/>
            <a:ext cx="1461030" cy="272890"/>
          </a:xfrm>
          <a:prstGeom prst="rect">
            <a:avLst/>
          </a:prstGeom>
        </p:spPr>
      </p:pic>
      <p:sp>
        <p:nvSpPr>
          <p:cNvPr id="18" name="ZoneTexte 17">
            <a:extLst>
              <a:ext uri="{FF2B5EF4-FFF2-40B4-BE49-F238E27FC236}">
                <a16:creationId xmlns:a16="http://schemas.microsoft.com/office/drawing/2014/main" id="{C22496CD-794D-7E14-BA68-1F285697D636}"/>
              </a:ext>
            </a:extLst>
          </p:cNvPr>
          <p:cNvSpPr txBox="1"/>
          <p:nvPr userDrawn="1"/>
        </p:nvSpPr>
        <p:spPr>
          <a:xfrm>
            <a:off x="147604" y="4718465"/>
            <a:ext cx="6662772" cy="196977"/>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680" b="0" i="0" u="none" strike="noStrike" kern="1200" cap="none" spc="80" normalizeH="0" baseline="0" noProof="0" dirty="0">
                <a:ln>
                  <a:noFill/>
                </a:ln>
                <a:solidFill>
                  <a:schemeClr val="tx1"/>
                </a:solidFill>
                <a:effectLst/>
                <a:uLnTx/>
                <a:uFillTx/>
                <a:latin typeface="Calibri"/>
                <a:ea typeface="+mn-ea"/>
                <a:cs typeface="+mn-cs"/>
              </a:rPr>
              <a:t>|||||||||||||||||||||||||||||||||||||||||||||||||||||||||||||||||||||||||||||||||||||||||||||||||||||||||||||||||||||||||||||||||</a:t>
            </a:r>
          </a:p>
        </p:txBody>
      </p:sp>
      <p:sp>
        <p:nvSpPr>
          <p:cNvPr id="8" name="Espace réservé du pied de page 4">
            <a:extLst>
              <a:ext uri="{FF2B5EF4-FFF2-40B4-BE49-F238E27FC236}">
                <a16:creationId xmlns:a16="http://schemas.microsoft.com/office/drawing/2014/main" id="{A8716605-01F9-17FB-F119-ED37DA17DBC8}"/>
              </a:ext>
            </a:extLst>
          </p:cNvPr>
          <p:cNvSpPr>
            <a:spLocks noGrp="1"/>
          </p:cNvSpPr>
          <p:nvPr>
            <p:ph type="ftr" sz="quarter" idx="3"/>
          </p:nvPr>
        </p:nvSpPr>
        <p:spPr>
          <a:xfrm>
            <a:off x="1227599" y="4860000"/>
            <a:ext cx="5101764"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pic>
        <p:nvPicPr>
          <p:cNvPr id="9" name="Image 8" descr="Une image contenant noir, obscurité&#10;&#10;Description générée automatiquement">
            <a:extLst>
              <a:ext uri="{FF2B5EF4-FFF2-40B4-BE49-F238E27FC236}">
                <a16:creationId xmlns:a16="http://schemas.microsoft.com/office/drawing/2014/main" id="{73CCA66D-E1DA-2CAD-A64D-BBB261281D64}"/>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15886" t="30822" r="16343" b="34100"/>
          <a:stretch/>
        </p:blipFill>
        <p:spPr>
          <a:xfrm>
            <a:off x="8166828" y="4717909"/>
            <a:ext cx="637084" cy="213078"/>
          </a:xfrm>
          <a:prstGeom prst="rect">
            <a:avLst/>
          </a:prstGeom>
        </p:spPr>
      </p:pic>
    </p:spTree>
    <p:extLst>
      <p:ext uri="{BB962C8B-B14F-4D97-AF65-F5344CB8AC3E}">
        <p14:creationId xmlns:p14="http://schemas.microsoft.com/office/powerpoint/2010/main" val="316624509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5" r:id="rId3"/>
  </p:sldLayoutIdLst>
  <p:hf hdr="0"/>
  <p:txStyles>
    <p:titleStyle>
      <a:lvl1pPr algn="l" defTabSz="91437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3" indent="-228593" algn="l" defTabSz="91437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0" indent="-228593" algn="l" defTabSz="91437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66" indent="-228593" algn="l" defTabSz="91437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52"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39"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25"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11"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97"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83"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3" rtl="0" eaLnBrk="1" latinLnBrk="0" hangingPunct="1">
        <a:defRPr sz="1800" kern="1200">
          <a:solidFill>
            <a:schemeClr val="tx1"/>
          </a:solidFill>
          <a:latin typeface="+mn-lt"/>
          <a:ea typeface="+mn-ea"/>
          <a:cs typeface="+mn-cs"/>
        </a:defRPr>
      </a:lvl1pPr>
      <a:lvl2pPr marL="457187" algn="l" defTabSz="914373" rtl="0" eaLnBrk="1" latinLnBrk="0" hangingPunct="1">
        <a:defRPr sz="1800" kern="1200">
          <a:solidFill>
            <a:schemeClr val="tx1"/>
          </a:solidFill>
          <a:latin typeface="+mn-lt"/>
          <a:ea typeface="+mn-ea"/>
          <a:cs typeface="+mn-cs"/>
        </a:defRPr>
      </a:lvl2pPr>
      <a:lvl3pPr marL="914373" algn="l" defTabSz="914373" rtl="0" eaLnBrk="1" latinLnBrk="0" hangingPunct="1">
        <a:defRPr sz="1800" kern="1200">
          <a:solidFill>
            <a:schemeClr val="tx1"/>
          </a:solidFill>
          <a:latin typeface="+mn-lt"/>
          <a:ea typeface="+mn-ea"/>
          <a:cs typeface="+mn-cs"/>
        </a:defRPr>
      </a:lvl3pPr>
      <a:lvl4pPr marL="1371560" algn="l" defTabSz="914373" rtl="0" eaLnBrk="1" latinLnBrk="0" hangingPunct="1">
        <a:defRPr sz="1800" kern="1200">
          <a:solidFill>
            <a:schemeClr val="tx1"/>
          </a:solidFill>
          <a:latin typeface="+mn-lt"/>
          <a:ea typeface="+mn-ea"/>
          <a:cs typeface="+mn-cs"/>
        </a:defRPr>
      </a:lvl4pPr>
      <a:lvl5pPr marL="1828746" algn="l" defTabSz="914373" rtl="0" eaLnBrk="1" latinLnBrk="0" hangingPunct="1">
        <a:defRPr sz="1800" kern="1200">
          <a:solidFill>
            <a:schemeClr val="tx1"/>
          </a:solidFill>
          <a:latin typeface="+mn-lt"/>
          <a:ea typeface="+mn-ea"/>
          <a:cs typeface="+mn-cs"/>
        </a:defRPr>
      </a:lvl5pPr>
      <a:lvl6pPr marL="2285933" algn="l" defTabSz="914373" rtl="0" eaLnBrk="1" latinLnBrk="0" hangingPunct="1">
        <a:defRPr sz="1800" kern="1200">
          <a:solidFill>
            <a:schemeClr val="tx1"/>
          </a:solidFill>
          <a:latin typeface="+mn-lt"/>
          <a:ea typeface="+mn-ea"/>
          <a:cs typeface="+mn-cs"/>
        </a:defRPr>
      </a:lvl6pPr>
      <a:lvl7pPr marL="2743119" algn="l" defTabSz="914373" rtl="0" eaLnBrk="1" latinLnBrk="0" hangingPunct="1">
        <a:defRPr sz="1800" kern="1200">
          <a:solidFill>
            <a:schemeClr val="tx1"/>
          </a:solidFill>
          <a:latin typeface="+mn-lt"/>
          <a:ea typeface="+mn-ea"/>
          <a:cs typeface="+mn-cs"/>
        </a:defRPr>
      </a:lvl7pPr>
      <a:lvl8pPr marL="3200304" algn="l" defTabSz="914373" rtl="0" eaLnBrk="1" latinLnBrk="0" hangingPunct="1">
        <a:defRPr sz="1800" kern="1200">
          <a:solidFill>
            <a:schemeClr val="tx1"/>
          </a:solidFill>
          <a:latin typeface="+mn-lt"/>
          <a:ea typeface="+mn-ea"/>
          <a:cs typeface="+mn-cs"/>
        </a:defRPr>
      </a:lvl8pPr>
      <a:lvl9pPr marL="3657489" algn="l" defTabSz="91437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C4D80F2-498E-2BA1-D778-449E68B1FEE1}"/>
              </a:ext>
            </a:extLst>
          </p:cNvPr>
          <p:cNvSpPr>
            <a:spLocks noGrp="1"/>
          </p:cNvSpPr>
          <p:nvPr>
            <p:ph type="title"/>
          </p:nvPr>
        </p:nvSpPr>
        <p:spPr>
          <a:xfrm>
            <a:off x="628650" y="274320"/>
            <a:ext cx="7886700" cy="994410"/>
          </a:xfrm>
          <a:prstGeom prst="rect">
            <a:avLst/>
          </a:prstGeom>
        </p:spPr>
        <p:txBody>
          <a:bodyPr vert="horz" lIns="91440" tIns="45720" rIns="91440" bIns="45720" rtlCol="0" anchor="ctr">
            <a:normAutofit/>
          </a:bodyPr>
          <a:lstStyle/>
          <a:p>
            <a:r>
              <a:rPr lang="fr-FR" dirty="0"/>
              <a:t>Modifiez le style du titre</a:t>
            </a:r>
            <a:endParaRPr lang="fr-CH" dirty="0"/>
          </a:p>
        </p:txBody>
      </p:sp>
      <p:sp>
        <p:nvSpPr>
          <p:cNvPr id="3" name="Espace réservé du texte 2">
            <a:extLst>
              <a:ext uri="{FF2B5EF4-FFF2-40B4-BE49-F238E27FC236}">
                <a16:creationId xmlns:a16="http://schemas.microsoft.com/office/drawing/2014/main" id="{5B6326A1-7B32-B05A-7323-654D7C00C917}"/>
              </a:ext>
            </a:extLst>
          </p:cNvPr>
          <p:cNvSpPr>
            <a:spLocks noGrp="1"/>
          </p:cNvSpPr>
          <p:nvPr>
            <p:ph type="body" idx="1"/>
          </p:nvPr>
        </p:nvSpPr>
        <p:spPr>
          <a:xfrm>
            <a:off x="628650" y="1368743"/>
            <a:ext cx="7886700" cy="3264694"/>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4" name="Espace réservé de la date 3">
            <a:extLst>
              <a:ext uri="{FF2B5EF4-FFF2-40B4-BE49-F238E27FC236}">
                <a16:creationId xmlns:a16="http://schemas.microsoft.com/office/drawing/2014/main" id="{48EE29C0-D0E7-957C-77E2-1A7C24129FD0}"/>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DBF13976-C295-4171-BCBB-72AF41A921D6}" type="datetime1">
              <a:rPr lang="fr-CH" smtClean="0"/>
              <a:t>24.09.2024</a:t>
            </a:fld>
            <a:endParaRPr lang="fr-CH" dirty="0"/>
          </a:p>
        </p:txBody>
      </p:sp>
      <p:sp>
        <p:nvSpPr>
          <p:cNvPr id="6" name="Espace réservé du numéro de diapositive 5">
            <a:extLst>
              <a:ext uri="{FF2B5EF4-FFF2-40B4-BE49-F238E27FC236}">
                <a16:creationId xmlns:a16="http://schemas.microsoft.com/office/drawing/2014/main" id="{648993A5-3B5A-BDF4-3079-E2FD7A13C675}"/>
              </a:ext>
            </a:extLst>
          </p:cNvPr>
          <p:cNvSpPr>
            <a:spLocks noGrp="1"/>
          </p:cNvSpPr>
          <p:nvPr>
            <p:ph type="sldNum" sz="quarter" idx="4"/>
          </p:nvPr>
        </p:nvSpPr>
        <p:spPr>
          <a:xfrm>
            <a:off x="544914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pic>
        <p:nvPicPr>
          <p:cNvPr id="7" name="Image 6">
            <a:extLst>
              <a:ext uri="{FF2B5EF4-FFF2-40B4-BE49-F238E27FC236}">
                <a16:creationId xmlns:a16="http://schemas.microsoft.com/office/drawing/2014/main" id="{6E12E26A-65A2-CB23-E8DA-79F7964EB746}"/>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p:blipFill>
        <p:spPr>
          <a:xfrm>
            <a:off x="7447453" y="4701600"/>
            <a:ext cx="1444169" cy="278490"/>
          </a:xfrm>
          <a:prstGeom prst="rect">
            <a:avLst/>
          </a:prstGeom>
        </p:spPr>
      </p:pic>
      <p:sp>
        <p:nvSpPr>
          <p:cNvPr id="18" name="ZoneTexte 17">
            <a:extLst>
              <a:ext uri="{FF2B5EF4-FFF2-40B4-BE49-F238E27FC236}">
                <a16:creationId xmlns:a16="http://schemas.microsoft.com/office/drawing/2014/main" id="{C22496CD-794D-7E14-BA68-1F285697D636}"/>
              </a:ext>
            </a:extLst>
          </p:cNvPr>
          <p:cNvSpPr txBox="1"/>
          <p:nvPr userDrawn="1"/>
        </p:nvSpPr>
        <p:spPr>
          <a:xfrm>
            <a:off x="147602" y="4718465"/>
            <a:ext cx="7488440" cy="301621"/>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680" b="0" i="0" u="none" strike="noStrike" kern="1200" cap="none" spc="80" normalizeH="0" baseline="0" noProof="0" dirty="0">
                <a:ln>
                  <a:noFill/>
                </a:ln>
                <a:solidFill>
                  <a:schemeClr val="tx1"/>
                </a:solidFill>
                <a:effectLst/>
                <a:uLnTx/>
                <a:uFillTx/>
                <a:latin typeface="Calibri"/>
                <a:ea typeface="+mn-ea"/>
                <a:cs typeface="+mn-cs"/>
              </a:rPr>
              <a:t>||||||||||||||||||||||||||||||||||||||||||||||||||||||||||||||||||||||||||||||||||||||||||||||||||||||||||||||||||||||||||||||||||||||||||||||||</a:t>
            </a:r>
          </a:p>
          <a:p>
            <a:pPr marL="0" marR="0" lvl="0" indent="0" algn="l" defTabSz="609567" rtl="0" eaLnBrk="1" fontAlgn="auto" latinLnBrk="0" hangingPunct="1">
              <a:lnSpc>
                <a:spcPct val="100000"/>
              </a:lnSpc>
              <a:spcBef>
                <a:spcPts val="0"/>
              </a:spcBef>
              <a:spcAft>
                <a:spcPts val="0"/>
              </a:spcAft>
              <a:buClrTx/>
              <a:buSzTx/>
              <a:buFontTx/>
              <a:buNone/>
              <a:tabLst/>
              <a:defRPr/>
            </a:pPr>
            <a:endParaRPr kumimoji="0" lang="fr-CH" sz="680" b="0" i="0" u="none" strike="noStrike" kern="1200" cap="none" spc="80" normalizeH="0" baseline="0" noProof="0" dirty="0">
              <a:ln>
                <a:noFill/>
              </a:ln>
              <a:solidFill>
                <a:schemeClr val="tx1"/>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1070BCE-68BB-58EE-475B-A7D158672D77}"/>
              </a:ext>
            </a:extLst>
          </p:cNvPr>
          <p:cNvSpPr>
            <a:spLocks noGrp="1"/>
          </p:cNvSpPr>
          <p:nvPr>
            <p:ph type="ftr" sz="quarter" idx="3"/>
          </p:nvPr>
        </p:nvSpPr>
        <p:spPr>
          <a:xfrm>
            <a:off x="1227600" y="4860000"/>
            <a:ext cx="4887288"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288454605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Lst>
  <p:hf hdr="0"/>
  <p:txStyles>
    <p:titleStyle>
      <a:lvl1pPr algn="l" defTabSz="91437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3" indent="-228593" algn="l" defTabSz="91437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0" indent="-228593" algn="l" defTabSz="91437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66" indent="-228593" algn="l" defTabSz="91437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52"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39"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25"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11"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97"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83"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3" rtl="0" eaLnBrk="1" latinLnBrk="0" hangingPunct="1">
        <a:defRPr sz="1800" kern="1200">
          <a:solidFill>
            <a:schemeClr val="tx1"/>
          </a:solidFill>
          <a:latin typeface="+mn-lt"/>
          <a:ea typeface="+mn-ea"/>
          <a:cs typeface="+mn-cs"/>
        </a:defRPr>
      </a:lvl1pPr>
      <a:lvl2pPr marL="457187" algn="l" defTabSz="914373" rtl="0" eaLnBrk="1" latinLnBrk="0" hangingPunct="1">
        <a:defRPr sz="1800" kern="1200">
          <a:solidFill>
            <a:schemeClr val="tx1"/>
          </a:solidFill>
          <a:latin typeface="+mn-lt"/>
          <a:ea typeface="+mn-ea"/>
          <a:cs typeface="+mn-cs"/>
        </a:defRPr>
      </a:lvl2pPr>
      <a:lvl3pPr marL="914373" algn="l" defTabSz="914373" rtl="0" eaLnBrk="1" latinLnBrk="0" hangingPunct="1">
        <a:defRPr sz="1800" kern="1200">
          <a:solidFill>
            <a:schemeClr val="tx1"/>
          </a:solidFill>
          <a:latin typeface="+mn-lt"/>
          <a:ea typeface="+mn-ea"/>
          <a:cs typeface="+mn-cs"/>
        </a:defRPr>
      </a:lvl3pPr>
      <a:lvl4pPr marL="1371560" algn="l" defTabSz="914373" rtl="0" eaLnBrk="1" latinLnBrk="0" hangingPunct="1">
        <a:defRPr sz="1800" kern="1200">
          <a:solidFill>
            <a:schemeClr val="tx1"/>
          </a:solidFill>
          <a:latin typeface="+mn-lt"/>
          <a:ea typeface="+mn-ea"/>
          <a:cs typeface="+mn-cs"/>
        </a:defRPr>
      </a:lvl4pPr>
      <a:lvl5pPr marL="1828746" algn="l" defTabSz="914373" rtl="0" eaLnBrk="1" latinLnBrk="0" hangingPunct="1">
        <a:defRPr sz="1800" kern="1200">
          <a:solidFill>
            <a:schemeClr val="tx1"/>
          </a:solidFill>
          <a:latin typeface="+mn-lt"/>
          <a:ea typeface="+mn-ea"/>
          <a:cs typeface="+mn-cs"/>
        </a:defRPr>
      </a:lvl5pPr>
      <a:lvl6pPr marL="2285933" algn="l" defTabSz="914373" rtl="0" eaLnBrk="1" latinLnBrk="0" hangingPunct="1">
        <a:defRPr sz="1800" kern="1200">
          <a:solidFill>
            <a:schemeClr val="tx1"/>
          </a:solidFill>
          <a:latin typeface="+mn-lt"/>
          <a:ea typeface="+mn-ea"/>
          <a:cs typeface="+mn-cs"/>
        </a:defRPr>
      </a:lvl6pPr>
      <a:lvl7pPr marL="2743119" algn="l" defTabSz="914373" rtl="0" eaLnBrk="1" latinLnBrk="0" hangingPunct="1">
        <a:defRPr sz="1800" kern="1200">
          <a:solidFill>
            <a:schemeClr val="tx1"/>
          </a:solidFill>
          <a:latin typeface="+mn-lt"/>
          <a:ea typeface="+mn-ea"/>
          <a:cs typeface="+mn-cs"/>
        </a:defRPr>
      </a:lvl7pPr>
      <a:lvl8pPr marL="3200304" algn="l" defTabSz="914373" rtl="0" eaLnBrk="1" latinLnBrk="0" hangingPunct="1">
        <a:defRPr sz="1800" kern="1200">
          <a:solidFill>
            <a:schemeClr val="tx1"/>
          </a:solidFill>
          <a:latin typeface="+mn-lt"/>
          <a:ea typeface="+mn-ea"/>
          <a:cs typeface="+mn-cs"/>
        </a:defRPr>
      </a:lvl8pPr>
      <a:lvl9pPr marL="3657489" algn="l" defTabSz="91437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CH" dirty="0"/>
              <a:t>Cliquez et modifiez le titre</a:t>
            </a:r>
            <a:endParaRPr lang="fr-FR" dirty="0"/>
          </a:p>
        </p:txBody>
      </p:sp>
      <p:sp>
        <p:nvSpPr>
          <p:cNvPr id="3" name="Espace réservé du texte 2"/>
          <p:cNvSpPr>
            <a:spLocks noGrp="1"/>
          </p:cNvSpPr>
          <p:nvPr>
            <p:ph type="body" idx="1"/>
          </p:nvPr>
        </p:nvSpPr>
        <p:spPr>
          <a:xfrm>
            <a:off x="457200" y="1134459"/>
            <a:ext cx="8229600" cy="3239789"/>
          </a:xfrm>
          <a:prstGeom prst="rect">
            <a:avLst/>
          </a:prstGeom>
        </p:spPr>
        <p:txBody>
          <a:bodyPr vert="horz" lIns="91440" tIns="45720" rIns="91440" bIns="45720" rtlCol="0">
            <a:normAutofit/>
          </a:body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Tree>
    <p:extLst>
      <p:ext uri="{BB962C8B-B14F-4D97-AF65-F5344CB8AC3E}">
        <p14:creationId xmlns:p14="http://schemas.microsoft.com/office/powerpoint/2010/main" val="135336999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Lst>
  <p:hf sldNum="0" hdr="0" ftr="0" dt="0"/>
  <p:txStyles>
    <p:titleStyle>
      <a:lvl1pPr algn="l" defTabSz="457189" rtl="0" eaLnBrk="1" latinLnBrk="0" hangingPunct="1">
        <a:spcBef>
          <a:spcPct val="0"/>
        </a:spcBef>
        <a:buNone/>
        <a:defRPr sz="3200" b="1" kern="1200" cap="all">
          <a:solidFill>
            <a:schemeClr val="tx2"/>
          </a:solidFill>
          <a:latin typeface="Arial"/>
          <a:ea typeface="+mj-ea"/>
          <a:cs typeface="+mj-cs"/>
        </a:defRPr>
      </a:lvl1pPr>
    </p:titleStyle>
    <p:bodyStyle>
      <a:lvl1pPr marL="0" indent="0" algn="l" defTabSz="457189" rtl="0" eaLnBrk="1" latinLnBrk="0" hangingPunct="1">
        <a:spcBef>
          <a:spcPct val="20000"/>
        </a:spcBef>
        <a:buClr>
          <a:schemeClr val="bg2"/>
        </a:buClr>
        <a:buFontTx/>
        <a:buNone/>
        <a:defRPr sz="3000" kern="1200">
          <a:solidFill>
            <a:schemeClr val="tx1"/>
          </a:solidFill>
          <a:latin typeface="Arial"/>
          <a:ea typeface="+mn-ea"/>
          <a:cs typeface="+mn-cs"/>
        </a:defRPr>
      </a:lvl1pPr>
      <a:lvl2pPr marL="457189" indent="0" algn="l" defTabSz="457189" rtl="0" eaLnBrk="1" latinLnBrk="0" hangingPunct="1">
        <a:spcBef>
          <a:spcPct val="20000"/>
        </a:spcBef>
        <a:buClr>
          <a:schemeClr val="bg2"/>
        </a:buClr>
        <a:buFontTx/>
        <a:buNone/>
        <a:defRPr sz="2400" kern="1200">
          <a:solidFill>
            <a:schemeClr val="tx1"/>
          </a:solidFill>
          <a:latin typeface="Arial"/>
          <a:ea typeface="+mn-ea"/>
          <a:cs typeface="+mn-cs"/>
        </a:defRPr>
      </a:lvl2pPr>
      <a:lvl3pPr marL="914378" indent="0" algn="l" defTabSz="457189" rtl="0" eaLnBrk="1" latinLnBrk="0" hangingPunct="1">
        <a:spcBef>
          <a:spcPct val="20000"/>
        </a:spcBef>
        <a:buClr>
          <a:schemeClr val="bg2"/>
        </a:buClr>
        <a:buSzPct val="90000"/>
        <a:buFontTx/>
        <a:buNone/>
        <a:defRPr sz="1800" kern="1200">
          <a:solidFill>
            <a:schemeClr val="tx1"/>
          </a:solidFill>
          <a:latin typeface="Arial"/>
          <a:ea typeface="+mn-ea"/>
          <a:cs typeface="+mn-cs"/>
        </a:defRPr>
      </a:lvl3pPr>
      <a:lvl4pPr marL="1371566" indent="0" algn="l" defTabSz="457189" rtl="0" eaLnBrk="1" latinLnBrk="0" hangingPunct="1">
        <a:spcBef>
          <a:spcPct val="20000"/>
        </a:spcBef>
        <a:buClr>
          <a:schemeClr val="bg2"/>
        </a:buClr>
        <a:buFontTx/>
        <a:buNone/>
        <a:defRPr sz="1400" kern="1200">
          <a:solidFill>
            <a:schemeClr val="tx1"/>
          </a:solidFill>
          <a:latin typeface="Arial"/>
          <a:ea typeface="+mn-ea"/>
          <a:cs typeface="+mn-cs"/>
        </a:defRPr>
      </a:lvl4pPr>
      <a:lvl5pPr marL="1828754" indent="0" algn="l" defTabSz="457189" rtl="0" eaLnBrk="1" latinLnBrk="0" hangingPunct="1">
        <a:spcBef>
          <a:spcPct val="20000"/>
        </a:spcBef>
        <a:buClr>
          <a:schemeClr val="bg2"/>
        </a:buClr>
        <a:buFontTx/>
        <a:buNone/>
        <a:defRPr sz="1200" kern="1200">
          <a:solidFill>
            <a:schemeClr val="tx1"/>
          </a:solidFill>
          <a:latin typeface="Arial"/>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Jenny.Gentizon@unil.c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Jenny.Gentizon@unil.ch"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ideo" Target="https://www.youtube.com/embed/-KdfMdxGjFk?feature=oembed" TargetMode="External"/><Relationship Id="rId5" Type="http://schemas.openxmlformats.org/officeDocument/2006/relationships/image" Target="../media/image10.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9DC32F6-0302-4F51-C021-8BE20F472E89}"/>
              </a:ext>
            </a:extLst>
          </p:cNvPr>
          <p:cNvSpPr>
            <a:spLocks noGrp="1"/>
          </p:cNvSpPr>
          <p:nvPr>
            <p:ph type="ftr" sz="quarter" idx="5"/>
          </p:nvPr>
        </p:nvSpPr>
        <p:spPr>
          <a:xfrm>
            <a:off x="171433" y="4852380"/>
            <a:ext cx="4887288" cy="272891"/>
          </a:xfrm>
        </p:spPr>
        <p:txBody>
          <a:bodyPr/>
          <a:lstStyle/>
          <a:p>
            <a:pPr algn="l"/>
            <a:r>
              <a:rPr lang="de-CH" sz="800" dirty="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
        <p:nvSpPr>
          <p:cNvPr id="3" name="Espace réservé du numéro de diapositive 2">
            <a:extLst>
              <a:ext uri="{FF2B5EF4-FFF2-40B4-BE49-F238E27FC236}">
                <a16:creationId xmlns:a16="http://schemas.microsoft.com/office/drawing/2014/main" id="{1D11B075-48C0-668C-59AA-F2C6F24C106C}"/>
              </a:ext>
            </a:extLst>
          </p:cNvPr>
          <p:cNvSpPr>
            <a:spLocks noGrp="1"/>
          </p:cNvSpPr>
          <p:nvPr>
            <p:ph type="sldNum" sz="quarter" idx="7"/>
          </p:nvPr>
        </p:nvSpPr>
        <p:spPr>
          <a:xfrm>
            <a:off x="5286108" y="4852380"/>
            <a:ext cx="2025976" cy="272891"/>
          </a:xfrm>
        </p:spPr>
        <p:txBody>
          <a:bodyPr/>
          <a:lstStyle/>
          <a:p>
            <a:fld id="{93954E36-B195-4A0A-A530-CE34383C1F85}" type="slidenum">
              <a:rPr lang="fr-CH" smtClean="0"/>
              <a:pPr/>
              <a:t>1</a:t>
            </a:fld>
            <a:endParaRPr lang="fr-CH" dirty="0"/>
          </a:p>
        </p:txBody>
      </p:sp>
      <p:grpSp>
        <p:nvGrpSpPr>
          <p:cNvPr id="11" name="Groupe 10">
            <a:extLst>
              <a:ext uri="{FF2B5EF4-FFF2-40B4-BE49-F238E27FC236}">
                <a16:creationId xmlns:a16="http://schemas.microsoft.com/office/drawing/2014/main" id="{3267F07D-C7D6-0419-5190-8B3B1FF217AA}"/>
              </a:ext>
            </a:extLst>
          </p:cNvPr>
          <p:cNvGrpSpPr/>
          <p:nvPr/>
        </p:nvGrpSpPr>
        <p:grpSpPr>
          <a:xfrm>
            <a:off x="1" y="355315"/>
            <a:ext cx="9143999" cy="2130524"/>
            <a:chOff x="0" y="926550"/>
            <a:chExt cx="9143999" cy="2935633"/>
          </a:xfrm>
        </p:grpSpPr>
        <p:sp>
          <p:nvSpPr>
            <p:cNvPr id="5" name="Rectangle 4">
              <a:extLst>
                <a:ext uri="{FF2B5EF4-FFF2-40B4-BE49-F238E27FC236}">
                  <a16:creationId xmlns:a16="http://schemas.microsoft.com/office/drawing/2014/main" id="{7584C040-5B8D-A9C5-08BE-A264639BA2BE}"/>
                </a:ext>
              </a:extLst>
            </p:cNvPr>
            <p:cNvSpPr/>
            <p:nvPr/>
          </p:nvSpPr>
          <p:spPr>
            <a:xfrm>
              <a:off x="0" y="926550"/>
              <a:ext cx="9143999" cy="2935633"/>
            </a:xfrm>
            <a:prstGeom prst="rect">
              <a:avLst/>
            </a:prstGeom>
            <a:solidFill>
              <a:srgbClr val="AF4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ZoneTexte 5">
              <a:extLst>
                <a:ext uri="{FF2B5EF4-FFF2-40B4-BE49-F238E27FC236}">
                  <a16:creationId xmlns:a16="http://schemas.microsoft.com/office/drawing/2014/main" id="{B2ED65B1-B0CB-D616-0543-505918B202EC}"/>
                </a:ext>
              </a:extLst>
            </p:cNvPr>
            <p:cNvSpPr txBox="1"/>
            <p:nvPr/>
          </p:nvSpPr>
          <p:spPr>
            <a:xfrm>
              <a:off x="277360" y="1172920"/>
              <a:ext cx="8866639" cy="1738740"/>
            </a:xfrm>
            <a:prstGeom prst="rect">
              <a:avLst/>
            </a:prstGeom>
            <a:noFill/>
          </p:spPr>
          <p:txBody>
            <a:bodyPr wrap="square">
              <a:spAutoFit/>
            </a:bodyPr>
            <a:lstStyle/>
            <a:p>
              <a:pPr algn="ctr"/>
              <a:r>
                <a:rPr lang="fr-CH" sz="2800" b="1" dirty="0">
                  <a:solidFill>
                    <a:schemeClr val="bg1"/>
                  </a:solidFill>
                  <a:cs typeface="Arial"/>
                </a:rPr>
                <a:t> </a:t>
              </a:r>
              <a:r>
                <a:rPr lang="fr-CH" sz="2400" b="1" dirty="0">
                  <a:solidFill>
                    <a:schemeClr val="bg1"/>
                  </a:solidFill>
                  <a:cs typeface="Arial"/>
                </a:rPr>
                <a:t>Symposium </a:t>
              </a:r>
              <a:r>
                <a:rPr lang="fr-CH" sz="2400" b="1" dirty="0" err="1">
                  <a:solidFill>
                    <a:schemeClr val="bg1"/>
                  </a:solidFill>
                  <a:cs typeface="Arial"/>
                </a:rPr>
                <a:t>für</a:t>
              </a:r>
              <a:r>
                <a:rPr lang="fr-CH" sz="2400" b="1" dirty="0">
                  <a:solidFill>
                    <a:schemeClr val="bg1"/>
                  </a:solidFill>
                  <a:cs typeface="Arial"/>
                </a:rPr>
                <a:t> Advanced Nursing Practice (APN):</a:t>
              </a:r>
            </a:p>
            <a:p>
              <a:pPr algn="ctr"/>
              <a:endParaRPr lang="fr-CH" sz="2400" b="1" dirty="0">
                <a:solidFill>
                  <a:schemeClr val="bg1"/>
                </a:solidFill>
                <a:cs typeface="Arial"/>
              </a:endParaRPr>
            </a:p>
            <a:p>
              <a:pPr algn="ctr"/>
              <a:r>
                <a:rPr lang="fr-CH" sz="2400" b="1" dirty="0">
                  <a:solidFill>
                    <a:schemeClr val="bg1"/>
                  </a:solidFill>
                  <a:cs typeface="Arial"/>
                </a:rPr>
                <a:t>Ausbildung </a:t>
              </a:r>
              <a:r>
                <a:rPr lang="fr-CH" sz="2400" b="1" dirty="0" err="1">
                  <a:solidFill>
                    <a:schemeClr val="bg1"/>
                  </a:solidFill>
                  <a:cs typeface="Arial"/>
                </a:rPr>
                <a:t>und</a:t>
              </a:r>
              <a:r>
                <a:rPr lang="fr-CH" sz="2400" b="1" dirty="0">
                  <a:solidFill>
                    <a:schemeClr val="bg1"/>
                  </a:solidFill>
                  <a:cs typeface="Arial"/>
                </a:rPr>
                <a:t> </a:t>
              </a:r>
              <a:r>
                <a:rPr lang="fr-CH" sz="2400" b="1" dirty="0" err="1">
                  <a:solidFill>
                    <a:schemeClr val="bg1"/>
                  </a:solidFill>
                  <a:cs typeface="Arial"/>
                </a:rPr>
                <a:t>Kompetenzen</a:t>
              </a:r>
              <a:endParaRPr lang="fr-CH" sz="2400" b="1" dirty="0">
                <a:solidFill>
                  <a:schemeClr val="bg1"/>
                </a:solidFill>
                <a:cs typeface="Arial"/>
              </a:endParaRPr>
            </a:p>
          </p:txBody>
        </p:sp>
      </p:grpSp>
      <p:sp>
        <p:nvSpPr>
          <p:cNvPr id="9" name="ZoneTexte 8">
            <a:extLst>
              <a:ext uri="{FF2B5EF4-FFF2-40B4-BE49-F238E27FC236}">
                <a16:creationId xmlns:a16="http://schemas.microsoft.com/office/drawing/2014/main" id="{71886CDC-54D6-C42E-0974-367D47AB9E39}"/>
              </a:ext>
            </a:extLst>
          </p:cNvPr>
          <p:cNvSpPr txBox="1"/>
          <p:nvPr/>
        </p:nvSpPr>
        <p:spPr>
          <a:xfrm>
            <a:off x="1367535" y="2715992"/>
            <a:ext cx="6408929" cy="1815882"/>
          </a:xfrm>
          <a:prstGeom prst="rect">
            <a:avLst/>
          </a:prstGeom>
          <a:noFill/>
        </p:spPr>
        <p:txBody>
          <a:bodyPr wrap="square">
            <a:normAutofit fontScale="96475"/>
          </a:bodyPr>
          <a:lstStyle/>
          <a:p>
            <a:pPr algn="ctr"/>
            <a:r>
              <a:rPr lang="fr-CH" sz="1400" dirty="0">
                <a:latin typeface="Aptos" panose="020B0004020202020204" pitchFamily="34" charset="0"/>
                <a:cs typeface="Calibri Light" panose="020F0302020204030204" pitchFamily="34" charset="0"/>
              </a:rPr>
              <a:t>Dre. Sc. Jenny Gentizon, RN. PhD, MER2 sup.</a:t>
            </a:r>
          </a:p>
          <a:p>
            <a:pPr algn="ctr"/>
            <a:r>
              <a:rPr lang="fr-CH" sz="1400" dirty="0">
                <a:latin typeface="Aptos" panose="020B0004020202020204" pitchFamily="34" charset="0"/>
                <a:cs typeface="Calibri Light" panose="020F0302020204030204" pitchFamily="34" charset="0"/>
              </a:rPr>
              <a:t>Leiter des MScIPS-Programms</a:t>
            </a:r>
          </a:p>
          <a:p>
            <a:pPr algn="ctr"/>
            <a:r>
              <a:rPr lang="fr-CH" sz="1400" dirty="0">
                <a:latin typeface="Aptos" panose="020B0004020202020204" pitchFamily="34" charset="0"/>
                <a:cs typeface="Calibri Light" panose="020F0302020204030204" pitchFamily="34" charset="0"/>
                <a:hlinkClick r:id="rId3"/>
              </a:rPr>
              <a:t>Jenny.Gentizon@unil.ch</a:t>
            </a:r>
            <a:r>
              <a:rPr lang="fr-CH" sz="1400" dirty="0">
                <a:latin typeface="Aptos" panose="020B0004020202020204" pitchFamily="34" charset="0"/>
                <a:cs typeface="Calibri Light" panose="020F0302020204030204" pitchFamily="34" charset="0"/>
              </a:rPr>
              <a:t> </a:t>
            </a:r>
          </a:p>
          <a:p>
            <a:pPr algn="ctr"/>
            <a:endParaRPr lang="fr-CH" sz="1400" dirty="0">
              <a:latin typeface="Aptos" panose="020B0004020202020204" pitchFamily="34" charset="0"/>
              <a:cs typeface="Calibri Light" panose="020F0302020204030204" pitchFamily="34" charset="0"/>
            </a:endParaRPr>
          </a:p>
          <a:p>
            <a:pPr algn="ctr"/>
            <a:endParaRPr lang="fr-CH" sz="1400" dirty="0">
              <a:latin typeface="Aptos" panose="020B0004020202020204" pitchFamily="34" charset="0"/>
              <a:cs typeface="Calibri Light" panose="020F0302020204030204" pitchFamily="34" charset="0"/>
            </a:endParaRPr>
          </a:p>
          <a:p>
            <a:pPr marL="0" marR="0" lvl="0" indent="0" algn="ctr" defTabSz="713232" rtl="0" eaLnBrk="1" fontAlgn="auto" latinLnBrk="0" hangingPunct="1">
              <a:lnSpc>
                <a:spcPct val="100000"/>
              </a:lnSpc>
              <a:spcBef>
                <a:spcPts val="0"/>
              </a:spcBef>
              <a:spcAft>
                <a:spcPts val="0"/>
              </a:spcAft>
              <a:buClrTx/>
              <a:buSzTx/>
              <a:buFontTx/>
              <a:buNone/>
              <a:tabLst/>
              <a:defRPr/>
            </a:pPr>
            <a:r>
              <a:rPr lang="de-CH" sz="1500" dirty="0">
                <a:latin typeface="Aptos" panose="020B0004020202020204" pitchFamily="34" charset="0"/>
                <a:cs typeface="Calibri Light" panose="020F0302020204030204" pitchFamily="34" charset="0"/>
              </a:rPr>
              <a:t>Institut für universitäre Lehre und Forschung im Gesundheitswesen – IUFRS, Universität Lausanne (UNIL), Universitätsspital Lausanne (CHUV)</a:t>
            </a:r>
            <a:endParaRPr lang="fr-CH" sz="1500" dirty="0">
              <a:latin typeface="Aptos" panose="020B0004020202020204" pitchFamily="34" charset="0"/>
              <a:cs typeface="Calibri Light" panose="020F0302020204030204" pitchFamily="34" charset="0"/>
            </a:endParaRPr>
          </a:p>
          <a:p>
            <a:pPr algn="ctr"/>
            <a:endParaRPr lang="fr-CH" sz="1400" dirty="0">
              <a:latin typeface="Aptos" panose="020B0004020202020204" pitchFamily="34" charset="0"/>
              <a:cs typeface="Calibri Light" panose="020F0302020204030204" pitchFamily="34" charset="0"/>
            </a:endParaRPr>
          </a:p>
        </p:txBody>
      </p:sp>
      <p:sp>
        <p:nvSpPr>
          <p:cNvPr id="10" name="ZoneTexte 7">
            <a:extLst>
              <a:ext uri="{FF2B5EF4-FFF2-40B4-BE49-F238E27FC236}">
                <a16:creationId xmlns:a16="http://schemas.microsoft.com/office/drawing/2014/main" id="{0EEB9497-4304-E383-6553-F049975436CB}"/>
              </a:ext>
            </a:extLst>
          </p:cNvPr>
          <p:cNvSpPr txBox="1"/>
          <p:nvPr/>
        </p:nvSpPr>
        <p:spPr>
          <a:xfrm>
            <a:off x="608137" y="4468954"/>
            <a:ext cx="8205084" cy="307777"/>
          </a:xfrm>
          <a:prstGeom prst="rect">
            <a:avLst/>
          </a:prstGeom>
          <a:noFill/>
        </p:spPr>
        <p:txBody>
          <a:bodyPr wrap="square" rtlCol="0">
            <a:spAutoFit/>
          </a:bodyPr>
          <a:lstStyle/>
          <a:p>
            <a:pPr algn="ctr">
              <a:defRPr/>
            </a:pPr>
            <a:r>
              <a:rPr lang="fr-CH" sz="1400" dirty="0">
                <a:latin typeface="Aptos" panose="020B0004020202020204" pitchFamily="34" charset="0"/>
                <a:cs typeface="Calibri Light" panose="020F0302020204030204" pitchFamily="34" charset="0"/>
              </a:rPr>
              <a:t>Freiburg | 03.10.2024 </a:t>
            </a:r>
          </a:p>
        </p:txBody>
      </p:sp>
    </p:spTree>
    <p:extLst>
      <p:ext uri="{BB962C8B-B14F-4D97-AF65-F5344CB8AC3E}">
        <p14:creationId xmlns:p14="http://schemas.microsoft.com/office/powerpoint/2010/main" val="2165775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10</a:t>
            </a:fld>
            <a:r>
              <a:rPr lang="fr-FR"/>
              <a:t> </a:t>
            </a:r>
            <a:endParaRPr lang="fr-FR" dirty="0"/>
          </a:p>
        </p:txBody>
      </p:sp>
      <p:sp>
        <p:nvSpPr>
          <p:cNvPr id="15" name="Titre 2">
            <a:extLst>
              <a:ext uri="{FF2B5EF4-FFF2-40B4-BE49-F238E27FC236}">
                <a16:creationId xmlns:a16="http://schemas.microsoft.com/office/drawing/2014/main" id="{D8B1DD26-9DA8-8041-1912-B84332FE87F0}"/>
              </a:ext>
            </a:extLst>
          </p:cNvPr>
          <p:cNvSpPr>
            <a:spLocks noGrp="1"/>
          </p:cNvSpPr>
          <p:nvPr>
            <p:ph type="ctrTitle" idx="4294967295"/>
          </p:nvPr>
        </p:nvSpPr>
        <p:spPr>
          <a:xfrm>
            <a:off x="23159" y="10609"/>
            <a:ext cx="8229600" cy="622300"/>
          </a:xfrm>
        </p:spPr>
        <p:txBody>
          <a:bodyPr>
            <a:normAutofit/>
          </a:bodyPr>
          <a:lstStyle/>
          <a:p>
            <a:r>
              <a:rPr lang="en-GB" sz="2400" b="1" dirty="0" err="1">
                <a:solidFill>
                  <a:srgbClr val="A11845"/>
                </a:solidFill>
                <a:latin typeface="+mn-lt"/>
                <a:cs typeface="Calibri" panose="020F0502020204030204" pitchFamily="34" charset="0"/>
              </a:rPr>
              <a:t>Médecin</a:t>
            </a:r>
            <a:r>
              <a:rPr lang="en-GB" sz="2400" b="1" dirty="0">
                <a:solidFill>
                  <a:srgbClr val="A11845"/>
                </a:solidFill>
                <a:latin typeface="+mn-lt"/>
                <a:cs typeface="Calibri" panose="020F0502020204030204" pitchFamily="34" charset="0"/>
              </a:rPr>
              <a:t> </a:t>
            </a:r>
            <a:r>
              <a:rPr lang="en-GB" sz="2400" b="1" dirty="0" err="1">
                <a:solidFill>
                  <a:srgbClr val="A11845"/>
                </a:solidFill>
                <a:latin typeface="+mn-lt"/>
                <a:cs typeface="Calibri" panose="020F0502020204030204" pitchFamily="34" charset="0"/>
              </a:rPr>
              <a:t>Référent</a:t>
            </a:r>
            <a:r>
              <a:rPr lang="en-GB" sz="2400" b="1" dirty="0">
                <a:solidFill>
                  <a:srgbClr val="A11845"/>
                </a:solidFill>
                <a:latin typeface="+mn-lt"/>
                <a:cs typeface="Calibri" panose="020F0502020204030204" pitchFamily="34" charset="0"/>
              </a:rPr>
              <a:t>: </a:t>
            </a:r>
            <a:r>
              <a:rPr lang="en-GB" sz="2400" b="1" dirty="0" err="1">
                <a:solidFill>
                  <a:srgbClr val="A11845"/>
                </a:solidFill>
                <a:latin typeface="+mn-lt"/>
                <a:cs typeface="Calibri" panose="020F0502020204030204" pitchFamily="34" charset="0"/>
              </a:rPr>
              <a:t>Bedingungen</a:t>
            </a:r>
            <a:endParaRPr lang="en-GB" sz="2400" b="1" dirty="0">
              <a:solidFill>
                <a:srgbClr val="A11845"/>
              </a:solidFill>
              <a:latin typeface="+mn-lt"/>
              <a:cs typeface="Calibri" panose="020F0502020204030204" pitchFamily="34" charset="0"/>
            </a:endParaRPr>
          </a:p>
        </p:txBody>
      </p:sp>
      <p:pic>
        <p:nvPicPr>
          <p:cNvPr id="2" name="Image 1">
            <a:extLst>
              <a:ext uri="{FF2B5EF4-FFF2-40B4-BE49-F238E27FC236}">
                <a16:creationId xmlns:a16="http://schemas.microsoft.com/office/drawing/2014/main" id="{51957450-DE5F-8637-F73B-142B4D64E0FB}"/>
              </a:ext>
            </a:extLst>
          </p:cNvPr>
          <p:cNvPicPr>
            <a:picLocks noChangeAspect="1"/>
          </p:cNvPicPr>
          <p:nvPr/>
        </p:nvPicPr>
        <p:blipFill rotWithShape="1">
          <a:blip r:embed="rId4"/>
          <a:srcRect b="35393"/>
          <a:stretch/>
        </p:blipFill>
        <p:spPr>
          <a:xfrm>
            <a:off x="2575421" y="754759"/>
            <a:ext cx="4463742" cy="1046120"/>
          </a:xfrm>
          <a:prstGeom prst="rect">
            <a:avLst/>
          </a:prstGeom>
        </p:spPr>
      </p:pic>
      <p:sp>
        <p:nvSpPr>
          <p:cNvPr id="3" name="ZoneTexte 2">
            <a:extLst>
              <a:ext uri="{FF2B5EF4-FFF2-40B4-BE49-F238E27FC236}">
                <a16:creationId xmlns:a16="http://schemas.microsoft.com/office/drawing/2014/main" id="{6E7EF45E-BF73-156A-A616-C1DD0BBFDF27}"/>
              </a:ext>
            </a:extLst>
          </p:cNvPr>
          <p:cNvSpPr txBox="1"/>
          <p:nvPr/>
        </p:nvSpPr>
        <p:spPr>
          <a:xfrm>
            <a:off x="779832" y="2146306"/>
            <a:ext cx="5298850" cy="2431435"/>
          </a:xfrm>
          <a:prstGeom prst="rect">
            <a:avLst/>
          </a:prstGeom>
          <a:noFill/>
        </p:spPr>
        <p:txBody>
          <a:bodyPr wrap="square">
            <a:normAutofit fontScale="95000"/>
          </a:bodyPr>
          <a:lstStyle/>
          <a:p>
            <a:pPr algn="just"/>
            <a:r>
              <a:rPr lang="fr-CH" sz="1600" dirty="0">
                <a:solidFill>
                  <a:srgbClr val="000000"/>
                </a:solidFill>
                <a:latin typeface="Aptos" panose="020B0004020202020204" pitchFamily="34" charset="0"/>
                <a:ea typeface="Calibri" panose="020F0502020204030204" pitchFamily="34" charset="0"/>
                <a:cs typeface="Calibri" panose="020F0502020204030204" pitchFamily="34" charset="0"/>
              </a:rPr>
              <a:t>Médecin Référent </a:t>
            </a:r>
            <a:r>
              <a:rPr lang="fr-CH" sz="1600" dirty="0" err="1">
                <a:solidFill>
                  <a:srgbClr val="000000"/>
                </a:solidFill>
                <a:latin typeface="Aptos" panose="020B0004020202020204" pitchFamily="34" charset="0"/>
                <a:ea typeface="Calibri" panose="020F0502020204030204" pitchFamily="34" charset="0"/>
                <a:cs typeface="Calibri" panose="020F0502020204030204" pitchFamily="34" charset="0"/>
              </a:rPr>
              <a:t>können</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Ärzte</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werden</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die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anerkannter</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Teil des Lehrkörpers</a:t>
            </a:r>
            <a:r>
              <a:rPr lang="fr-CH" sz="1600" b="1" dirty="0">
                <a:solidFill>
                  <a:srgbClr val="A11845"/>
                </a:solidFill>
                <a:latin typeface="Aptos" panose="020B0004020202020204" pitchFamily="34" charset="0"/>
                <a:cs typeface="Calibri" panose="020F0502020204030204" pitchFamily="34" charset="0"/>
              </a:rPr>
              <a:t> der FBM oder einer anderen</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Fakultät für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Medizin</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a:solidFill>
                  <a:srgbClr val="000000"/>
                </a:solidFill>
                <a:latin typeface="Aptos" panose="020B0004020202020204" pitchFamily="34" charset="0"/>
                <a:ea typeface="Calibri" panose="020F0502020204030204" pitchFamily="34" charset="0"/>
                <a:cs typeface="Calibri" panose="020F0502020204030204" pitchFamily="34" charset="0"/>
              </a:rPr>
              <a:t>in der Suisse Romande </a:t>
            </a:r>
            <a:r>
              <a:rPr lang="fr-CH" sz="1600" dirty="0" err="1">
                <a:solidFill>
                  <a:srgbClr val="000000"/>
                </a:solidFill>
                <a:latin typeface="Aptos" panose="020B0004020202020204" pitchFamily="34" charset="0"/>
                <a:ea typeface="Calibri" panose="020F0502020204030204" pitchFamily="34" charset="0"/>
                <a:cs typeface="Calibri" panose="020F0502020204030204" pitchFamily="34" charset="0"/>
              </a:rPr>
              <a:t>sind</a:t>
            </a:r>
            <a:r>
              <a:rPr lang="fr-CH" sz="1600" dirty="0">
                <a:solidFill>
                  <a:srgbClr val="000000"/>
                </a:solidFill>
                <a:latin typeface="Aptos" panose="020B0004020202020204" pitchFamily="34" charset="0"/>
                <a:ea typeface="Calibri" panose="020F0502020204030204" pitchFamily="34" charset="0"/>
                <a:cs typeface="Calibri" panose="020F0502020204030204" pitchFamily="34" charset="0"/>
              </a:rPr>
              <a:t>.</a:t>
            </a:r>
            <a:endPar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endParaRPr>
          </a:p>
          <a:p>
            <a:pPr algn="just"/>
            <a:endParaRPr lang="fr-CH" sz="1600" b="1" dirty="0">
              <a:solidFill>
                <a:srgbClr val="C00000"/>
              </a:solidFill>
              <a:effectLst/>
              <a:latin typeface="Aptos" panose="020B0004020202020204" pitchFamily="34" charset="0"/>
              <a:ea typeface="Calibri" panose="020F0502020204030204" pitchFamily="34" charset="0"/>
              <a:cs typeface="Calibri" panose="020F0502020204030204" pitchFamily="34" charset="0"/>
            </a:endParaRPr>
          </a:p>
          <a:p>
            <a:pPr algn="just"/>
            <a:r>
              <a:rPr lang="fr-CH" sz="1600" b="1" dirty="0">
                <a:solidFill>
                  <a:srgbClr val="A11845"/>
                </a:solidFill>
                <a:latin typeface="Aptos" panose="020B0004020202020204" pitchFamily="34" charset="0"/>
                <a:ea typeface="Calibri" panose="020F0502020204030204" pitchFamily="34" charset="0"/>
                <a:cs typeface="Calibri" panose="020F0502020204030204" pitchFamily="34" charset="0"/>
              </a:rPr>
              <a:t>und/oder</a:t>
            </a:r>
          </a:p>
          <a:p>
            <a:pPr algn="just"/>
            <a:endPar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endParaRPr>
          </a:p>
          <a:p>
            <a:pPr algn="just"/>
            <a:r>
              <a:rPr lang="fr-CH" sz="1600" b="1" dirty="0">
                <a:solidFill>
                  <a:srgbClr val="A11845"/>
                </a:solidFill>
                <a:effectLst/>
                <a:latin typeface="Aptos" panose="020B0004020202020204" pitchFamily="34" charset="0"/>
                <a:ea typeface="Calibri" panose="020F0502020204030204" pitchFamily="34" charset="0"/>
                <a:cs typeface="Calibri" panose="020F0502020204030204" pitchFamily="34" charset="0"/>
              </a:rPr>
              <a:t>Von der IFSM </a:t>
            </a:r>
            <a:r>
              <a:rPr lang="fr-CH" sz="1600" b="1" dirty="0" err="1">
                <a:solidFill>
                  <a:srgbClr val="A11845"/>
                </a:solidFill>
                <a:effectLst/>
                <a:latin typeface="Aptos" panose="020B0004020202020204" pitchFamily="34" charset="0"/>
                <a:ea typeface="Calibri" panose="020F0502020204030204" pitchFamily="34" charset="0"/>
                <a:cs typeface="Calibri" panose="020F0502020204030204" pitchFamily="34" charset="0"/>
              </a:rPr>
              <a:t>einen</a:t>
            </a:r>
            <a:r>
              <a:rPr lang="fr-CH" sz="1600" b="1" dirty="0">
                <a:solidFill>
                  <a:srgbClr val="A11845"/>
                </a:solidFill>
                <a:effectLst/>
                <a:latin typeface="Aptos" panose="020B0004020202020204" pitchFamily="34" charset="0"/>
                <a:ea typeface="Calibri" panose="020F0502020204030204" pitchFamily="34" charset="0"/>
                <a:cs typeface="Calibri" panose="020F0502020204030204" pitchFamily="34" charset="0"/>
              </a:rPr>
              <a:t> FMH </a:t>
            </a:r>
            <a:r>
              <a:rPr lang="fr-CH" sz="1600" b="1" dirty="0" err="1">
                <a:solidFill>
                  <a:srgbClr val="A11845"/>
                </a:solidFill>
                <a:effectLst/>
                <a:latin typeface="Aptos" panose="020B0004020202020204" pitchFamily="34" charset="0"/>
                <a:ea typeface="Calibri" panose="020F0502020204030204" pitchFamily="34" charset="0"/>
                <a:cs typeface="Calibri" panose="020F0502020204030204" pitchFamily="34" charset="0"/>
              </a:rPr>
              <a:t>Titel</a:t>
            </a:r>
            <a:r>
              <a:rPr lang="fr-CH" sz="1600" b="1" dirty="0">
                <a:solidFill>
                  <a:srgbClr val="A11845"/>
                </a:solidFill>
                <a:effectLst/>
                <a:latin typeface="Aptos" panose="020B0004020202020204" pitchFamily="34" charset="0"/>
                <a:ea typeface="Calibri" panose="020F0502020204030204" pitchFamily="34" charset="0"/>
                <a:cs typeface="Calibri" panose="020F0502020204030204" pitchFamily="34" charset="0"/>
              </a:rPr>
              <a:t> </a:t>
            </a:r>
            <a:r>
              <a:rPr lang="fr-CH" sz="1600" b="1" dirty="0" err="1">
                <a:solidFill>
                  <a:srgbClr val="A11845"/>
                </a:solidFill>
                <a:effectLst/>
                <a:latin typeface="Aptos" panose="020B0004020202020204" pitchFamily="34" charset="0"/>
                <a:ea typeface="Calibri" panose="020F0502020204030204" pitchFamily="34" charset="0"/>
                <a:cs typeface="Calibri" panose="020F0502020204030204" pitchFamily="34" charset="0"/>
              </a:rPr>
              <a:t>erworben</a:t>
            </a:r>
            <a:r>
              <a:rPr lang="fr-CH" sz="1600" b="1" dirty="0">
                <a:solidFill>
                  <a:srgbClr val="A11845"/>
                </a:solidFill>
                <a:effectLst/>
                <a:latin typeface="Aptos" panose="020B0004020202020204" pitchFamily="34" charset="0"/>
                <a:ea typeface="Calibri" panose="020F0502020204030204" pitchFamily="34" charset="0"/>
                <a:cs typeface="Calibri" panose="020F0502020204030204" pitchFamily="34" charset="0"/>
              </a:rPr>
              <a:t> </a:t>
            </a:r>
            <a:r>
              <a:rPr lang="fr-CH" sz="1600" b="1" dirty="0" err="1">
                <a:solidFill>
                  <a:srgbClr val="A11845"/>
                </a:solidFill>
                <a:effectLst/>
                <a:latin typeface="Aptos" panose="020B0004020202020204" pitchFamily="34" charset="0"/>
                <a:ea typeface="Calibri" panose="020F0502020204030204" pitchFamily="34" charset="0"/>
                <a:cs typeface="Calibri" panose="020F0502020204030204" pitchFamily="34" charset="0"/>
              </a:rPr>
              <a:t>habe</a:t>
            </a:r>
            <a:r>
              <a:rPr lang="fr-CH" sz="1600" b="1" dirty="0">
                <a:solidFill>
                  <a:srgbClr val="A11845"/>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effectLst/>
                <a:latin typeface="Aptos" panose="020B0004020202020204" pitchFamily="34" charset="0"/>
                <a:ea typeface="Calibri" panose="020F0502020204030204" pitchFamily="34" charset="0"/>
                <a:cs typeface="Calibri" panose="020F0502020204030204" pitchFamily="34" charset="0"/>
              </a:rPr>
              <a:t>und</a:t>
            </a:r>
            <a:r>
              <a:rPr lang="fr-CH" sz="1600" dirty="0">
                <a:effectLst/>
                <a:latin typeface="Aptos" panose="020B0004020202020204" pitchFamily="34" charset="0"/>
                <a:ea typeface="Calibri" panose="020F0502020204030204" pitchFamily="34" charset="0"/>
                <a:cs typeface="Calibri" panose="020F0502020204030204" pitchFamily="34" charset="0"/>
              </a:rPr>
              <a:t> </a:t>
            </a:r>
            <a:r>
              <a:rPr lang="fr-CH" sz="1600" dirty="0" err="1">
                <a:effectLst/>
                <a:latin typeface="Aptos" panose="020B0004020202020204" pitchFamily="34" charset="0"/>
                <a:ea typeface="Calibri" panose="020F0502020204030204" pitchFamily="34" charset="0"/>
                <a:cs typeface="Calibri" panose="020F0502020204030204" pitchFamily="34" charset="0"/>
              </a:rPr>
              <a:t>über</a:t>
            </a:r>
            <a:r>
              <a:rPr lang="fr-CH" sz="1600" dirty="0">
                <a:effectLst/>
                <a:latin typeface="Aptos" panose="020B0004020202020204" pitchFamily="34" charset="0"/>
                <a:ea typeface="Calibri" panose="020F0502020204030204" pitchFamily="34" charset="0"/>
                <a:cs typeface="Calibri" panose="020F0502020204030204" pitchFamily="34" charset="0"/>
              </a:rPr>
              <a:t> die  </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klinischen Expertise in der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vom</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Studenten</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gewählten</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Orientierung</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und</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über</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Erfahrung</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in der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Betreuung</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von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Studierenden</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verfügt</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a:t>
            </a:r>
          </a:p>
        </p:txBody>
      </p:sp>
      <p:pic>
        <p:nvPicPr>
          <p:cNvPr id="6" name="Picture 2" descr="New Red Label transparent PNG - StickPNG">
            <a:extLst>
              <a:ext uri="{FF2B5EF4-FFF2-40B4-BE49-F238E27FC236}">
                <a16:creationId xmlns:a16="http://schemas.microsoft.com/office/drawing/2014/main" id="{1D7E8D46-6ED2-B700-7BA9-AB1D38CE93F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5064" y="3631065"/>
            <a:ext cx="525778" cy="476764"/>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descr="Une image contenant motif, art, carré, Symétrie&#10;&#10;Description générée automatiquement">
            <a:extLst>
              <a:ext uri="{FF2B5EF4-FFF2-40B4-BE49-F238E27FC236}">
                <a16:creationId xmlns:a16="http://schemas.microsoft.com/office/drawing/2014/main" id="{FFBDA0BE-1E9D-9FD5-06C7-F7383DF9F6F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02202" y="2040890"/>
            <a:ext cx="1630114" cy="2118642"/>
          </a:xfrm>
          <a:prstGeom prst="rect">
            <a:avLst/>
          </a:prstGeom>
        </p:spPr>
      </p:pic>
      <p:sp>
        <p:nvSpPr>
          <p:cNvPr id="4" name="Espace réservé du pied de page 3">
            <a:extLst>
              <a:ext uri="{FF2B5EF4-FFF2-40B4-BE49-F238E27FC236}">
                <a16:creationId xmlns:a16="http://schemas.microsoft.com/office/drawing/2014/main" id="{B3D0010B-7401-6724-5FFE-77FAF8CEE690}"/>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368481889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11</a:t>
            </a:fld>
            <a:r>
              <a:rPr lang="fr-FR"/>
              <a:t> </a:t>
            </a:r>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1458502251"/>
              </p:ext>
            </p:extLst>
          </p:nvPr>
        </p:nvGraphicFramePr>
        <p:xfrm>
          <a:off x="426188" y="634180"/>
          <a:ext cx="8086945" cy="3793825"/>
        </p:xfrm>
        <a:graphic>
          <a:graphicData uri="http://schemas.openxmlformats.org/drawingml/2006/table">
            <a:tbl>
              <a:tblPr>
                <a:effectLst/>
              </a:tblPr>
              <a:tblGrid>
                <a:gridCol w="2383759">
                  <a:extLst>
                    <a:ext uri="{9D8B030D-6E8A-4147-A177-3AD203B41FA5}">
                      <a16:colId xmlns:a16="http://schemas.microsoft.com/office/drawing/2014/main" val="2680246305"/>
                    </a:ext>
                  </a:extLst>
                </a:gridCol>
                <a:gridCol w="5703186">
                  <a:extLst>
                    <a:ext uri="{9D8B030D-6E8A-4147-A177-3AD203B41FA5}">
                      <a16:colId xmlns:a16="http://schemas.microsoft.com/office/drawing/2014/main" val="1331549160"/>
                    </a:ext>
                  </a:extLst>
                </a:gridCol>
              </a:tblGrid>
              <a:tr h="1301657">
                <a:tc>
                  <a:txBody>
                    <a:bodyPr/>
                    <a:lstStyle/>
                    <a:p>
                      <a:pPr fontAlgn="t"/>
                      <a:r>
                        <a:rPr lang="en-GB" sz="1800" b="1" dirty="0">
                          <a:solidFill>
                            <a:srgbClr val="A11845"/>
                          </a:solidFill>
                          <a:effectLst/>
                          <a:latin typeface="Aptos" panose="020B0004020202020204" pitchFamily="34" charset="0"/>
                          <a:cs typeface="Calibri" panose="020F0502020204030204" pitchFamily="34" charset="0"/>
                        </a:rPr>
                        <a:t>Master </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r>
                        <a:rPr lang="fr-CH" sz="1600" b="0" dirty="0">
                          <a:solidFill>
                            <a:srgbClr val="AF4C64"/>
                          </a:solidFill>
                          <a:latin typeface="Aptos" panose="020B0004020202020204" pitchFamily="34" charset="0"/>
                          <a:cs typeface="Calibri" panose="020F0502020204030204" pitchFamily="34" charset="0"/>
                        </a:rPr>
                        <a:t>Vergebener Grad: </a:t>
                      </a:r>
                      <a:r>
                        <a:rPr lang="fr-CH" sz="1600" b="0" dirty="0">
                          <a:latin typeface="Aptos" panose="020B0004020202020204" pitchFamily="34" charset="0"/>
                          <a:cs typeface="Calibri" panose="020F0502020204030204" pitchFamily="34" charset="0"/>
                        </a:rPr>
                        <a:t>Master ès Sciences en pratique infirmière spécialisée (</a:t>
                      </a:r>
                      <a:r>
                        <a:rPr lang="fr-CH" sz="1600" b="0" dirty="0" err="1">
                          <a:latin typeface="Aptos" panose="020B0004020202020204" pitchFamily="34" charset="0"/>
                          <a:cs typeface="Calibri" panose="020F0502020204030204" pitchFamily="34" charset="0"/>
                        </a:rPr>
                        <a:t>MScIPS</a:t>
                      </a:r>
                      <a:r>
                        <a:rPr lang="fr-CH" sz="1600" b="0" dirty="0">
                          <a:latin typeface="Aptos" panose="020B0004020202020204" pitchFamily="34" charset="0"/>
                          <a:cs typeface="Calibri" panose="020F0502020204030204" pitchFamily="34" charset="0"/>
                        </a:rPr>
                        <a:t>) UNIL, dans une orientation</a:t>
                      </a:r>
                    </a:p>
                    <a:p>
                      <a:endParaRPr lang="fr-CH" sz="1600" b="0" dirty="0">
                        <a:latin typeface="Aptos" panose="020B0004020202020204" pitchFamily="34" charset="0"/>
                        <a:cs typeface="Calibri" panose="020F0502020204030204" pitchFamily="34" charset="0"/>
                      </a:endParaRPr>
                    </a:p>
                    <a:p>
                      <a:r>
                        <a:rPr lang="fr-CH" sz="1600" b="0" dirty="0">
                          <a:latin typeface="Aptos" panose="020B0004020202020204" pitchFamily="34" charset="0"/>
                          <a:cs typeface="Calibri" panose="020F0502020204030204" pitchFamily="34" charset="0"/>
                        </a:rPr>
                        <a:t> </a:t>
                      </a:r>
                      <a:r>
                        <a:rPr lang="fr-CH" sz="1600" b="0" dirty="0" err="1">
                          <a:solidFill>
                            <a:srgbClr val="AF4C64"/>
                          </a:solidFill>
                          <a:latin typeface="Aptos" panose="020B0004020202020204" pitchFamily="34" charset="0"/>
                          <a:cs typeface="Calibri" panose="020F0502020204030204" pitchFamily="34" charset="0"/>
                        </a:rPr>
                        <a:t>Titel</a:t>
                      </a:r>
                      <a:r>
                        <a:rPr lang="fr-CH" sz="1600" b="0" dirty="0">
                          <a:solidFill>
                            <a:srgbClr val="AF4C64"/>
                          </a:solidFill>
                          <a:latin typeface="Aptos" panose="020B0004020202020204" pitchFamily="34" charset="0"/>
                          <a:cs typeface="Calibri" panose="020F0502020204030204" pitchFamily="34" charset="0"/>
                        </a:rPr>
                        <a:t> : </a:t>
                      </a:r>
                      <a:r>
                        <a:rPr lang="fr-CH" sz="1600" b="0" dirty="0" err="1">
                          <a:latin typeface="Aptos" panose="020B0004020202020204" pitchFamily="34" charset="0"/>
                          <a:cs typeface="Calibri" panose="020F0502020204030204" pitchFamily="34" charset="0"/>
                        </a:rPr>
                        <a:t>Infirmier·ère</a:t>
                      </a:r>
                      <a:r>
                        <a:rPr lang="fr-CH" sz="1600" b="0" dirty="0">
                          <a:latin typeface="Aptos" panose="020B0004020202020204" pitchFamily="34" charset="0"/>
                          <a:cs typeface="Calibri" panose="020F0502020204030204" pitchFamily="34" charset="0"/>
                        </a:rPr>
                        <a:t> </a:t>
                      </a:r>
                      <a:r>
                        <a:rPr lang="fr-CH" sz="1600" b="0" dirty="0" err="1">
                          <a:latin typeface="Aptos" panose="020B0004020202020204" pitchFamily="34" charset="0"/>
                          <a:cs typeface="Calibri" panose="020F0502020204030204" pitchFamily="34" charset="0"/>
                        </a:rPr>
                        <a:t>praticien·ne</a:t>
                      </a:r>
                      <a:r>
                        <a:rPr lang="fr-CH" sz="1600" b="0" dirty="0">
                          <a:latin typeface="Aptos" panose="020B0004020202020204" pitchFamily="34" charset="0"/>
                          <a:cs typeface="Calibri" panose="020F0502020204030204" pitchFamily="34" charset="0"/>
                        </a:rPr>
                        <a:t> </a:t>
                      </a:r>
                      <a:r>
                        <a:rPr lang="fr-CH" sz="1600" b="0" dirty="0" err="1">
                          <a:latin typeface="Aptos" panose="020B0004020202020204" pitchFamily="34" charset="0"/>
                          <a:cs typeface="Calibri" panose="020F0502020204030204" pitchFamily="34" charset="0"/>
                        </a:rPr>
                        <a:t>spécialisé·e</a:t>
                      </a:r>
                      <a:r>
                        <a:rPr lang="fr-CH" sz="1600" b="0" dirty="0">
                          <a:latin typeface="Aptos" panose="020B0004020202020204" pitchFamily="34" charset="0"/>
                          <a:cs typeface="Calibri" panose="020F0502020204030204" pitchFamily="34" charset="0"/>
                        </a:rPr>
                        <a:t> (IPS)</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626895201"/>
                  </a:ext>
                </a:extLst>
              </a:tr>
              <a:tr h="913369">
                <a:tc>
                  <a:txBody>
                    <a:bodyPr/>
                    <a:lstStyle/>
                    <a:p>
                      <a:pPr fontAlgn="t"/>
                      <a:r>
                        <a:rPr lang="en-GB" sz="1800" b="1" dirty="0">
                          <a:solidFill>
                            <a:srgbClr val="A11845"/>
                          </a:solidFill>
                          <a:effectLst/>
                          <a:latin typeface="Aptos" panose="020B0004020202020204" pitchFamily="34" charset="0"/>
                          <a:cs typeface="Calibri" panose="020F0502020204030204" pitchFamily="34" charset="0"/>
                        </a:rPr>
                        <a:t>Dauer</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285750" indent="-285750" fontAlgn="t">
                        <a:buFont typeface="Arial" panose="020B0604020202020204" pitchFamily="34" charset="0"/>
                        <a:buChar char="•"/>
                      </a:pPr>
                      <a:r>
                        <a:rPr lang="en-GB" sz="1600" dirty="0">
                          <a:effectLst/>
                          <a:latin typeface="Aptos" panose="020B0004020202020204" pitchFamily="34" charset="0"/>
                          <a:cs typeface="Calibri" panose="020F0502020204030204" pitchFamily="34" charset="0"/>
                        </a:rPr>
                        <a:t>4</a:t>
                      </a:r>
                      <a:r>
                        <a:rPr lang="en-GB" sz="1600" dirty="0" err="1">
                          <a:effectLst/>
                          <a:latin typeface="Aptos" panose="020B0004020202020204" pitchFamily="34" charset="0"/>
                          <a:cs typeface="Calibri" panose="020F0502020204030204" pitchFamily="34" charset="0"/>
                        </a:rPr>
                        <a:t> Halbjahre voll</a:t>
                      </a:r>
                      <a:r>
                        <a:rPr lang="en-GB" sz="1600" dirty="0">
                          <a:effectLst/>
                          <a:latin typeface="Aptos" panose="020B0004020202020204" pitchFamily="34" charset="0"/>
                          <a:cs typeface="Calibri" panose="020F0502020204030204" pitchFamily="34" charset="0"/>
                        </a:rPr>
                        <a:t> </a:t>
                      </a:r>
                      <a:r>
                        <a:rPr lang="en-GB" sz="1600" baseline="0" dirty="0">
                          <a:effectLst/>
                          <a:latin typeface="Aptos" panose="020B0004020202020204" pitchFamily="34" charset="0"/>
                          <a:cs typeface="Calibri" panose="020F0502020204030204" pitchFamily="34" charset="0"/>
                        </a:rPr>
                        <a:t> </a:t>
                      </a:r>
                    </a:p>
                    <a:p>
                      <a:pPr marL="285750" indent="-285750" fontAlgn="t">
                        <a:buFont typeface="Arial" panose="020B0604020202020204" pitchFamily="34" charset="0"/>
                        <a:buChar char="•"/>
                      </a:pPr>
                      <a:r>
                        <a:rPr lang="en-GB" sz="1600" dirty="0">
                          <a:effectLst/>
                          <a:latin typeface="Aptos" panose="020B0004020202020204" pitchFamily="34" charset="0"/>
                          <a:cs typeface="Calibri" panose="020F0502020204030204" pitchFamily="34" charset="0"/>
                        </a:rPr>
                        <a:t>8 </a:t>
                      </a:r>
                      <a:r>
                        <a:rPr lang="en-GB" sz="1600" dirty="0" err="1">
                          <a:effectLst/>
                          <a:latin typeface="Aptos" panose="020B0004020202020204" pitchFamily="34" charset="0"/>
                          <a:cs typeface="Calibri" panose="020F0502020204030204" pitchFamily="34" charset="0"/>
                        </a:rPr>
                        <a:t>Halbjahre</a:t>
                      </a:r>
                      <a:r>
                        <a:rPr lang="en-GB" sz="1600" dirty="0">
                          <a:effectLst/>
                          <a:latin typeface="Aptos" panose="020B0004020202020204" pitchFamily="34" charset="0"/>
                          <a:cs typeface="Calibri" panose="020F0502020204030204" pitchFamily="34" charset="0"/>
                        </a:rPr>
                        <a:t> (</a:t>
                      </a:r>
                      <a:r>
                        <a:rPr lang="en-GB" sz="1600" baseline="0" dirty="0">
                          <a:effectLst/>
                          <a:latin typeface="Aptos" panose="020B0004020202020204" pitchFamily="34" charset="0"/>
                          <a:cs typeface="Calibri" panose="020F0502020204030204" pitchFamily="34" charset="0"/>
                        </a:rPr>
                        <a:t> </a:t>
                      </a:r>
                      <a:r>
                        <a:rPr lang="en-GB" sz="1600" baseline="0" dirty="0" err="1">
                          <a:effectLst/>
                          <a:latin typeface="Aptos" panose="020B0004020202020204" pitchFamily="34" charset="0"/>
                          <a:cs typeface="Calibri" panose="020F0502020204030204" pitchFamily="34" charset="0"/>
                        </a:rPr>
                        <a:t>Vollzeitpraktika</a:t>
                      </a:r>
                      <a:r>
                        <a:rPr lang="en-GB" sz="1600" baseline="0" dirty="0">
                          <a:effectLst/>
                          <a:latin typeface="Aptos" panose="020B0004020202020204" pitchFamily="34" charset="0"/>
                          <a:cs typeface="Calibri" panose="020F0502020204030204" pitchFamily="34" charset="0"/>
                        </a:rPr>
                        <a:t>)</a:t>
                      </a:r>
                    </a:p>
                    <a:p>
                      <a:pPr marL="285750" marR="0" lvl="0" indent="-285750" algn="l" defTabSz="914373"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600" baseline="0" dirty="0">
                          <a:effectLst/>
                          <a:latin typeface="Aptos" panose="020B0004020202020204" pitchFamily="34" charset="0"/>
                          <a:cs typeface="Calibri" panose="020F0502020204030204" pitchFamily="34" charset="0"/>
                        </a:rPr>
                        <a:t>6 </a:t>
                      </a:r>
                      <a:r>
                        <a:rPr lang="en-GB" sz="1600" baseline="0" dirty="0" err="1">
                          <a:effectLst/>
                          <a:latin typeface="Aptos" panose="020B0004020202020204" pitchFamily="34" charset="0"/>
                          <a:cs typeface="Calibri" panose="020F0502020204030204" pitchFamily="34" charset="0"/>
                        </a:rPr>
                        <a:t>Semesterunterrichtssemester</a:t>
                      </a:r>
                      <a:r>
                        <a:rPr lang="en-GB" sz="1600" baseline="0" dirty="0">
                          <a:effectLst/>
                          <a:latin typeface="Aptos" panose="020B0004020202020204" pitchFamily="34" charset="0"/>
                          <a:cs typeface="Calibri" panose="020F0502020204030204" pitchFamily="34" charset="0"/>
                        </a:rPr>
                        <a:t> (</a:t>
                      </a:r>
                      <a:r>
                        <a:rPr lang="en-GB" sz="1600" baseline="0" dirty="0" err="1">
                          <a:effectLst/>
                          <a:latin typeface="Aptos" panose="020B0004020202020204" pitchFamily="34" charset="0"/>
                          <a:cs typeface="Calibri" panose="020F0502020204030204" pitchFamily="34" charset="0"/>
                        </a:rPr>
                        <a:t>Vollzeitpraktika</a:t>
                      </a:r>
                      <a:r>
                        <a:rPr lang="en-GB" sz="1600" baseline="0" dirty="0">
                          <a:effectLst/>
                          <a:latin typeface="Aptos" panose="020B0004020202020204" pitchFamily="34" charset="0"/>
                          <a:cs typeface="Calibri" panose="020F0502020204030204" pitchFamily="34" charset="0"/>
                        </a:rPr>
                        <a:t>)</a:t>
                      </a:r>
                    </a:p>
                    <a:p>
                      <a:pPr marL="285750" indent="-285750" fontAlgn="t">
                        <a:buFont typeface="Arial" panose="020B0604020202020204" pitchFamily="34" charset="0"/>
                        <a:buChar char="•"/>
                      </a:pPr>
                      <a:endParaRPr lang="en-GB" sz="1600" baseline="0" dirty="0">
                        <a:effectLst/>
                        <a:latin typeface="Aptos" panose="020B0004020202020204" pitchFamily="34" charset="0"/>
                        <a:cs typeface="Calibri" panose="020F0502020204030204" pitchFamily="34" charset="0"/>
                      </a:endParaRPr>
                    </a:p>
                    <a:p>
                      <a:pPr marL="0" indent="0" fontAlgn="t">
                        <a:buFont typeface="Arial" panose="020B0604020202020204" pitchFamily="34" charset="0"/>
                        <a:buNone/>
                      </a:pPr>
                      <a:endParaRPr lang="en-GB" sz="1600" baseline="0" dirty="0">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56908914"/>
                  </a:ext>
                </a:extLst>
              </a:tr>
              <a:tr h="536326">
                <a:tc>
                  <a:txBody>
                    <a:bodyPr/>
                    <a:lstStyle/>
                    <a:p>
                      <a:pPr fontAlgn="t"/>
                      <a:r>
                        <a:rPr lang="en-GB" sz="1800" b="1" dirty="0" err="1">
                          <a:solidFill>
                            <a:srgbClr val="A11845"/>
                          </a:solidFill>
                          <a:effectLst/>
                          <a:latin typeface="Aptos" panose="020B0004020202020204" pitchFamily="34" charset="0"/>
                          <a:cs typeface="Calibri" panose="020F0502020204030204" pitchFamily="34" charset="0"/>
                        </a:rPr>
                        <a:t>Credits</a:t>
                      </a:r>
                      <a:endParaRPr lang="en-GB" sz="1800" b="1" dirty="0">
                        <a:solidFill>
                          <a:srgbClr val="A11845"/>
                        </a:solidFill>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fontAlgn="t"/>
                      <a:r>
                        <a:rPr lang="en-GB" sz="1600" dirty="0">
                          <a:effectLst/>
                          <a:latin typeface="Aptos" panose="020B0004020202020204" pitchFamily="34" charset="0"/>
                          <a:cs typeface="Calibri" panose="020F0502020204030204" pitchFamily="34" charset="0"/>
                        </a:rPr>
                        <a:t>120 ECTS*</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65213046"/>
                  </a:ext>
                </a:extLst>
              </a:tr>
              <a:tr h="626488">
                <a:tc>
                  <a:txBody>
                    <a:bodyPr/>
                    <a:lstStyle/>
                    <a:p>
                      <a:pPr fontAlgn="t"/>
                      <a:r>
                        <a:rPr lang="en-GB" sz="1800" b="1" dirty="0" err="1">
                          <a:solidFill>
                            <a:srgbClr val="A11845"/>
                          </a:solidFill>
                          <a:effectLst/>
                          <a:latin typeface="Aptos" panose="020B0004020202020204" pitchFamily="34" charset="0"/>
                          <a:cs typeface="Calibri" panose="020F0502020204030204" pitchFamily="34" charset="0"/>
                        </a:rPr>
                        <a:t>Sprachen</a:t>
                      </a:r>
                      <a:endParaRPr lang="en-GB" sz="1800" b="1" dirty="0">
                        <a:solidFill>
                          <a:srgbClr val="A11845"/>
                        </a:solidFill>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fontAlgn="t"/>
                      <a:r>
                        <a:rPr lang="en-GB" sz="1600" dirty="0" err="1">
                          <a:effectLst/>
                          <a:latin typeface="Aptos" panose="020B0004020202020204" pitchFamily="34" charset="0"/>
                          <a:cs typeface="Calibri" panose="020F0502020204030204" pitchFamily="34" charset="0"/>
                        </a:rPr>
                        <a:t>Französischund Englisch</a:t>
                      </a:r>
                      <a:r>
                        <a:rPr lang="en-GB" sz="1600" dirty="0">
                          <a:effectLst/>
                          <a:latin typeface="Aptos" panose="020B0004020202020204" pitchFamily="34" charset="0"/>
                          <a:cs typeface="Calibri" panose="020F0502020204030204" pitchFamily="34" charset="0"/>
                        </a:rPr>
                        <a:t> (</a:t>
                      </a:r>
                      <a:r>
                        <a:rPr lang="en-GB" sz="1600" dirty="0" err="1">
                          <a:effectLst/>
                          <a:latin typeface="Aptos" panose="020B0004020202020204" pitchFamily="34" charset="0"/>
                          <a:cs typeface="Calibri" panose="020F0502020204030204" pitchFamily="34" charset="0"/>
                        </a:rPr>
                        <a:t>B2)</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10706282"/>
                  </a:ext>
                </a:extLst>
              </a:tr>
            </a:tbl>
          </a:graphicData>
        </a:graphic>
      </p:graphicFrame>
      <p:pic>
        <p:nvPicPr>
          <p:cNvPr id="4" name="Image 3">
            <a:extLst>
              <a:ext uri="{FF2B5EF4-FFF2-40B4-BE49-F238E27FC236}">
                <a16:creationId xmlns:a16="http://schemas.microsoft.com/office/drawing/2014/main" id="{0138543A-ACD2-BAE1-DE6C-7C26117AE8D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7399" b="51008"/>
          <a:stretch/>
        </p:blipFill>
        <p:spPr>
          <a:xfrm>
            <a:off x="1398325" y="697976"/>
            <a:ext cx="1118047" cy="395194"/>
          </a:xfrm>
          <a:prstGeom prst="rect">
            <a:avLst/>
          </a:prstGeom>
        </p:spPr>
      </p:pic>
      <p:sp>
        <p:nvSpPr>
          <p:cNvPr id="3" name="ZoneTexte 2">
            <a:extLst>
              <a:ext uri="{FF2B5EF4-FFF2-40B4-BE49-F238E27FC236}">
                <a16:creationId xmlns:a16="http://schemas.microsoft.com/office/drawing/2014/main" id="{3E113690-2F19-FBBA-4C09-805A6548D01C}"/>
              </a:ext>
            </a:extLst>
          </p:cNvPr>
          <p:cNvSpPr txBox="1"/>
          <p:nvPr/>
        </p:nvSpPr>
        <p:spPr>
          <a:xfrm>
            <a:off x="171433" y="4455349"/>
            <a:ext cx="8776165" cy="276999"/>
          </a:xfrm>
          <a:prstGeom prst="rect">
            <a:avLst/>
          </a:prstGeom>
          <a:noFill/>
        </p:spPr>
        <p:txBody>
          <a:bodyPr wrap="square" rtlCol="0">
            <a:normAutofit fontScale="98924"/>
          </a:bodyPr>
          <a:lstStyle/>
          <a:p>
            <a:r>
              <a:rPr lang="fr-CH" sz="1200" dirty="0">
                <a:latin typeface="Aptos" panose="020B0004020202020204" pitchFamily="34" charset="0"/>
              </a:rPr>
              <a:t>* 1 ECTS = 30 Stunden Arbeit, einschließlich Unterrichtszeiten und persönlicher Arbeit</a:t>
            </a:r>
          </a:p>
        </p:txBody>
      </p:sp>
      <p:pic>
        <p:nvPicPr>
          <p:cNvPr id="9" name="Picture 2" descr="New Red Label transparent PNG - StickPNG">
            <a:extLst>
              <a:ext uri="{FF2B5EF4-FFF2-40B4-BE49-F238E27FC236}">
                <a16:creationId xmlns:a16="http://schemas.microsoft.com/office/drawing/2014/main" id="{36AF4DA1-2B43-1C16-26E4-B998D9FD9D1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27155" y="2522205"/>
            <a:ext cx="525778" cy="476764"/>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pied de page 3">
            <a:extLst>
              <a:ext uri="{FF2B5EF4-FFF2-40B4-BE49-F238E27FC236}">
                <a16:creationId xmlns:a16="http://schemas.microsoft.com/office/drawing/2014/main" id="{3A91BF00-DB1F-F397-678E-8042F965EB6D}"/>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1360138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a:xfrm>
            <a:off x="6258286" y="4795426"/>
            <a:ext cx="720000" cy="273844"/>
          </a:xfrm>
        </p:spPr>
        <p:txBody>
          <a:bodyPr/>
          <a:lstStyle/>
          <a:p>
            <a:pPr algn="r"/>
            <a:fld id="{879F8CDA-3D76-8147-A783-F8EF6F842A04}" type="slidenum">
              <a:rPr lang="fr-FR" smtClean="0"/>
              <a:pPr algn="r"/>
              <a:t>12</a:t>
            </a:fld>
            <a:r>
              <a:rPr lang="fr-FR" dirty="0"/>
              <a:t> </a:t>
            </a:r>
          </a:p>
        </p:txBody>
      </p:sp>
      <p:grpSp>
        <p:nvGrpSpPr>
          <p:cNvPr id="8" name="Groupe 7">
            <a:extLst>
              <a:ext uri="{FF2B5EF4-FFF2-40B4-BE49-F238E27FC236}">
                <a16:creationId xmlns:a16="http://schemas.microsoft.com/office/drawing/2014/main" id="{EF796EB2-9B33-50D5-C20A-12B12D37A91B}"/>
              </a:ext>
            </a:extLst>
          </p:cNvPr>
          <p:cNvGrpSpPr/>
          <p:nvPr/>
        </p:nvGrpSpPr>
        <p:grpSpPr>
          <a:xfrm>
            <a:off x="118886" y="171466"/>
            <a:ext cx="8847958" cy="4418663"/>
            <a:chOff x="118886" y="171466"/>
            <a:chExt cx="8847958" cy="4418663"/>
          </a:xfrm>
        </p:grpSpPr>
        <p:grpSp>
          <p:nvGrpSpPr>
            <p:cNvPr id="118" name="Groupe 117">
              <a:extLst>
                <a:ext uri="{FF2B5EF4-FFF2-40B4-BE49-F238E27FC236}">
                  <a16:creationId xmlns:a16="http://schemas.microsoft.com/office/drawing/2014/main" id="{5DA03BB0-F5BA-39C9-36B6-FC3E567D0DFB}"/>
                </a:ext>
              </a:extLst>
            </p:cNvPr>
            <p:cNvGrpSpPr/>
            <p:nvPr/>
          </p:nvGrpSpPr>
          <p:grpSpPr>
            <a:xfrm>
              <a:off x="118886" y="171466"/>
              <a:ext cx="8847958" cy="4024881"/>
              <a:chOff x="227086" y="156099"/>
              <a:chExt cx="8847958" cy="4024881"/>
            </a:xfrm>
          </p:grpSpPr>
          <p:grpSp>
            <p:nvGrpSpPr>
              <p:cNvPr id="79" name="Groupe 78">
                <a:extLst>
                  <a:ext uri="{FF2B5EF4-FFF2-40B4-BE49-F238E27FC236}">
                    <a16:creationId xmlns:a16="http://schemas.microsoft.com/office/drawing/2014/main" id="{B59EE312-AC5E-2F38-ED04-98ABF3ED31EE}"/>
                  </a:ext>
                </a:extLst>
              </p:cNvPr>
              <p:cNvGrpSpPr/>
              <p:nvPr/>
            </p:nvGrpSpPr>
            <p:grpSpPr>
              <a:xfrm>
                <a:off x="227086" y="162393"/>
                <a:ext cx="2913486" cy="3733969"/>
                <a:chOff x="218479" y="197399"/>
                <a:chExt cx="2913486" cy="3733969"/>
              </a:xfrm>
            </p:grpSpPr>
            <p:sp>
              <p:nvSpPr>
                <p:cNvPr id="22" name="Rectangle 21">
                  <a:extLst>
                    <a:ext uri="{FF2B5EF4-FFF2-40B4-BE49-F238E27FC236}">
                      <a16:creationId xmlns:a16="http://schemas.microsoft.com/office/drawing/2014/main" id="{74F3F5F4-F172-9154-13C3-1F534B29FBD0}"/>
                    </a:ext>
                  </a:extLst>
                </p:cNvPr>
                <p:cNvSpPr/>
                <p:nvPr/>
              </p:nvSpPr>
              <p:spPr>
                <a:xfrm>
                  <a:off x="248378" y="197399"/>
                  <a:ext cx="2881632" cy="448880"/>
                </a:xfrm>
                <a:prstGeom prst="rect">
                  <a:avLst/>
                </a:prstGeom>
                <a:solidFill>
                  <a:schemeClr val="accent6">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Partie 1. Cours communs </a:t>
                  </a:r>
                </a:p>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(40 ECTS)</a:t>
                  </a:r>
                </a:p>
              </p:txBody>
            </p:sp>
            <p:grpSp>
              <p:nvGrpSpPr>
                <p:cNvPr id="42" name="Groupe 41">
                  <a:extLst>
                    <a:ext uri="{FF2B5EF4-FFF2-40B4-BE49-F238E27FC236}">
                      <a16:creationId xmlns:a16="http://schemas.microsoft.com/office/drawing/2014/main" id="{C3CE5FFA-A8D7-9FEC-0076-E81DF7CDEC92}"/>
                    </a:ext>
                  </a:extLst>
                </p:cNvPr>
                <p:cNvGrpSpPr/>
                <p:nvPr/>
              </p:nvGrpSpPr>
              <p:grpSpPr>
                <a:xfrm>
                  <a:off x="218479" y="758587"/>
                  <a:ext cx="2913486" cy="3172781"/>
                  <a:chOff x="377961" y="1632911"/>
                  <a:chExt cx="2913486" cy="3214247"/>
                </a:xfrm>
              </p:grpSpPr>
              <p:sp>
                <p:nvSpPr>
                  <p:cNvPr id="3" name="Rectangle 2">
                    <a:extLst>
                      <a:ext uri="{FF2B5EF4-FFF2-40B4-BE49-F238E27FC236}">
                        <a16:creationId xmlns:a16="http://schemas.microsoft.com/office/drawing/2014/main" id="{F775954A-9EE6-CA4F-AD8D-A799D61774EC}"/>
                      </a:ext>
                    </a:extLst>
                  </p:cNvPr>
                  <p:cNvSpPr/>
                  <p:nvPr/>
                </p:nvSpPr>
                <p:spPr>
                  <a:xfrm>
                    <a:off x="414218" y="1632911"/>
                    <a:ext cx="1398202" cy="506252"/>
                  </a:xfrm>
                  <a:prstGeom prst="rect">
                    <a:avLst/>
                  </a:prstGeom>
                  <a:solidFill>
                    <a:schemeClr val="accent6">
                      <a:lumMod val="40000"/>
                      <a:lumOff val="6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800" b="1" dirty="0">
                        <a:solidFill>
                          <a:schemeClr val="tx1"/>
                        </a:solidFill>
                        <a:latin typeface="Calibri Light" panose="020F0302020204030204" pitchFamily="34" charset="0"/>
                        <a:cs typeface="Calibri Light" panose="020F0302020204030204" pitchFamily="34" charset="0"/>
                      </a:rPr>
                      <a:t>Module 1 : Fondements de la recherche en sciences infirmières (10 ECTS)</a:t>
                    </a:r>
                  </a:p>
                </p:txBody>
              </p:sp>
              <p:sp>
                <p:nvSpPr>
                  <p:cNvPr id="10" name="Rectangle 9">
                    <a:extLst>
                      <a:ext uri="{FF2B5EF4-FFF2-40B4-BE49-F238E27FC236}">
                        <a16:creationId xmlns:a16="http://schemas.microsoft.com/office/drawing/2014/main" id="{4535FE25-4DC1-1D8D-F745-EB02DAF5941B}"/>
                      </a:ext>
                    </a:extLst>
                  </p:cNvPr>
                  <p:cNvSpPr/>
                  <p:nvPr/>
                </p:nvSpPr>
                <p:spPr>
                  <a:xfrm>
                    <a:off x="397567" y="3643049"/>
                    <a:ext cx="1398202" cy="506252"/>
                  </a:xfrm>
                  <a:prstGeom prst="rect">
                    <a:avLst/>
                  </a:prstGeom>
                  <a:solidFill>
                    <a:schemeClr val="accent6">
                      <a:lumMod val="40000"/>
                      <a:lumOff val="6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800" b="1" dirty="0">
                        <a:solidFill>
                          <a:schemeClr val="tx1"/>
                        </a:solidFill>
                        <a:latin typeface="Calibri Light" panose="020F0302020204030204" pitchFamily="34" charset="0"/>
                        <a:cs typeface="Calibri Light" panose="020F0302020204030204" pitchFamily="34" charset="0"/>
                      </a:rPr>
                      <a:t>Module 2 : Gouvernance de la santé et éthique des soins </a:t>
                    </a:r>
                  </a:p>
                  <a:p>
                    <a:pPr algn="ctr" defTabSz="514325">
                      <a:defRPr/>
                    </a:pPr>
                    <a:r>
                      <a:rPr lang="fr-CH" sz="800" b="1" dirty="0">
                        <a:solidFill>
                          <a:schemeClr val="tx1"/>
                        </a:solidFill>
                        <a:latin typeface="Calibri Light" panose="020F0302020204030204" pitchFamily="34" charset="0"/>
                        <a:cs typeface="Calibri Light" panose="020F0302020204030204" pitchFamily="34" charset="0"/>
                      </a:rPr>
                      <a:t>(4 ECTS)</a:t>
                    </a:r>
                  </a:p>
                </p:txBody>
              </p:sp>
              <p:sp>
                <p:nvSpPr>
                  <p:cNvPr id="12" name="Rectangle 11">
                    <a:extLst>
                      <a:ext uri="{FF2B5EF4-FFF2-40B4-BE49-F238E27FC236}">
                        <a16:creationId xmlns:a16="http://schemas.microsoft.com/office/drawing/2014/main" id="{CE3FA0B1-F0C1-5C26-F318-0FF898EF4DCF}"/>
                      </a:ext>
                    </a:extLst>
                  </p:cNvPr>
                  <p:cNvSpPr/>
                  <p:nvPr/>
                </p:nvSpPr>
                <p:spPr>
                  <a:xfrm>
                    <a:off x="1882977" y="3165964"/>
                    <a:ext cx="1398202" cy="506252"/>
                  </a:xfrm>
                  <a:prstGeom prst="rect">
                    <a:avLst/>
                  </a:prstGeom>
                  <a:solidFill>
                    <a:schemeClr val="accent5">
                      <a:lumMod val="40000"/>
                      <a:lumOff val="6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4 : Démarche clinique II (12 ECTS)</a:t>
                    </a:r>
                  </a:p>
                </p:txBody>
              </p:sp>
              <p:sp>
                <p:nvSpPr>
                  <p:cNvPr id="13" name="Rectangle 12">
                    <a:extLst>
                      <a:ext uri="{FF2B5EF4-FFF2-40B4-BE49-F238E27FC236}">
                        <a16:creationId xmlns:a16="http://schemas.microsoft.com/office/drawing/2014/main" id="{08A1003E-FB69-2B15-EE68-C1FA593901FB}"/>
                      </a:ext>
                    </a:extLst>
                  </p:cNvPr>
                  <p:cNvSpPr/>
                  <p:nvPr/>
                </p:nvSpPr>
                <p:spPr>
                  <a:xfrm>
                    <a:off x="1891290" y="1633222"/>
                    <a:ext cx="1398202" cy="506252"/>
                  </a:xfrm>
                  <a:prstGeom prst="rect">
                    <a:avLst/>
                  </a:prstGeom>
                  <a:solidFill>
                    <a:schemeClr val="accent5">
                      <a:lumMod val="40000"/>
                      <a:lumOff val="6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3 : Démarche clinique I (14 ECTS)</a:t>
                    </a:r>
                  </a:p>
                </p:txBody>
              </p:sp>
              <p:sp>
                <p:nvSpPr>
                  <p:cNvPr id="27" name="Rectangle 26">
                    <a:extLst>
                      <a:ext uri="{FF2B5EF4-FFF2-40B4-BE49-F238E27FC236}">
                        <a16:creationId xmlns:a16="http://schemas.microsoft.com/office/drawing/2014/main" id="{5F7C927E-3FA4-6906-1A18-25053B8AC957}"/>
                      </a:ext>
                    </a:extLst>
                  </p:cNvPr>
                  <p:cNvSpPr/>
                  <p:nvPr/>
                </p:nvSpPr>
                <p:spPr>
                  <a:xfrm>
                    <a:off x="397567" y="2212905"/>
                    <a:ext cx="1398202" cy="2105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Épistémologie (1)</a:t>
                    </a:r>
                  </a:p>
                </p:txBody>
              </p:sp>
              <p:sp>
                <p:nvSpPr>
                  <p:cNvPr id="29" name="Rectangle 28">
                    <a:extLst>
                      <a:ext uri="{FF2B5EF4-FFF2-40B4-BE49-F238E27FC236}">
                        <a16:creationId xmlns:a16="http://schemas.microsoft.com/office/drawing/2014/main" id="{5AF93A16-047A-CF6F-DB20-C22CA0CEF095}"/>
                      </a:ext>
                    </a:extLst>
                  </p:cNvPr>
                  <p:cNvSpPr/>
                  <p:nvPr/>
                </p:nvSpPr>
                <p:spPr>
                  <a:xfrm>
                    <a:off x="394340" y="4218443"/>
                    <a:ext cx="1402998" cy="310735"/>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Politique et économie de la santé (2)</a:t>
                    </a:r>
                  </a:p>
                </p:txBody>
              </p:sp>
              <p:sp>
                <p:nvSpPr>
                  <p:cNvPr id="30" name="Rectangle 29">
                    <a:extLst>
                      <a:ext uri="{FF2B5EF4-FFF2-40B4-BE49-F238E27FC236}">
                        <a16:creationId xmlns:a16="http://schemas.microsoft.com/office/drawing/2014/main" id="{B84EF953-F5F7-BAAA-AD24-E82B7654EBC5}"/>
                      </a:ext>
                    </a:extLst>
                  </p:cNvPr>
                  <p:cNvSpPr/>
                  <p:nvPr/>
                </p:nvSpPr>
                <p:spPr>
                  <a:xfrm>
                    <a:off x="377961" y="4616142"/>
                    <a:ext cx="1402998" cy="231016"/>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Ethique des Soins (2)</a:t>
                    </a:r>
                  </a:p>
                </p:txBody>
              </p:sp>
              <p:sp>
                <p:nvSpPr>
                  <p:cNvPr id="31" name="Rectangle 30">
                    <a:extLst>
                      <a:ext uri="{FF2B5EF4-FFF2-40B4-BE49-F238E27FC236}">
                        <a16:creationId xmlns:a16="http://schemas.microsoft.com/office/drawing/2014/main" id="{369160DE-37E4-DAEA-F0CE-855B90FD0E55}"/>
                      </a:ext>
                    </a:extLst>
                  </p:cNvPr>
                  <p:cNvSpPr/>
                  <p:nvPr/>
                </p:nvSpPr>
                <p:spPr>
                  <a:xfrm>
                    <a:off x="382757" y="3236337"/>
                    <a:ext cx="1398202" cy="3472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en-US" sz="800" dirty="0">
                        <a:solidFill>
                          <a:schemeClr val="tx1"/>
                        </a:solidFill>
                        <a:latin typeface="Calibri Light" panose="020F0302020204030204" pitchFamily="34" charset="0"/>
                        <a:cs typeface="Calibri Light" panose="020F0302020204030204" pitchFamily="34" charset="0"/>
                      </a:rPr>
                      <a:t>Pratique fondée sur des données probantes (3)</a:t>
                    </a:r>
                  </a:p>
                </p:txBody>
              </p:sp>
              <p:sp>
                <p:nvSpPr>
                  <p:cNvPr id="32" name="Rectangle 31">
                    <a:extLst>
                      <a:ext uri="{FF2B5EF4-FFF2-40B4-BE49-F238E27FC236}">
                        <a16:creationId xmlns:a16="http://schemas.microsoft.com/office/drawing/2014/main" id="{DAF48E3E-2ACC-AA51-4EF9-1690C0F5B1A8}"/>
                      </a:ext>
                    </a:extLst>
                  </p:cNvPr>
                  <p:cNvSpPr/>
                  <p:nvPr/>
                </p:nvSpPr>
                <p:spPr>
                  <a:xfrm>
                    <a:off x="394340" y="2495053"/>
                    <a:ext cx="1398202" cy="2889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Devis et recherche quantitative (3)</a:t>
                    </a:r>
                  </a:p>
                </p:txBody>
              </p:sp>
              <p:sp>
                <p:nvSpPr>
                  <p:cNvPr id="33" name="Rectangle 32">
                    <a:extLst>
                      <a:ext uri="{FF2B5EF4-FFF2-40B4-BE49-F238E27FC236}">
                        <a16:creationId xmlns:a16="http://schemas.microsoft.com/office/drawing/2014/main" id="{75FA171E-0996-4ADF-25E4-83ED19194140}"/>
                      </a:ext>
                    </a:extLst>
                  </p:cNvPr>
                  <p:cNvSpPr/>
                  <p:nvPr/>
                </p:nvSpPr>
                <p:spPr>
                  <a:xfrm>
                    <a:off x="402327" y="2857183"/>
                    <a:ext cx="1380198" cy="2889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Devis et recherche qualitative (3)</a:t>
                    </a:r>
                  </a:p>
                </p:txBody>
              </p:sp>
              <p:sp>
                <p:nvSpPr>
                  <p:cNvPr id="35" name="Rectangle 34">
                    <a:extLst>
                      <a:ext uri="{FF2B5EF4-FFF2-40B4-BE49-F238E27FC236}">
                        <a16:creationId xmlns:a16="http://schemas.microsoft.com/office/drawing/2014/main" id="{D67BB00B-311E-021A-39F1-EE610DD23DD6}"/>
                      </a:ext>
                    </a:extLst>
                  </p:cNvPr>
                  <p:cNvSpPr/>
                  <p:nvPr/>
                </p:nvSpPr>
                <p:spPr>
                  <a:xfrm>
                    <a:off x="1893245" y="2209041"/>
                    <a:ext cx="1398202" cy="150862"/>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Anatomie (3)</a:t>
                    </a:r>
                  </a:p>
                </p:txBody>
              </p:sp>
              <p:sp>
                <p:nvSpPr>
                  <p:cNvPr id="36" name="Rectangle 35">
                    <a:extLst>
                      <a:ext uri="{FF2B5EF4-FFF2-40B4-BE49-F238E27FC236}">
                        <a16:creationId xmlns:a16="http://schemas.microsoft.com/office/drawing/2014/main" id="{F00FFB1B-6C74-B492-D9C6-C8B476170CD5}"/>
                      </a:ext>
                    </a:extLst>
                  </p:cNvPr>
                  <p:cNvSpPr/>
                  <p:nvPr/>
                </p:nvSpPr>
                <p:spPr>
                  <a:xfrm>
                    <a:off x="1882977" y="3780416"/>
                    <a:ext cx="1398202" cy="3472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en-US" sz="800" dirty="0">
                        <a:solidFill>
                          <a:schemeClr val="tx1"/>
                        </a:solidFill>
                        <a:latin typeface="Calibri Light" panose="020F0302020204030204" pitchFamily="34" charset="0"/>
                        <a:cs typeface="Calibri Light" panose="020F0302020204030204" pitchFamily="34" charset="0"/>
                      </a:rPr>
                      <a:t>Processus de raisonnement clinique (3)</a:t>
                    </a:r>
                  </a:p>
                </p:txBody>
              </p:sp>
              <p:sp>
                <p:nvSpPr>
                  <p:cNvPr id="37" name="Rectangle 36">
                    <a:extLst>
                      <a:ext uri="{FF2B5EF4-FFF2-40B4-BE49-F238E27FC236}">
                        <a16:creationId xmlns:a16="http://schemas.microsoft.com/office/drawing/2014/main" id="{8A025AD5-244C-082A-748E-6F195761B30B}"/>
                      </a:ext>
                    </a:extLst>
                  </p:cNvPr>
                  <p:cNvSpPr/>
                  <p:nvPr/>
                </p:nvSpPr>
                <p:spPr>
                  <a:xfrm>
                    <a:off x="1882977" y="2436858"/>
                    <a:ext cx="1398202" cy="261236"/>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Physiopathologie et mesures diag. : syst principaux (6)</a:t>
                    </a:r>
                  </a:p>
                </p:txBody>
              </p:sp>
              <p:sp>
                <p:nvSpPr>
                  <p:cNvPr id="39" name="Rectangle 38">
                    <a:extLst>
                      <a:ext uri="{FF2B5EF4-FFF2-40B4-BE49-F238E27FC236}">
                        <a16:creationId xmlns:a16="http://schemas.microsoft.com/office/drawing/2014/main" id="{AD1FA332-254B-B7B1-82FE-50502D4B86C8}"/>
                      </a:ext>
                    </a:extLst>
                  </p:cNvPr>
                  <p:cNvSpPr/>
                  <p:nvPr/>
                </p:nvSpPr>
                <p:spPr>
                  <a:xfrm>
                    <a:off x="1882977" y="2792308"/>
                    <a:ext cx="1398202" cy="273845"/>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Évaluation clinique : syst. principaux (5)</a:t>
                    </a:r>
                  </a:p>
                </p:txBody>
              </p:sp>
              <p:sp>
                <p:nvSpPr>
                  <p:cNvPr id="40" name="Rectangle 39">
                    <a:extLst>
                      <a:ext uri="{FF2B5EF4-FFF2-40B4-BE49-F238E27FC236}">
                        <a16:creationId xmlns:a16="http://schemas.microsoft.com/office/drawing/2014/main" id="{A8B94A61-54A3-4F44-B1AA-333DAC092DE0}"/>
                      </a:ext>
                    </a:extLst>
                  </p:cNvPr>
                  <p:cNvSpPr/>
                  <p:nvPr/>
                </p:nvSpPr>
                <p:spPr>
                  <a:xfrm>
                    <a:off x="1882977" y="4218443"/>
                    <a:ext cx="1398202" cy="235897"/>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Pharmacologie clinique I (3)</a:t>
                    </a:r>
                  </a:p>
                </p:txBody>
              </p:sp>
              <p:sp>
                <p:nvSpPr>
                  <p:cNvPr id="41" name="Rectangle 40">
                    <a:extLst>
                      <a:ext uri="{FF2B5EF4-FFF2-40B4-BE49-F238E27FC236}">
                        <a16:creationId xmlns:a16="http://schemas.microsoft.com/office/drawing/2014/main" id="{FA20EA9F-1C4C-6CFA-7C5D-6A467BD391D9}"/>
                      </a:ext>
                    </a:extLst>
                  </p:cNvPr>
                  <p:cNvSpPr/>
                  <p:nvPr/>
                </p:nvSpPr>
                <p:spPr>
                  <a:xfrm>
                    <a:off x="1882977" y="4573744"/>
                    <a:ext cx="1398202" cy="235897"/>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Pharmacologie clinique I (6)</a:t>
                    </a:r>
                  </a:p>
                </p:txBody>
              </p:sp>
            </p:grpSp>
          </p:grpSp>
          <p:grpSp>
            <p:nvGrpSpPr>
              <p:cNvPr id="84" name="Groupe 83">
                <a:extLst>
                  <a:ext uri="{FF2B5EF4-FFF2-40B4-BE49-F238E27FC236}">
                    <a16:creationId xmlns:a16="http://schemas.microsoft.com/office/drawing/2014/main" id="{C367009D-6D44-EF24-4F1E-494A53C51B94}"/>
                  </a:ext>
                </a:extLst>
              </p:cNvPr>
              <p:cNvGrpSpPr/>
              <p:nvPr/>
            </p:nvGrpSpPr>
            <p:grpSpPr>
              <a:xfrm>
                <a:off x="3293352" y="156099"/>
                <a:ext cx="3057340" cy="2788438"/>
                <a:chOff x="3488942" y="181645"/>
                <a:chExt cx="3057340" cy="2788438"/>
              </a:xfrm>
            </p:grpSpPr>
            <p:sp>
              <p:nvSpPr>
                <p:cNvPr id="25" name="Rectangle 24">
                  <a:extLst>
                    <a:ext uri="{FF2B5EF4-FFF2-40B4-BE49-F238E27FC236}">
                      <a16:creationId xmlns:a16="http://schemas.microsoft.com/office/drawing/2014/main" id="{484CEB65-3F71-C8D0-0D46-BD64CC1DA30F}"/>
                    </a:ext>
                  </a:extLst>
                </p:cNvPr>
                <p:cNvSpPr/>
                <p:nvPr/>
              </p:nvSpPr>
              <p:spPr>
                <a:xfrm>
                  <a:off x="3488942" y="181645"/>
                  <a:ext cx="3036397" cy="466571"/>
                </a:xfrm>
                <a:prstGeom prst="rect">
                  <a:avLst/>
                </a:prstGeom>
                <a:solidFill>
                  <a:srgbClr val="8CD4D1"/>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1000" b="1" dirty="0">
                      <a:solidFill>
                        <a:schemeClr val="tx1"/>
                      </a:solidFill>
                      <a:latin typeface="Calibri Light" panose="020F0302020204030204" pitchFamily="34" charset="0"/>
                      <a:cs typeface="Calibri Light" panose="020F0302020204030204" pitchFamily="34" charset="0"/>
                    </a:rPr>
                    <a:t>Partie 2. Cours par orientation </a:t>
                  </a:r>
                </a:p>
                <a:p>
                  <a:pPr algn="ctr" defTabSz="514325"/>
                  <a:r>
                    <a:rPr lang="fr-CH" sz="1000" b="1" dirty="0">
                      <a:solidFill>
                        <a:schemeClr val="tx1"/>
                      </a:solidFill>
                      <a:latin typeface="Calibri Light" panose="020F0302020204030204" pitchFamily="34" charset="0"/>
                      <a:cs typeface="Calibri Light" panose="020F0302020204030204" pitchFamily="34" charset="0"/>
                    </a:rPr>
                    <a:t>(20 ECTS)</a:t>
                  </a:r>
                </a:p>
              </p:txBody>
            </p:sp>
            <p:grpSp>
              <p:nvGrpSpPr>
                <p:cNvPr id="82" name="Groupe 81">
                  <a:extLst>
                    <a:ext uri="{FF2B5EF4-FFF2-40B4-BE49-F238E27FC236}">
                      <a16:creationId xmlns:a16="http://schemas.microsoft.com/office/drawing/2014/main" id="{F834453C-B4A6-28A8-DD8F-B3780AF1CA7D}"/>
                    </a:ext>
                  </a:extLst>
                </p:cNvPr>
                <p:cNvGrpSpPr/>
                <p:nvPr/>
              </p:nvGrpSpPr>
              <p:grpSpPr>
                <a:xfrm>
                  <a:off x="3503067" y="741825"/>
                  <a:ext cx="1478574" cy="1957746"/>
                  <a:chOff x="3227123" y="728946"/>
                  <a:chExt cx="1478574" cy="1957746"/>
                </a:xfrm>
              </p:grpSpPr>
              <p:sp>
                <p:nvSpPr>
                  <p:cNvPr id="11" name="Rectangle 10">
                    <a:extLst>
                      <a:ext uri="{FF2B5EF4-FFF2-40B4-BE49-F238E27FC236}">
                        <a16:creationId xmlns:a16="http://schemas.microsoft.com/office/drawing/2014/main" id="{0F0E55B8-2077-B6E8-CB39-9D443B5FAE03}"/>
                      </a:ext>
                    </a:extLst>
                  </p:cNvPr>
                  <p:cNvSpPr/>
                  <p:nvPr/>
                </p:nvSpPr>
                <p:spPr>
                  <a:xfrm>
                    <a:off x="3232792" y="728946"/>
                    <a:ext cx="1469199" cy="506250"/>
                  </a:xfrm>
                  <a:prstGeom prst="rect">
                    <a:avLst/>
                  </a:prstGeom>
                  <a:solidFill>
                    <a:srgbClr val="8CD4D1"/>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Modules 5 &amp; 7 : Démarche clinique spécialisée, par orientation (22 ECTS)</a:t>
                    </a:r>
                  </a:p>
                </p:txBody>
              </p:sp>
              <p:sp>
                <p:nvSpPr>
                  <p:cNvPr id="43" name="Rectangle 42">
                    <a:extLst>
                      <a:ext uri="{FF2B5EF4-FFF2-40B4-BE49-F238E27FC236}">
                        <a16:creationId xmlns:a16="http://schemas.microsoft.com/office/drawing/2014/main" id="{5BC5E8E3-80E9-1241-42C6-50FD49071C66}"/>
                      </a:ext>
                    </a:extLst>
                  </p:cNvPr>
                  <p:cNvSpPr/>
                  <p:nvPr/>
                </p:nvSpPr>
                <p:spPr>
                  <a:xfrm>
                    <a:off x="3232792" y="1292130"/>
                    <a:ext cx="1455926" cy="334015"/>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Physiopathologie et mesures diag. : autres systèmes (6)</a:t>
                    </a:r>
                  </a:p>
                </p:txBody>
              </p:sp>
              <p:sp>
                <p:nvSpPr>
                  <p:cNvPr id="44" name="Rectangle 43">
                    <a:extLst>
                      <a:ext uri="{FF2B5EF4-FFF2-40B4-BE49-F238E27FC236}">
                        <a16:creationId xmlns:a16="http://schemas.microsoft.com/office/drawing/2014/main" id="{40ACF662-15E4-8703-5146-C559210E9D24}"/>
                      </a:ext>
                    </a:extLst>
                  </p:cNvPr>
                  <p:cNvSpPr/>
                  <p:nvPr/>
                </p:nvSpPr>
                <p:spPr>
                  <a:xfrm>
                    <a:off x="3246065" y="1683946"/>
                    <a:ext cx="1455926" cy="273844"/>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Évaluation clinique : autres systèmes (5)</a:t>
                    </a:r>
                  </a:p>
                </p:txBody>
              </p:sp>
              <p:sp>
                <p:nvSpPr>
                  <p:cNvPr id="52" name="Rectangle 51">
                    <a:extLst>
                      <a:ext uri="{FF2B5EF4-FFF2-40B4-BE49-F238E27FC236}">
                        <a16:creationId xmlns:a16="http://schemas.microsoft.com/office/drawing/2014/main" id="{51DE12C8-5678-A42D-8388-F12FEEA484CC}"/>
                      </a:ext>
                    </a:extLst>
                  </p:cNvPr>
                  <p:cNvSpPr/>
                  <p:nvPr/>
                </p:nvSpPr>
                <p:spPr>
                  <a:xfrm>
                    <a:off x="3232792" y="2026892"/>
                    <a:ext cx="1455926" cy="273845"/>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Psychopathologie et mesures diagnostiques (6)</a:t>
                    </a:r>
                  </a:p>
                </p:txBody>
              </p:sp>
              <p:sp>
                <p:nvSpPr>
                  <p:cNvPr id="57" name="Rectangle 56">
                    <a:extLst>
                      <a:ext uri="{FF2B5EF4-FFF2-40B4-BE49-F238E27FC236}">
                        <a16:creationId xmlns:a16="http://schemas.microsoft.com/office/drawing/2014/main" id="{6A07245E-F198-B9A3-2967-39BE2F8FD92C}"/>
                      </a:ext>
                    </a:extLst>
                  </p:cNvPr>
                  <p:cNvSpPr/>
                  <p:nvPr/>
                </p:nvSpPr>
                <p:spPr>
                  <a:xfrm>
                    <a:off x="3227123" y="2370619"/>
                    <a:ext cx="1478574" cy="316073"/>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Evaluation clinique de l’état mental (5)</a:t>
                    </a:r>
                  </a:p>
                </p:txBody>
              </p:sp>
            </p:grpSp>
            <p:grpSp>
              <p:nvGrpSpPr>
                <p:cNvPr id="83" name="Groupe 82">
                  <a:extLst>
                    <a:ext uri="{FF2B5EF4-FFF2-40B4-BE49-F238E27FC236}">
                      <a16:creationId xmlns:a16="http://schemas.microsoft.com/office/drawing/2014/main" id="{7BC02A23-5556-98B9-F679-3413C7FF0BEE}"/>
                    </a:ext>
                  </a:extLst>
                </p:cNvPr>
                <p:cNvGrpSpPr/>
                <p:nvPr/>
              </p:nvGrpSpPr>
              <p:grpSpPr>
                <a:xfrm>
                  <a:off x="5064003" y="747815"/>
                  <a:ext cx="1482279" cy="2222268"/>
                  <a:chOff x="4795176" y="719277"/>
                  <a:chExt cx="1482279" cy="2222268"/>
                </a:xfrm>
              </p:grpSpPr>
              <p:sp>
                <p:nvSpPr>
                  <p:cNvPr id="14" name="Rectangle 13">
                    <a:extLst>
                      <a:ext uri="{FF2B5EF4-FFF2-40B4-BE49-F238E27FC236}">
                        <a16:creationId xmlns:a16="http://schemas.microsoft.com/office/drawing/2014/main" id="{C0923D4D-E6CF-A974-2BB7-F041E89512B7}"/>
                      </a:ext>
                    </a:extLst>
                  </p:cNvPr>
                  <p:cNvSpPr/>
                  <p:nvPr/>
                </p:nvSpPr>
                <p:spPr>
                  <a:xfrm>
                    <a:off x="4806448" y="719277"/>
                    <a:ext cx="1454663" cy="479256"/>
                  </a:xfrm>
                  <a:prstGeom prst="rect">
                    <a:avLst/>
                  </a:prstGeom>
                  <a:solidFill>
                    <a:srgbClr val="8CD4D1"/>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6 : Interventions éducatives et psychosociales </a:t>
                    </a:r>
                  </a:p>
                  <a:p>
                    <a:pPr algn="ctr" defTabSz="514325"/>
                    <a:r>
                      <a:rPr lang="fr-CH" sz="800" b="1" dirty="0">
                        <a:solidFill>
                          <a:schemeClr val="tx1"/>
                        </a:solidFill>
                        <a:latin typeface="Calibri Light" panose="020F0302020204030204" pitchFamily="34" charset="0"/>
                        <a:cs typeface="Calibri Light" panose="020F0302020204030204" pitchFamily="34" charset="0"/>
                      </a:rPr>
                      <a:t>( 9 ECTS)</a:t>
                    </a:r>
                  </a:p>
                </p:txBody>
              </p:sp>
              <p:sp>
                <p:nvSpPr>
                  <p:cNvPr id="16" name="Rectangle 15">
                    <a:extLst>
                      <a:ext uri="{FF2B5EF4-FFF2-40B4-BE49-F238E27FC236}">
                        <a16:creationId xmlns:a16="http://schemas.microsoft.com/office/drawing/2014/main" id="{6B101BE1-D9BB-6CB8-4550-25538510A8B8}"/>
                      </a:ext>
                    </a:extLst>
                  </p:cNvPr>
                  <p:cNvSpPr/>
                  <p:nvPr/>
                </p:nvSpPr>
                <p:spPr>
                  <a:xfrm>
                    <a:off x="4821887" y="2049772"/>
                    <a:ext cx="1447672" cy="333024"/>
                  </a:xfrm>
                  <a:prstGeom prst="rect">
                    <a:avLst/>
                  </a:prstGeom>
                  <a:solidFill>
                    <a:srgbClr val="8CD4D1"/>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8 : Psychoéducation </a:t>
                    </a:r>
                  </a:p>
                  <a:p>
                    <a:pPr algn="ctr" defTabSz="514325"/>
                    <a:r>
                      <a:rPr lang="fr-CH" sz="800" b="1" dirty="0">
                        <a:solidFill>
                          <a:schemeClr val="tx1"/>
                        </a:solidFill>
                        <a:latin typeface="Calibri Light" panose="020F0302020204030204" pitchFamily="34" charset="0"/>
                        <a:cs typeface="Calibri Light" panose="020F0302020204030204" pitchFamily="34" charset="0"/>
                      </a:rPr>
                      <a:t>(9 ECTS)</a:t>
                    </a:r>
                  </a:p>
                </p:txBody>
              </p:sp>
              <p:sp>
                <p:nvSpPr>
                  <p:cNvPr id="47" name="Rectangle 46">
                    <a:extLst>
                      <a:ext uri="{FF2B5EF4-FFF2-40B4-BE49-F238E27FC236}">
                        <a16:creationId xmlns:a16="http://schemas.microsoft.com/office/drawing/2014/main" id="{D2E8C2B4-6472-A872-8DFE-00B6E8A735D1}"/>
                      </a:ext>
                    </a:extLst>
                  </p:cNvPr>
                  <p:cNvSpPr/>
                  <p:nvPr/>
                </p:nvSpPr>
                <p:spPr>
                  <a:xfrm>
                    <a:off x="4832964" y="2442619"/>
                    <a:ext cx="1444491" cy="199344"/>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Psychoéducation I (3)</a:t>
                    </a:r>
                  </a:p>
                </p:txBody>
              </p:sp>
              <p:sp>
                <p:nvSpPr>
                  <p:cNvPr id="48" name="Rectangle 47">
                    <a:extLst>
                      <a:ext uri="{FF2B5EF4-FFF2-40B4-BE49-F238E27FC236}">
                        <a16:creationId xmlns:a16="http://schemas.microsoft.com/office/drawing/2014/main" id="{F9C46070-D29E-B1F9-01A8-21277E721C68}"/>
                      </a:ext>
                    </a:extLst>
                  </p:cNvPr>
                  <p:cNvSpPr/>
                  <p:nvPr/>
                </p:nvSpPr>
                <p:spPr>
                  <a:xfrm>
                    <a:off x="4795176" y="1266581"/>
                    <a:ext cx="1455926" cy="308711"/>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Soins centrés sur la personne et la famille (3)</a:t>
                    </a:r>
                  </a:p>
                </p:txBody>
              </p:sp>
              <p:sp>
                <p:nvSpPr>
                  <p:cNvPr id="50" name="Rectangle 49">
                    <a:extLst>
                      <a:ext uri="{FF2B5EF4-FFF2-40B4-BE49-F238E27FC236}">
                        <a16:creationId xmlns:a16="http://schemas.microsoft.com/office/drawing/2014/main" id="{79D57D8C-B9E0-A029-8C4E-C5CF3BE34398}"/>
                      </a:ext>
                    </a:extLst>
                  </p:cNvPr>
                  <p:cNvSpPr/>
                  <p:nvPr/>
                </p:nvSpPr>
                <p:spPr>
                  <a:xfrm>
                    <a:off x="4817693" y="1641717"/>
                    <a:ext cx="1440593" cy="316073"/>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Interventions de soins complexes (6)</a:t>
                    </a:r>
                  </a:p>
                </p:txBody>
              </p:sp>
              <p:sp>
                <p:nvSpPr>
                  <p:cNvPr id="64" name="Rectangle 63">
                    <a:extLst>
                      <a:ext uri="{FF2B5EF4-FFF2-40B4-BE49-F238E27FC236}">
                        <a16:creationId xmlns:a16="http://schemas.microsoft.com/office/drawing/2014/main" id="{2C2F790C-31CD-B7F0-B7DA-E905CC05C12C}"/>
                      </a:ext>
                    </a:extLst>
                  </p:cNvPr>
                  <p:cNvSpPr/>
                  <p:nvPr/>
                </p:nvSpPr>
                <p:spPr>
                  <a:xfrm>
                    <a:off x="4840860" y="2709173"/>
                    <a:ext cx="1436595" cy="232372"/>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Psychoéducation II (6)</a:t>
                    </a:r>
                  </a:p>
                </p:txBody>
              </p:sp>
            </p:grpSp>
          </p:grpSp>
          <p:grpSp>
            <p:nvGrpSpPr>
              <p:cNvPr id="85" name="Groupe 84">
                <a:extLst>
                  <a:ext uri="{FF2B5EF4-FFF2-40B4-BE49-F238E27FC236}">
                    <a16:creationId xmlns:a16="http://schemas.microsoft.com/office/drawing/2014/main" id="{433775EE-4C0A-35E9-4A88-FE705AE32E50}"/>
                  </a:ext>
                </a:extLst>
              </p:cNvPr>
              <p:cNvGrpSpPr/>
              <p:nvPr/>
            </p:nvGrpSpPr>
            <p:grpSpPr>
              <a:xfrm>
                <a:off x="3293352" y="3079894"/>
                <a:ext cx="5781692" cy="1101086"/>
                <a:chOff x="3279180" y="3027192"/>
                <a:chExt cx="5781692" cy="1101086"/>
              </a:xfrm>
            </p:grpSpPr>
            <p:sp>
              <p:nvSpPr>
                <p:cNvPr id="23" name="Rectangle 22">
                  <a:extLst>
                    <a:ext uri="{FF2B5EF4-FFF2-40B4-BE49-F238E27FC236}">
                      <a16:creationId xmlns:a16="http://schemas.microsoft.com/office/drawing/2014/main" id="{ED12F337-D08A-8900-44BA-1C11A9AE28E1}"/>
                    </a:ext>
                  </a:extLst>
                </p:cNvPr>
                <p:cNvSpPr/>
                <p:nvPr/>
              </p:nvSpPr>
              <p:spPr>
                <a:xfrm>
                  <a:off x="3340165" y="3027192"/>
                  <a:ext cx="5720707" cy="444537"/>
                </a:xfrm>
                <a:prstGeom prst="rect">
                  <a:avLst/>
                </a:prstGeom>
                <a:solidFill>
                  <a:srgbClr val="71DDEF"/>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Partie 3. Stages </a:t>
                  </a:r>
                </a:p>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(40 ECTS)</a:t>
                  </a:r>
                  <a:endParaRPr lang="fr-CH" sz="900" b="1" dirty="0">
                    <a:solidFill>
                      <a:schemeClr val="tx1"/>
                    </a:solidFill>
                    <a:latin typeface="Calibri Light" panose="020F0302020204030204" pitchFamily="34" charset="0"/>
                    <a:cs typeface="Calibri Light" panose="020F0302020204030204" pitchFamily="34" charset="0"/>
                  </a:endParaRPr>
                </a:p>
              </p:txBody>
            </p:sp>
            <p:grpSp>
              <p:nvGrpSpPr>
                <p:cNvPr id="69" name="Groupe 68">
                  <a:extLst>
                    <a:ext uri="{FF2B5EF4-FFF2-40B4-BE49-F238E27FC236}">
                      <a16:creationId xmlns:a16="http://schemas.microsoft.com/office/drawing/2014/main" id="{245F5D0F-CC1C-6DE3-DB46-D8C813B059C0}"/>
                    </a:ext>
                  </a:extLst>
                </p:cNvPr>
                <p:cNvGrpSpPr/>
                <p:nvPr/>
              </p:nvGrpSpPr>
              <p:grpSpPr>
                <a:xfrm>
                  <a:off x="3279180" y="3543717"/>
                  <a:ext cx="5723423" cy="584561"/>
                  <a:chOff x="3711007" y="2668172"/>
                  <a:chExt cx="4226572" cy="534686"/>
                </a:xfrm>
              </p:grpSpPr>
              <p:sp>
                <p:nvSpPr>
                  <p:cNvPr id="15" name="Rectangle 14">
                    <a:extLst>
                      <a:ext uri="{FF2B5EF4-FFF2-40B4-BE49-F238E27FC236}">
                        <a16:creationId xmlns:a16="http://schemas.microsoft.com/office/drawing/2014/main" id="{B2A8746B-B7F6-971B-BE75-E6AF78200067}"/>
                      </a:ext>
                    </a:extLst>
                  </p:cNvPr>
                  <p:cNvSpPr/>
                  <p:nvPr/>
                </p:nvSpPr>
                <p:spPr>
                  <a:xfrm>
                    <a:off x="3711007" y="2696608"/>
                    <a:ext cx="731140" cy="506250"/>
                  </a:xfrm>
                  <a:prstGeom prst="rect">
                    <a:avLst/>
                  </a:prstGeom>
                  <a:solidFill>
                    <a:srgbClr val="71DDEF"/>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9 : Stages d’immersion clinique (10 ECTS)</a:t>
                    </a:r>
                  </a:p>
                </p:txBody>
              </p:sp>
              <p:sp>
                <p:nvSpPr>
                  <p:cNvPr id="18" name="Rectangle 17">
                    <a:extLst>
                      <a:ext uri="{FF2B5EF4-FFF2-40B4-BE49-F238E27FC236}">
                        <a16:creationId xmlns:a16="http://schemas.microsoft.com/office/drawing/2014/main" id="{CEE9BAA6-D942-F2C5-0B75-DBE691E5C421}"/>
                      </a:ext>
                    </a:extLst>
                  </p:cNvPr>
                  <p:cNvSpPr/>
                  <p:nvPr/>
                </p:nvSpPr>
                <p:spPr>
                  <a:xfrm>
                    <a:off x="5378514" y="2675147"/>
                    <a:ext cx="1007240" cy="506250"/>
                  </a:xfrm>
                  <a:prstGeom prst="rect">
                    <a:avLst/>
                  </a:prstGeom>
                  <a:solidFill>
                    <a:srgbClr val="71DDEF"/>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10 : Stages d'orientation I, II, III </a:t>
                    </a:r>
                  </a:p>
                  <a:p>
                    <a:pPr algn="ctr" defTabSz="514325"/>
                    <a:r>
                      <a:rPr lang="fr-CH" sz="800" b="1" dirty="0">
                        <a:solidFill>
                          <a:schemeClr val="tx1"/>
                        </a:solidFill>
                        <a:latin typeface="Calibri Light" panose="020F0302020204030204" pitchFamily="34" charset="0"/>
                        <a:cs typeface="Calibri Light" panose="020F0302020204030204" pitchFamily="34" charset="0"/>
                      </a:rPr>
                      <a:t>(30 ECTS)</a:t>
                    </a:r>
                  </a:p>
                </p:txBody>
              </p:sp>
              <p:sp>
                <p:nvSpPr>
                  <p:cNvPr id="38" name="Rectangle 37">
                    <a:extLst>
                      <a:ext uri="{FF2B5EF4-FFF2-40B4-BE49-F238E27FC236}">
                        <a16:creationId xmlns:a16="http://schemas.microsoft.com/office/drawing/2014/main" id="{52783231-42B6-8E85-2837-92CBFBD28E03}"/>
                      </a:ext>
                    </a:extLst>
                  </p:cNvPr>
                  <p:cNvSpPr/>
                  <p:nvPr/>
                </p:nvSpPr>
                <p:spPr>
                  <a:xfrm>
                    <a:off x="6452596" y="2675932"/>
                    <a:ext cx="815865" cy="215499"/>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Initiation (6)</a:t>
                    </a:r>
                  </a:p>
                </p:txBody>
              </p:sp>
              <p:sp>
                <p:nvSpPr>
                  <p:cNvPr id="53" name="Rectangle 52">
                    <a:extLst>
                      <a:ext uri="{FF2B5EF4-FFF2-40B4-BE49-F238E27FC236}">
                        <a16:creationId xmlns:a16="http://schemas.microsoft.com/office/drawing/2014/main" id="{A669E48D-9FF8-DFEC-D50D-EED6A6EF0E18}"/>
                      </a:ext>
                    </a:extLst>
                  </p:cNvPr>
                  <p:cNvSpPr/>
                  <p:nvPr/>
                </p:nvSpPr>
                <p:spPr>
                  <a:xfrm>
                    <a:off x="4520572" y="2682907"/>
                    <a:ext cx="785202" cy="219983"/>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Expérience prof. I (5)</a:t>
                    </a:r>
                  </a:p>
                </p:txBody>
              </p:sp>
              <p:sp>
                <p:nvSpPr>
                  <p:cNvPr id="65" name="Rectangle 64">
                    <a:extLst>
                      <a:ext uri="{FF2B5EF4-FFF2-40B4-BE49-F238E27FC236}">
                        <a16:creationId xmlns:a16="http://schemas.microsoft.com/office/drawing/2014/main" id="{AF5AD100-DCD9-C15D-DDC5-A5C8D764AE5B}"/>
                      </a:ext>
                    </a:extLst>
                  </p:cNvPr>
                  <p:cNvSpPr/>
                  <p:nvPr/>
                </p:nvSpPr>
                <p:spPr>
                  <a:xfrm>
                    <a:off x="4512209" y="2951800"/>
                    <a:ext cx="793564" cy="235659"/>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Expérience prof. II (5)</a:t>
                    </a:r>
                  </a:p>
                </p:txBody>
              </p:sp>
              <p:sp>
                <p:nvSpPr>
                  <p:cNvPr id="66" name="Rectangle 65">
                    <a:extLst>
                      <a:ext uri="{FF2B5EF4-FFF2-40B4-BE49-F238E27FC236}">
                        <a16:creationId xmlns:a16="http://schemas.microsoft.com/office/drawing/2014/main" id="{5F332D3C-F962-1995-7CE6-9681C0F3A1F2}"/>
                      </a:ext>
                    </a:extLst>
                  </p:cNvPr>
                  <p:cNvSpPr/>
                  <p:nvPr/>
                </p:nvSpPr>
                <p:spPr>
                  <a:xfrm>
                    <a:off x="6452596" y="2958641"/>
                    <a:ext cx="815865" cy="208295"/>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Développement (6)</a:t>
                    </a:r>
                  </a:p>
                </p:txBody>
              </p:sp>
              <p:sp>
                <p:nvSpPr>
                  <p:cNvPr id="67" name="Rectangle 66">
                    <a:extLst>
                      <a:ext uri="{FF2B5EF4-FFF2-40B4-BE49-F238E27FC236}">
                        <a16:creationId xmlns:a16="http://schemas.microsoft.com/office/drawing/2014/main" id="{FDE485F4-797E-6D0C-B00C-636EAC4F2CBB}"/>
                      </a:ext>
                    </a:extLst>
                  </p:cNvPr>
                  <p:cNvSpPr/>
                  <p:nvPr/>
                </p:nvSpPr>
                <p:spPr>
                  <a:xfrm>
                    <a:off x="7327923" y="2668172"/>
                    <a:ext cx="609656" cy="480645"/>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Consolidation (18)</a:t>
                    </a:r>
                  </a:p>
                </p:txBody>
              </p:sp>
            </p:grpSp>
          </p:grpSp>
          <p:grpSp>
            <p:nvGrpSpPr>
              <p:cNvPr id="111" name="Groupe 110">
                <a:extLst>
                  <a:ext uri="{FF2B5EF4-FFF2-40B4-BE49-F238E27FC236}">
                    <a16:creationId xmlns:a16="http://schemas.microsoft.com/office/drawing/2014/main" id="{1BD6DA26-1736-5AA1-A0E9-96F87B219B3B}"/>
                  </a:ext>
                </a:extLst>
              </p:cNvPr>
              <p:cNvGrpSpPr/>
              <p:nvPr/>
            </p:nvGrpSpPr>
            <p:grpSpPr>
              <a:xfrm>
                <a:off x="6454860" y="163648"/>
                <a:ext cx="2620184" cy="2327998"/>
                <a:chOff x="6432375" y="163648"/>
                <a:chExt cx="2620184" cy="2327998"/>
              </a:xfrm>
            </p:grpSpPr>
            <p:sp>
              <p:nvSpPr>
                <p:cNvPr id="20" name="Rectangle 19">
                  <a:extLst>
                    <a:ext uri="{FF2B5EF4-FFF2-40B4-BE49-F238E27FC236}">
                      <a16:creationId xmlns:a16="http://schemas.microsoft.com/office/drawing/2014/main" id="{E3B8765D-C787-B2EA-1608-529AAA320151}"/>
                    </a:ext>
                  </a:extLst>
                </p:cNvPr>
                <p:cNvSpPr/>
                <p:nvPr/>
              </p:nvSpPr>
              <p:spPr>
                <a:xfrm>
                  <a:off x="7785394" y="740333"/>
                  <a:ext cx="1266593" cy="371768"/>
                </a:xfrm>
                <a:prstGeom prst="rect">
                  <a:avLst/>
                </a:prstGeom>
                <a:solidFill>
                  <a:srgbClr val="FF99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12 : Mémoire MSc IPS (15 ECTS)</a:t>
                  </a:r>
                </a:p>
              </p:txBody>
            </p:sp>
            <p:sp>
              <p:nvSpPr>
                <p:cNvPr id="24" name="Rectangle 23">
                  <a:extLst>
                    <a:ext uri="{FF2B5EF4-FFF2-40B4-BE49-F238E27FC236}">
                      <a16:creationId xmlns:a16="http://schemas.microsoft.com/office/drawing/2014/main" id="{B200C256-0B86-C267-9CC5-2E435CF71893}"/>
                    </a:ext>
                  </a:extLst>
                </p:cNvPr>
                <p:cNvSpPr/>
                <p:nvPr/>
              </p:nvSpPr>
              <p:spPr>
                <a:xfrm>
                  <a:off x="6435388" y="163648"/>
                  <a:ext cx="2617171" cy="480645"/>
                </a:xfrm>
                <a:prstGeom prst="rect">
                  <a:avLst/>
                </a:prstGeom>
                <a:solidFill>
                  <a:srgbClr val="FF99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Partie 4. Intégration des savoirs dans le domaine d'orientation  (20 ECTS)</a:t>
                  </a:r>
                </a:p>
              </p:txBody>
            </p:sp>
            <p:grpSp>
              <p:nvGrpSpPr>
                <p:cNvPr id="87" name="Groupe 86">
                  <a:extLst>
                    <a:ext uri="{FF2B5EF4-FFF2-40B4-BE49-F238E27FC236}">
                      <a16:creationId xmlns:a16="http://schemas.microsoft.com/office/drawing/2014/main" id="{C6398106-469C-5252-7603-B00BB3126D8F}"/>
                    </a:ext>
                  </a:extLst>
                </p:cNvPr>
                <p:cNvGrpSpPr/>
                <p:nvPr/>
              </p:nvGrpSpPr>
              <p:grpSpPr>
                <a:xfrm>
                  <a:off x="6432375" y="737464"/>
                  <a:ext cx="1298294" cy="1579425"/>
                  <a:chOff x="6409203" y="723581"/>
                  <a:chExt cx="1298294" cy="1579425"/>
                </a:xfrm>
                <a:solidFill>
                  <a:srgbClr val="FFCCFF"/>
                </a:solidFill>
              </p:grpSpPr>
              <p:sp>
                <p:nvSpPr>
                  <p:cNvPr id="21" name="Rectangle 20">
                    <a:extLst>
                      <a:ext uri="{FF2B5EF4-FFF2-40B4-BE49-F238E27FC236}">
                        <a16:creationId xmlns:a16="http://schemas.microsoft.com/office/drawing/2014/main" id="{3D3A749A-E339-A605-5868-AAFC4FDC2BBC}"/>
                      </a:ext>
                    </a:extLst>
                  </p:cNvPr>
                  <p:cNvSpPr/>
                  <p:nvPr/>
                </p:nvSpPr>
                <p:spPr>
                  <a:xfrm>
                    <a:off x="6409203" y="723581"/>
                    <a:ext cx="1266593" cy="506250"/>
                  </a:xfrm>
                  <a:prstGeom prst="rect">
                    <a:avLst/>
                  </a:prstGeom>
                  <a:solidFill>
                    <a:srgbClr val="FF99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11 : Leadership stratégique et responsable (5 ECTS)</a:t>
                    </a:r>
                  </a:p>
                </p:txBody>
              </p:sp>
              <p:sp>
                <p:nvSpPr>
                  <p:cNvPr id="72" name="Rectangle 71">
                    <a:extLst>
                      <a:ext uri="{FF2B5EF4-FFF2-40B4-BE49-F238E27FC236}">
                        <a16:creationId xmlns:a16="http://schemas.microsoft.com/office/drawing/2014/main" id="{A4AE1C2E-5ABD-7053-3CAE-7B271F44209D}"/>
                      </a:ext>
                    </a:extLst>
                  </p:cNvPr>
                  <p:cNvSpPr/>
                  <p:nvPr/>
                </p:nvSpPr>
                <p:spPr>
                  <a:xfrm>
                    <a:off x="6426892" y="1302650"/>
                    <a:ext cx="1266593" cy="520578"/>
                  </a:xfrm>
                  <a:prstGeom prst="rect">
                    <a:avLst/>
                  </a:prstGeom>
                  <a:grp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Perspective environnementale : pratique clinique durable (2)</a:t>
                    </a:r>
                  </a:p>
                </p:txBody>
              </p:sp>
              <p:sp>
                <p:nvSpPr>
                  <p:cNvPr id="73" name="Rectangle 72">
                    <a:extLst>
                      <a:ext uri="{FF2B5EF4-FFF2-40B4-BE49-F238E27FC236}">
                        <a16:creationId xmlns:a16="http://schemas.microsoft.com/office/drawing/2014/main" id="{A8625D26-B27B-CAFC-02A1-318599A49B4A}"/>
                      </a:ext>
                    </a:extLst>
                  </p:cNvPr>
                  <p:cNvSpPr/>
                  <p:nvPr/>
                </p:nvSpPr>
                <p:spPr>
                  <a:xfrm>
                    <a:off x="6440904" y="1894564"/>
                    <a:ext cx="1266593" cy="408442"/>
                  </a:xfrm>
                  <a:prstGeom prst="rect">
                    <a:avLst/>
                  </a:prstGeom>
                  <a:grp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Pratique avancée et implantation du rôle IPS (3)</a:t>
                    </a:r>
                  </a:p>
                </p:txBody>
              </p:sp>
            </p:grpSp>
            <p:sp>
              <p:nvSpPr>
                <p:cNvPr id="74" name="Rectangle 73">
                  <a:extLst>
                    <a:ext uri="{FF2B5EF4-FFF2-40B4-BE49-F238E27FC236}">
                      <a16:creationId xmlns:a16="http://schemas.microsoft.com/office/drawing/2014/main" id="{D576F99D-0220-AB15-3507-4FBA9E0A7041}"/>
                    </a:ext>
                  </a:extLst>
                </p:cNvPr>
                <p:cNvSpPr/>
                <p:nvPr/>
              </p:nvSpPr>
              <p:spPr>
                <a:xfrm>
                  <a:off x="7801252" y="1195417"/>
                  <a:ext cx="1237129" cy="290153"/>
                </a:xfrm>
                <a:prstGeom prst="rect">
                  <a:avLst/>
                </a:prstGeom>
                <a:solidFill>
                  <a:srgbClr val="FFCC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Processus de soins exemplaire (4)</a:t>
                  </a:r>
                </a:p>
              </p:txBody>
            </p:sp>
            <p:sp>
              <p:nvSpPr>
                <p:cNvPr id="75" name="Rectangle 74">
                  <a:extLst>
                    <a:ext uri="{FF2B5EF4-FFF2-40B4-BE49-F238E27FC236}">
                      <a16:creationId xmlns:a16="http://schemas.microsoft.com/office/drawing/2014/main" id="{E23E6435-74E7-E1B8-18A1-A64922B04F10}"/>
                    </a:ext>
                  </a:extLst>
                </p:cNvPr>
                <p:cNvSpPr/>
                <p:nvPr/>
              </p:nvSpPr>
              <p:spPr>
                <a:xfrm>
                  <a:off x="7808576" y="1544513"/>
                  <a:ext cx="1237129" cy="370682"/>
                </a:xfrm>
                <a:prstGeom prst="rect">
                  <a:avLst/>
                </a:prstGeom>
                <a:solidFill>
                  <a:srgbClr val="FFCC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Interventions fondées sur des données probantes (4)</a:t>
                  </a:r>
                </a:p>
              </p:txBody>
            </p:sp>
            <p:sp>
              <p:nvSpPr>
                <p:cNvPr id="77" name="Rectangle 76">
                  <a:extLst>
                    <a:ext uri="{FF2B5EF4-FFF2-40B4-BE49-F238E27FC236}">
                      <a16:creationId xmlns:a16="http://schemas.microsoft.com/office/drawing/2014/main" id="{AE38E055-3D39-1A20-DFE2-F9E4BA5B9B46}"/>
                    </a:ext>
                  </a:extLst>
                </p:cNvPr>
                <p:cNvSpPr/>
                <p:nvPr/>
              </p:nvSpPr>
              <p:spPr>
                <a:xfrm>
                  <a:off x="7808830" y="1989128"/>
                  <a:ext cx="1243729" cy="502518"/>
                </a:xfrm>
                <a:prstGeom prst="rect">
                  <a:avLst/>
                </a:prstGeom>
                <a:solidFill>
                  <a:srgbClr val="FFCC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Démarche clinique appliquée de l'IPS (manuscrit mémoire) (7)</a:t>
                  </a:r>
                </a:p>
              </p:txBody>
            </p:sp>
          </p:grpSp>
        </p:grpSp>
        <p:grpSp>
          <p:nvGrpSpPr>
            <p:cNvPr id="7" name="Groupe 6">
              <a:extLst>
                <a:ext uri="{FF2B5EF4-FFF2-40B4-BE49-F238E27FC236}">
                  <a16:creationId xmlns:a16="http://schemas.microsoft.com/office/drawing/2014/main" id="{D8454466-CD96-3D77-F726-81866F188E8F}"/>
                </a:ext>
              </a:extLst>
            </p:cNvPr>
            <p:cNvGrpSpPr/>
            <p:nvPr/>
          </p:nvGrpSpPr>
          <p:grpSpPr>
            <a:xfrm>
              <a:off x="155143" y="4218361"/>
              <a:ext cx="8789689" cy="371768"/>
              <a:chOff x="148021" y="4208458"/>
              <a:chExt cx="8789689" cy="371768"/>
            </a:xfrm>
          </p:grpSpPr>
          <p:sp>
            <p:nvSpPr>
              <p:cNvPr id="6" name="Flèche : double flèche horizontale 5">
                <a:extLst>
                  <a:ext uri="{FF2B5EF4-FFF2-40B4-BE49-F238E27FC236}">
                    <a16:creationId xmlns:a16="http://schemas.microsoft.com/office/drawing/2014/main" id="{953A2400-7907-EB5E-1809-A7ACE21C8AE1}"/>
                  </a:ext>
                </a:extLst>
              </p:cNvPr>
              <p:cNvSpPr/>
              <p:nvPr/>
            </p:nvSpPr>
            <p:spPr>
              <a:xfrm>
                <a:off x="148021" y="4208458"/>
                <a:ext cx="8789689" cy="371768"/>
              </a:xfrm>
              <a:prstGeom prst="leftRightArrow">
                <a:avLst/>
              </a:prstGeom>
              <a:solidFill>
                <a:schemeClr val="bg1">
                  <a:lumMod val="85000"/>
                </a:schemeClr>
              </a:solidFill>
              <a:ln>
                <a:solidFill>
                  <a:srgbClr val="DBA2A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b="1" dirty="0"/>
              </a:p>
            </p:txBody>
          </p:sp>
          <p:sp>
            <p:nvSpPr>
              <p:cNvPr id="5" name="Rectangle 4">
                <a:extLst>
                  <a:ext uri="{FF2B5EF4-FFF2-40B4-BE49-F238E27FC236}">
                    <a16:creationId xmlns:a16="http://schemas.microsoft.com/office/drawing/2014/main" id="{1B984381-B2EF-FF42-DFF3-863C8CC6C4DF}"/>
                  </a:ext>
                </a:extLst>
              </p:cNvPr>
              <p:cNvSpPr>
                <a:spLocks noChangeArrowheads="1"/>
              </p:cNvSpPr>
              <p:nvPr/>
            </p:nvSpPr>
            <p:spPr bwMode="auto">
              <a:xfrm>
                <a:off x="319390" y="4308728"/>
                <a:ext cx="8505220" cy="177250"/>
              </a:xfrm>
              <a:prstGeom prst="rect">
                <a:avLst/>
              </a:prstGeom>
              <a:no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68580" tIns="34290" rIns="68580" bIns="34290" numCol="1" anchor="ctr"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fr-CH" altLang="fr-FR" sz="8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EXPERTISE CLINIQUE – LEADERSHIP – COMMUNICATION &amp; RELATIONNEL – COLLABORATION (ÉQUIPE) – PROMOTION DE LA SANTÉ – ERUDITION  – ETHIQUE CLINIQUE ET PROFESSIONNELLE</a:t>
                </a:r>
                <a:endParaRPr kumimoji="0" lang="fr-CH" altLang="fr-FR" sz="11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pSp>
      </p:grpSp>
      <p:sp>
        <p:nvSpPr>
          <p:cNvPr id="9" name="Espace réservé du pied de page 3">
            <a:extLst>
              <a:ext uri="{FF2B5EF4-FFF2-40B4-BE49-F238E27FC236}">
                <a16:creationId xmlns:a16="http://schemas.microsoft.com/office/drawing/2014/main" id="{E0DDB96E-933A-5E50-CBA5-2777ECB25F03}"/>
              </a:ext>
            </a:extLst>
          </p:cNvPr>
          <p:cNvSpPr txBox="1">
            <a:spLocks/>
          </p:cNvSpPr>
          <p:nvPr/>
        </p:nvSpPr>
        <p:spPr>
          <a:xfrm>
            <a:off x="171433" y="4852380"/>
            <a:ext cx="6364046"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a:solidFill>
                  <a:schemeClr val="bg1">
                    <a:lumMod val="50000"/>
                  </a:schemeClr>
                </a:solidFill>
              </a:rPr>
              <a:t>Faculté de biologie et de médecine - Institut universitaire de formation et de recherche en soins (IUFRS)</a:t>
            </a:r>
            <a:endParaRPr lang="fr-CH" sz="800" dirty="0">
              <a:solidFill>
                <a:schemeClr val="bg1">
                  <a:lumMod val="50000"/>
                </a:schemeClr>
              </a:solidFill>
            </a:endParaRPr>
          </a:p>
        </p:txBody>
      </p:sp>
    </p:spTree>
    <p:extLst>
      <p:ext uri="{BB962C8B-B14F-4D97-AF65-F5344CB8AC3E}">
        <p14:creationId xmlns:p14="http://schemas.microsoft.com/office/powerpoint/2010/main" val="1933134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13</a:t>
            </a:fld>
            <a:r>
              <a:rPr lang="fr-FR"/>
              <a:t> </a:t>
            </a:r>
            <a:endParaRPr lang="fr-FR" dirty="0"/>
          </a:p>
        </p:txBody>
      </p:sp>
      <p:grpSp>
        <p:nvGrpSpPr>
          <p:cNvPr id="44" name="Groupe 43"/>
          <p:cNvGrpSpPr/>
          <p:nvPr/>
        </p:nvGrpSpPr>
        <p:grpSpPr>
          <a:xfrm>
            <a:off x="425532" y="1277804"/>
            <a:ext cx="8292935" cy="2978839"/>
            <a:chOff x="953055" y="849773"/>
            <a:chExt cx="8133194" cy="2506430"/>
          </a:xfrm>
        </p:grpSpPr>
        <p:sp>
          <p:nvSpPr>
            <p:cNvPr id="48" name="Rectangle 47"/>
            <p:cNvSpPr/>
            <p:nvPr/>
          </p:nvSpPr>
          <p:spPr>
            <a:xfrm>
              <a:off x="1052907" y="849773"/>
              <a:ext cx="7759088" cy="310760"/>
            </a:xfrm>
            <a:prstGeom prst="rect">
              <a:avLst/>
            </a:prstGeom>
          </p:spPr>
          <p:txBody>
            <a:bodyPr wrap="square">
              <a:spAutoFit/>
            </a:bodyPr>
            <a:lstStyle/>
            <a:p>
              <a:pPr algn="just" defTabSz="914355">
                <a:defRPr/>
              </a:pPr>
              <a:endParaRPr lang="fr-CH" sz="1800" dirty="0">
                <a:latin typeface="Calibri Light" panose="020F0302020204030204" pitchFamily="34" charset="0"/>
                <a:cs typeface="Calibri Light" panose="020F0302020204030204" pitchFamily="34" charset="0"/>
              </a:endParaRPr>
            </a:p>
          </p:txBody>
        </p:sp>
        <p:sp>
          <p:nvSpPr>
            <p:cNvPr id="78" name="Rectangle 77"/>
            <p:cNvSpPr/>
            <p:nvPr/>
          </p:nvSpPr>
          <p:spPr>
            <a:xfrm>
              <a:off x="953055" y="947812"/>
              <a:ext cx="8133194" cy="2408391"/>
            </a:xfrm>
            <a:prstGeom prst="rect">
              <a:avLst/>
            </a:prstGeom>
          </p:spPr>
          <p:txBody>
            <a:bodyPr wrap="square">
              <a:normAutofit fontScale="90192"/>
            </a:bodyPr>
            <a:lstStyle/>
            <a:p>
              <a:pPr algn="just" defTabSz="914355">
                <a:defRPr/>
              </a:pPr>
              <a:r>
                <a:rPr lang="fr-FR" sz="1800" dirty="0">
                  <a:latin typeface="Aptos" panose="020B0004020202020204" pitchFamily="34" charset="0"/>
                  <a:cs typeface="Calibri" panose="020F0502020204030204" pitchFamily="34" charset="0"/>
                </a:rPr>
                <a:t>Die IPS (...) übernimmt</a:t>
              </a:r>
              <a:r>
                <a:rPr lang="fr-FR" sz="1800" b="1" dirty="0">
                  <a:solidFill>
                    <a:schemeClr val="tx2"/>
                  </a:solidFill>
                  <a:latin typeface="Aptos" panose="020B0004020202020204" pitchFamily="34" charset="0"/>
                  <a:cs typeface="Calibri" panose="020F0502020204030204" pitchFamily="34" charset="0"/>
                </a:rPr>
                <a:t> </a:t>
              </a:r>
              <a:r>
                <a:rPr lang="fr-FR" sz="1800" dirty="0">
                  <a:latin typeface="Aptos" panose="020B0004020202020204" pitchFamily="34" charset="0"/>
                  <a:cs typeface="Calibri" panose="020F0502020204030204" pitchFamily="34" charset="0"/>
                </a:rPr>
                <a:t>folgende medizinische</a:t>
              </a:r>
              <a:r>
                <a:rPr lang="fr-FR" sz="1800" b="1" dirty="0">
                  <a:solidFill>
                    <a:schemeClr val="tx2"/>
                  </a:solidFill>
                  <a:latin typeface="Aptos" panose="020B0004020202020204" pitchFamily="34" charset="0"/>
                  <a:cs typeface="Calibri" panose="020F0502020204030204" pitchFamily="34" charset="0"/>
                </a:rPr>
                <a:t> </a:t>
              </a:r>
              <a:r>
                <a:rPr lang="fr-CH" sz="1800" dirty="0">
                  <a:latin typeface="Aptos" panose="020B0004020202020204" pitchFamily="34" charset="0"/>
                  <a:cs typeface="Calibri" panose="020F0502020204030204" pitchFamily="34" charset="0"/>
                </a:rPr>
                <a:t> Aufgaben:</a:t>
              </a:r>
            </a:p>
            <a:p>
              <a:pPr marL="285743" indent="-285743" algn="just" defTabSz="914355">
                <a:buClr>
                  <a:schemeClr val="tx2"/>
                </a:buClr>
                <a:buFont typeface="Arial" panose="020B0604020202020204" pitchFamily="34" charset="0"/>
                <a:buChar char="•"/>
                <a:defRPr/>
              </a:pPr>
              <a:r>
                <a:rPr lang="fr-FR" sz="1800" b="1" dirty="0">
                  <a:solidFill>
                    <a:srgbClr val="A11845"/>
                  </a:solidFill>
                  <a:latin typeface="Aptos" panose="020B0004020202020204" pitchFamily="34" charset="0"/>
                  <a:cs typeface="Calibri" panose="020F0502020204030204" pitchFamily="34" charset="0"/>
                </a:rPr>
                <a:t>Festlegung</a:t>
              </a:r>
              <a:r>
                <a:rPr lang="fr-FR" sz="1800" b="1" dirty="0">
                  <a:solidFill>
                    <a:srgbClr val="0076AF"/>
                  </a:solidFill>
                  <a:latin typeface="Aptos" panose="020B0004020202020204" pitchFamily="34" charset="0"/>
                  <a:cs typeface="Calibri" panose="020F0502020204030204" pitchFamily="34" charset="0"/>
                </a:rPr>
                <a:t> </a:t>
              </a:r>
              <a:r>
                <a:rPr lang="fr-FR" sz="1800" dirty="0">
                  <a:latin typeface="Aptos" panose="020B0004020202020204" pitchFamily="34" charset="0"/>
                  <a:cs typeface="Calibri" panose="020F0502020204030204" pitchFamily="34" charset="0"/>
                </a:rPr>
                <a:t>und</a:t>
              </a:r>
              <a:r>
                <a:rPr lang="fr-FR" sz="1800" b="1" dirty="0">
                  <a:solidFill>
                    <a:srgbClr val="0076AF"/>
                  </a:solidFill>
                  <a:latin typeface="Aptos" panose="020B0004020202020204" pitchFamily="34" charset="0"/>
                  <a:cs typeface="Calibri" panose="020F0502020204030204" pitchFamily="34" charset="0"/>
                </a:rPr>
                <a:t>  </a:t>
              </a:r>
              <a:r>
                <a:rPr lang="fr-FR" sz="1800" dirty="0">
                  <a:latin typeface="Aptos" panose="020B0004020202020204" pitchFamily="34" charset="0"/>
                  <a:cs typeface="Calibri" panose="020F0502020204030204" pitchFamily="34" charset="0"/>
                </a:rPr>
                <a:t>Interpretation von Diagnosetests</a:t>
              </a:r>
            </a:p>
            <a:p>
              <a:pPr marL="285743" indent="-285743" algn="just" defTabSz="914355">
                <a:buClr>
                  <a:schemeClr val="tx2"/>
                </a:buClr>
                <a:buFont typeface="Arial" panose="020B0604020202020204" pitchFamily="34" charset="0"/>
                <a:buChar char="•"/>
                <a:defRPr/>
              </a:pPr>
              <a:r>
                <a:rPr lang="fr-FR" sz="1800" dirty="0">
                  <a:latin typeface="Aptos" panose="020B0004020202020204" pitchFamily="34" charset="0"/>
                  <a:cs typeface="Calibri" panose="020F0502020204030204" pitchFamily="34" charset="0"/>
                </a:rPr>
                <a:t>Durchführung</a:t>
              </a:r>
              <a:r>
                <a:rPr lang="fr-FR" sz="1800" b="1" dirty="0">
                  <a:solidFill>
                    <a:srgbClr val="A11845"/>
                  </a:solidFill>
                  <a:latin typeface="Aptos" panose="020B0004020202020204" pitchFamily="34" charset="0"/>
                  <a:cs typeface="Calibri" panose="020F0502020204030204" pitchFamily="34" charset="0"/>
                </a:rPr>
                <a:t> medizinischer Behandlungen</a:t>
              </a:r>
            </a:p>
            <a:p>
              <a:pPr marL="285743" indent="-285743" algn="just" defTabSz="914355">
                <a:buClr>
                  <a:schemeClr val="tx2"/>
                </a:buClr>
                <a:buFont typeface="Arial" panose="020B0604020202020204" pitchFamily="34" charset="0"/>
                <a:buChar char="•"/>
                <a:defRPr/>
              </a:pPr>
              <a:r>
                <a:rPr lang="fr-CH" sz="1800" b="1" dirty="0">
                  <a:solidFill>
                    <a:srgbClr val="A11845"/>
                  </a:solidFill>
                  <a:latin typeface="Aptos" panose="020B0004020202020204" pitchFamily="34" charset="0"/>
                  <a:cs typeface="Calibri" panose="020F0502020204030204" pitchFamily="34" charset="0"/>
                </a:rPr>
                <a:t>Verschreibung von Medikamenten</a:t>
              </a:r>
              <a:r>
                <a:rPr lang="fr-CH" sz="1800" dirty="0">
                  <a:latin typeface="Aptos" panose="020B0004020202020204" pitchFamily="34" charset="0"/>
                  <a:cs typeface="Calibri" panose="020F0502020204030204" pitchFamily="34" charset="0"/>
                </a:rPr>
                <a:t> und Überwachung und Anpassung der Medikamente</a:t>
              </a:r>
            </a:p>
            <a:p>
              <a:pPr algn="just" defTabSz="914355">
                <a:defRPr/>
              </a:pPr>
              <a:endParaRPr lang="fr-CH" sz="1800" dirty="0">
                <a:latin typeface="Aptos" panose="020B0004020202020204" pitchFamily="34" charset="0"/>
                <a:cs typeface="Calibri" panose="020F0502020204030204" pitchFamily="34" charset="0"/>
              </a:endParaRPr>
            </a:p>
            <a:p>
              <a:pPr algn="just" defTabSz="914355">
                <a:defRPr/>
              </a:pPr>
              <a:r>
                <a:rPr lang="fr-FR" sz="1800" dirty="0">
                  <a:latin typeface="Aptos" panose="020B0004020202020204" pitchFamily="34" charset="0"/>
                  <a:cs typeface="Calibri" panose="020F0502020204030204" pitchFamily="34" charset="0"/>
                </a:rPr>
                <a:t>Der IPS praktiziert</a:t>
              </a:r>
              <a:r>
                <a:rPr lang="fr-FR" sz="1800" b="1" dirty="0">
                  <a:solidFill>
                    <a:srgbClr val="A11845"/>
                  </a:solidFill>
                  <a:latin typeface="Aptos" panose="020B0004020202020204" pitchFamily="34" charset="0"/>
                  <a:cs typeface="Calibri" panose="020F0502020204030204" pitchFamily="34" charset="0"/>
                </a:rPr>
                <a:t> </a:t>
              </a:r>
              <a:r>
                <a:rPr lang="fr-FR" sz="1800" b="1" dirty="0" err="1">
                  <a:solidFill>
                    <a:srgbClr val="A11845"/>
                  </a:solidFill>
                  <a:latin typeface="Aptos" panose="020B0004020202020204" pitchFamily="34" charset="0"/>
                  <a:cs typeface="Calibri" panose="020F0502020204030204" pitchFamily="34" charset="0"/>
                </a:rPr>
                <a:t>grundsätzlich</a:t>
              </a:r>
              <a:r>
                <a:rPr lang="fr-FR" sz="1800" b="1" dirty="0">
                  <a:solidFill>
                    <a:srgbClr val="A11845"/>
                  </a:solidFill>
                  <a:latin typeface="Aptos" panose="020B0004020202020204" pitchFamily="34" charset="0"/>
                  <a:cs typeface="Calibri" panose="020F0502020204030204" pitchFamily="34" charset="0"/>
                </a:rPr>
                <a:t> in </a:t>
              </a:r>
              <a:r>
                <a:rPr lang="fr-FR" sz="1800" b="1" dirty="0" err="1">
                  <a:solidFill>
                    <a:srgbClr val="A11845"/>
                  </a:solidFill>
                  <a:latin typeface="Aptos" panose="020B0004020202020204" pitchFamily="34" charset="0"/>
                  <a:cs typeface="Calibri" panose="020F0502020204030204" pitchFamily="34" charset="0"/>
                </a:rPr>
                <a:t>einem</a:t>
              </a:r>
              <a:r>
                <a:rPr lang="fr-FR" sz="1800" b="1" dirty="0">
                  <a:solidFill>
                    <a:srgbClr val="A11845"/>
                  </a:solidFill>
                  <a:latin typeface="Aptos" panose="020B0004020202020204" pitchFamily="34" charset="0"/>
                  <a:cs typeface="Calibri" panose="020F0502020204030204" pitchFamily="34" charset="0"/>
                </a:rPr>
                <a:t> </a:t>
              </a:r>
              <a:r>
                <a:rPr lang="fr-FR" sz="1800" b="1" dirty="0" err="1">
                  <a:solidFill>
                    <a:srgbClr val="A11845"/>
                  </a:solidFill>
                  <a:latin typeface="Aptos" panose="020B0004020202020204" pitchFamily="34" charset="0"/>
                  <a:cs typeface="Calibri" panose="020F0502020204030204" pitchFamily="34" charset="0"/>
                </a:rPr>
                <a:t>Angestelltenverhältnis</a:t>
              </a:r>
              <a:r>
                <a:rPr lang="fr-FR" sz="1800" dirty="0">
                  <a:latin typeface="Aptos" panose="020B0004020202020204" pitchFamily="34" charset="0"/>
                  <a:cs typeface="Calibri" panose="020F0502020204030204" pitchFamily="34" charset="0"/>
                </a:rPr>
                <a:t> (...</a:t>
              </a:r>
              <a:r>
                <a:rPr lang="fr-FR" sz="1800" b="1" dirty="0">
                  <a:solidFill>
                    <a:srgbClr val="A11845"/>
                  </a:solidFill>
                  <a:latin typeface="Aptos" panose="020B0004020202020204" pitchFamily="34" charset="0"/>
                  <a:cs typeface="Calibri" panose="020F0502020204030204" pitchFamily="34" charset="0"/>
                </a:rPr>
                <a:t>) kann jedoch </a:t>
              </a:r>
              <a:r>
                <a:rPr lang="fr-FR" sz="1800" b="1" dirty="0" err="1">
                  <a:solidFill>
                    <a:srgbClr val="A11845"/>
                  </a:solidFill>
                  <a:latin typeface="Aptos" panose="020B0004020202020204" pitchFamily="34" charset="0"/>
                  <a:cs typeface="Calibri" panose="020F0502020204030204" pitchFamily="34" charset="0"/>
                </a:rPr>
                <a:t>auch</a:t>
              </a:r>
              <a:r>
                <a:rPr lang="fr-FR" sz="1800" dirty="0">
                  <a:latin typeface="Aptos" panose="020B0004020202020204" pitchFamily="34" charset="0"/>
                  <a:cs typeface="Calibri" panose="020F0502020204030204" pitchFamily="34" charset="0"/>
                </a:rPr>
                <a:t> </a:t>
              </a:r>
              <a:r>
                <a:rPr lang="fr-FR" sz="1800" dirty="0" err="1">
                  <a:latin typeface="Aptos" panose="020B0004020202020204" pitchFamily="34" charset="0"/>
                  <a:cs typeface="Calibri" panose="020F0502020204030204" pitchFamily="34" charset="0"/>
                </a:rPr>
                <a:t>selbständig</a:t>
              </a:r>
              <a:r>
                <a:rPr lang="fr-FR" sz="1800" dirty="0">
                  <a:latin typeface="Aptos" panose="020B0004020202020204" pitchFamily="34" charset="0"/>
                  <a:cs typeface="Calibri" panose="020F0502020204030204" pitchFamily="34" charset="0"/>
                </a:rPr>
                <a:t> im</a:t>
              </a:r>
              <a:r>
                <a:rPr lang="fr-FR" sz="1800" b="1" dirty="0">
                  <a:solidFill>
                    <a:srgbClr val="A11845"/>
                  </a:solidFill>
                  <a:latin typeface="Aptos" panose="020B0004020202020204" pitchFamily="34" charset="0"/>
                  <a:cs typeface="Calibri" panose="020F0502020204030204" pitchFamily="34" charset="0"/>
                </a:rPr>
                <a:t> Rahmen einer</a:t>
              </a:r>
              <a:r>
                <a:rPr lang="fr-FR" sz="1800" dirty="0">
                  <a:latin typeface="Aptos" panose="020B0004020202020204" pitchFamily="34" charset="0"/>
                  <a:cs typeface="Calibri" panose="020F0502020204030204" pitchFamily="34" charset="0"/>
                </a:rPr>
                <a:t> mit einem Arzt </a:t>
              </a:r>
              <a:r>
                <a:rPr lang="fr-FR" sz="1800" dirty="0" err="1">
                  <a:latin typeface="Aptos" panose="020B0004020202020204" pitchFamily="34" charset="0"/>
                  <a:cs typeface="Calibri" panose="020F0502020204030204" pitchFamily="34" charset="0"/>
                </a:rPr>
                <a:t>abgeschlossenen</a:t>
              </a:r>
              <a:r>
                <a:rPr lang="fr-FR" sz="1800" dirty="0">
                  <a:latin typeface="Aptos" panose="020B0004020202020204" pitchFamily="34" charset="0"/>
                  <a:cs typeface="Calibri" panose="020F0502020204030204" pitchFamily="34" charset="0"/>
                </a:rPr>
                <a:t> </a:t>
              </a:r>
              <a:r>
                <a:rPr lang="fr-FR" sz="1800" dirty="0" err="1">
                  <a:latin typeface="Aptos" panose="020B0004020202020204" pitchFamily="34" charset="0"/>
                  <a:cs typeface="Calibri" panose="020F0502020204030204" pitchFamily="34" charset="0"/>
                </a:rPr>
                <a:t>Vereinbarung</a:t>
              </a:r>
              <a:r>
                <a:rPr lang="fr-FR" sz="1800" dirty="0">
                  <a:latin typeface="Aptos" panose="020B0004020202020204" pitchFamily="34" charset="0"/>
                  <a:cs typeface="Calibri" panose="020F0502020204030204" pitchFamily="34" charset="0"/>
                </a:rPr>
                <a:t> </a:t>
              </a:r>
              <a:r>
                <a:rPr lang="fr-FR" sz="1800" dirty="0" err="1">
                  <a:latin typeface="Aptos" panose="020B0004020202020204" pitchFamily="34" charset="0"/>
                  <a:cs typeface="Calibri" panose="020F0502020204030204" pitchFamily="34" charset="0"/>
                </a:rPr>
                <a:t>praktizieren</a:t>
              </a:r>
              <a:r>
                <a:rPr lang="fr-FR" sz="1800" dirty="0">
                  <a:latin typeface="Aptos" panose="020B0004020202020204" pitchFamily="34" charset="0"/>
                  <a:cs typeface="Calibri" panose="020F0502020204030204" pitchFamily="34" charset="0"/>
                </a:rPr>
                <a:t> ( ...)</a:t>
              </a:r>
            </a:p>
            <a:p>
              <a:pPr algn="just" defTabSz="914355">
                <a:defRPr/>
              </a:pPr>
              <a:endParaRPr lang="fr-FR" sz="1800" dirty="0">
                <a:latin typeface="Aptos" panose="020B0004020202020204" pitchFamily="34" charset="0"/>
                <a:cs typeface="Calibri" panose="020F0502020204030204" pitchFamily="34" charset="0"/>
              </a:endParaRPr>
            </a:p>
            <a:p>
              <a:pPr algn="just" defTabSz="914355">
                <a:defRPr/>
              </a:pPr>
              <a:r>
                <a:rPr lang="fr-FR" sz="1800" dirty="0">
                  <a:latin typeface="Aptos" panose="020B0004020202020204" pitchFamily="34" charset="0"/>
                  <a:cs typeface="Calibri" panose="020F0502020204030204" pitchFamily="34" charset="0"/>
                </a:rPr>
                <a:t>Die</a:t>
              </a:r>
              <a:r>
                <a:rPr lang="fr-FR" sz="1800" b="1" dirty="0">
                  <a:solidFill>
                    <a:srgbClr val="A11845"/>
                  </a:solidFill>
                  <a:latin typeface="Aptos" panose="020B0004020202020204" pitchFamily="34" charset="0"/>
                  <a:cs typeface="Calibri" panose="020F0502020204030204" pitchFamily="34" charset="0"/>
                </a:rPr>
                <a:t> IPS haftet</a:t>
              </a:r>
              <a:r>
                <a:rPr lang="fr-FR" sz="1800" dirty="0">
                  <a:latin typeface="Aptos" panose="020B0004020202020204" pitchFamily="34" charset="0"/>
                  <a:cs typeface="Calibri" panose="020F0502020204030204" pitchFamily="34" charset="0"/>
                </a:rPr>
                <a:t> strafrechtlich für die Handlungen, die </a:t>
              </a:r>
              <a:r>
                <a:rPr lang="fr-FR" sz="1800" dirty="0" err="1">
                  <a:latin typeface="Aptos" panose="020B0004020202020204" pitchFamily="34" charset="0"/>
                  <a:cs typeface="Calibri" panose="020F0502020204030204" pitchFamily="34" charset="0"/>
                </a:rPr>
                <a:t>sie</a:t>
              </a:r>
              <a:r>
                <a:rPr lang="fr-FR" sz="1800" dirty="0">
                  <a:latin typeface="Aptos" panose="020B0004020202020204" pitchFamily="34" charset="0"/>
                  <a:cs typeface="Calibri" panose="020F0502020204030204" pitchFamily="34" charset="0"/>
                </a:rPr>
                <a:t> gemäß Absatz 1 (...) ausführt</a:t>
              </a:r>
            </a:p>
          </p:txBody>
        </p:sp>
      </p:grpSp>
      <p:sp>
        <p:nvSpPr>
          <p:cNvPr id="8" name="Titre 1">
            <a:extLst>
              <a:ext uri="{FF2B5EF4-FFF2-40B4-BE49-F238E27FC236}">
                <a16:creationId xmlns:a16="http://schemas.microsoft.com/office/drawing/2014/main" id="{AA18F9E1-9FF5-1F28-8BD5-1ACC362C1B26}"/>
              </a:ext>
            </a:extLst>
          </p:cNvPr>
          <p:cNvSpPr>
            <a:spLocks noGrp="1"/>
          </p:cNvSpPr>
          <p:nvPr>
            <p:ph type="title"/>
          </p:nvPr>
        </p:nvSpPr>
        <p:spPr>
          <a:xfrm>
            <a:off x="245424" y="220523"/>
            <a:ext cx="8823116" cy="776727"/>
          </a:xfrm>
        </p:spPr>
        <p:txBody>
          <a:bodyPr>
            <a:normAutofit fontScale="96226"/>
          </a:bodyPr>
          <a:lstStyle/>
          <a:p>
            <a:pPr algn="just" defTabSz="914355">
              <a:defRPr/>
            </a:pPr>
            <a:r>
              <a:rPr lang="fr-CH" sz="2700" dirty="0">
                <a:solidFill>
                  <a:srgbClr val="A11845"/>
                </a:solidFill>
                <a:latin typeface="Calibri" panose="020F0502020204030204" pitchFamily="34" charset="0"/>
                <a:cs typeface="Calibri" panose="020F0502020204030204" pitchFamily="34" charset="0"/>
              </a:rPr>
              <a:t>Rechtlicher Rahmen - Artikel 124b LSP Vaudoise</a:t>
            </a:r>
          </a:p>
        </p:txBody>
      </p:sp>
      <p:sp>
        <p:nvSpPr>
          <p:cNvPr id="3" name="Espace réservé du pied de page 3">
            <a:extLst>
              <a:ext uri="{FF2B5EF4-FFF2-40B4-BE49-F238E27FC236}">
                <a16:creationId xmlns:a16="http://schemas.microsoft.com/office/drawing/2014/main" id="{EA5EE631-9D08-2884-72F1-EE173F161107}"/>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425051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14</a:t>
            </a:fld>
            <a:r>
              <a:rPr lang="fr-FR"/>
              <a:t> </a:t>
            </a:r>
            <a:endParaRPr lang="fr-FR" dirty="0"/>
          </a:p>
        </p:txBody>
      </p:sp>
      <p:sp>
        <p:nvSpPr>
          <p:cNvPr id="17" name="Titre 2">
            <a:extLst>
              <a:ext uri="{FF2B5EF4-FFF2-40B4-BE49-F238E27FC236}">
                <a16:creationId xmlns:a16="http://schemas.microsoft.com/office/drawing/2014/main" id="{1FDA74E0-E022-EB1A-0F93-0F2301C13BCD}"/>
              </a:ext>
            </a:extLst>
          </p:cNvPr>
          <p:cNvSpPr>
            <a:spLocks noGrp="1"/>
          </p:cNvSpPr>
          <p:nvPr>
            <p:ph type="ctrTitle" idx="4294967295"/>
          </p:nvPr>
        </p:nvSpPr>
        <p:spPr>
          <a:xfrm>
            <a:off x="284107" y="39689"/>
            <a:ext cx="8794865" cy="584775"/>
          </a:xfrm>
        </p:spPr>
        <p:txBody>
          <a:bodyPr>
            <a:noAutofit/>
          </a:bodyPr>
          <a:lstStyle/>
          <a:p>
            <a:r>
              <a:rPr lang="fr-CH" sz="2400" b="1" dirty="0">
                <a:solidFill>
                  <a:srgbClr val="A11845"/>
                </a:solidFill>
                <a:latin typeface="+mn-lt"/>
                <a:cs typeface="Calibri" panose="020F0502020204030204" pitchFamily="34" charset="0"/>
              </a:rPr>
              <a:t>Berufliche Perspektiven</a:t>
            </a:r>
          </a:p>
        </p:txBody>
      </p:sp>
      <p:grpSp>
        <p:nvGrpSpPr>
          <p:cNvPr id="3" name="Groupe 2">
            <a:extLst>
              <a:ext uri="{FF2B5EF4-FFF2-40B4-BE49-F238E27FC236}">
                <a16:creationId xmlns:a16="http://schemas.microsoft.com/office/drawing/2014/main" id="{74493CD3-2308-20CD-B7A4-FF28B41EF335}"/>
              </a:ext>
            </a:extLst>
          </p:cNvPr>
          <p:cNvGrpSpPr/>
          <p:nvPr/>
        </p:nvGrpSpPr>
        <p:grpSpPr>
          <a:xfrm>
            <a:off x="298802" y="553051"/>
            <a:ext cx="5503629" cy="4120525"/>
            <a:chOff x="435430" y="1164901"/>
            <a:chExt cx="4942906" cy="3520434"/>
          </a:xfrm>
        </p:grpSpPr>
        <p:pic>
          <p:nvPicPr>
            <p:cNvPr id="11" name="Image 10">
              <a:extLst>
                <a:ext uri="{FF2B5EF4-FFF2-40B4-BE49-F238E27FC236}">
                  <a16:creationId xmlns:a16="http://schemas.microsoft.com/office/drawing/2014/main" id="{1E8DBBE7-B196-86E5-8EE6-1A03626EEE8B}"/>
                </a:ext>
              </a:extLst>
            </p:cNvPr>
            <p:cNvPicPr>
              <a:picLocks noChangeAspect="1"/>
            </p:cNvPicPr>
            <p:nvPr/>
          </p:nvPicPr>
          <p:blipFill>
            <a:blip r:embed="rId3"/>
            <a:stretch>
              <a:fillRect/>
            </a:stretch>
          </p:blipFill>
          <p:spPr>
            <a:xfrm>
              <a:off x="435430" y="1164901"/>
              <a:ext cx="4942906" cy="1966019"/>
            </a:xfrm>
            <a:prstGeom prst="rect">
              <a:avLst/>
            </a:prstGeom>
          </p:spPr>
        </p:pic>
        <p:pic>
          <p:nvPicPr>
            <p:cNvPr id="2" name="Image 1">
              <a:extLst>
                <a:ext uri="{FF2B5EF4-FFF2-40B4-BE49-F238E27FC236}">
                  <a16:creationId xmlns:a16="http://schemas.microsoft.com/office/drawing/2014/main" id="{5949722E-402D-57E8-462E-810D54C0AEFA}"/>
                </a:ext>
              </a:extLst>
            </p:cNvPr>
            <p:cNvPicPr>
              <a:picLocks noChangeAspect="1"/>
            </p:cNvPicPr>
            <p:nvPr/>
          </p:nvPicPr>
          <p:blipFill>
            <a:blip r:embed="rId4"/>
            <a:stretch>
              <a:fillRect/>
            </a:stretch>
          </p:blipFill>
          <p:spPr>
            <a:xfrm>
              <a:off x="518502" y="3139233"/>
              <a:ext cx="4776762" cy="1546102"/>
            </a:xfrm>
            <a:prstGeom prst="rect">
              <a:avLst/>
            </a:prstGeom>
          </p:spPr>
        </p:pic>
      </p:grpSp>
      <p:sp>
        <p:nvSpPr>
          <p:cNvPr id="6" name="ZoneTexte 5">
            <a:extLst>
              <a:ext uri="{FF2B5EF4-FFF2-40B4-BE49-F238E27FC236}">
                <a16:creationId xmlns:a16="http://schemas.microsoft.com/office/drawing/2014/main" id="{064C5BCF-D23B-079F-C41D-A9321EF88B5B}"/>
              </a:ext>
            </a:extLst>
          </p:cNvPr>
          <p:cNvSpPr txBox="1"/>
          <p:nvPr/>
        </p:nvSpPr>
        <p:spPr>
          <a:xfrm>
            <a:off x="5926975" y="681171"/>
            <a:ext cx="2612342" cy="1384995"/>
          </a:xfrm>
          <a:prstGeom prst="rect">
            <a:avLst/>
          </a:prstGeom>
          <a:noFill/>
        </p:spPr>
        <p:txBody>
          <a:bodyPr wrap="square" rtlCol="0">
            <a:normAutofit fontScale="95238"/>
          </a:bodyPr>
          <a:lstStyle/>
          <a:p>
            <a:pPr marL="285750" indent="-285750">
              <a:buFont typeface="Arial" panose="020B0604020202020204" pitchFamily="34" charset="0"/>
              <a:buChar char="•"/>
            </a:pPr>
            <a:r>
              <a:rPr lang="fr-CH" sz="1400" dirty="0">
                <a:latin typeface="Aptos" panose="020B0004020202020204" pitchFamily="34" charset="0"/>
              </a:rPr>
              <a:t>Onkologie</a:t>
            </a:r>
          </a:p>
          <a:p>
            <a:pPr marL="285750" indent="-285750">
              <a:buFont typeface="Arial" panose="020B0604020202020204" pitchFamily="34" charset="0"/>
              <a:buChar char="•"/>
            </a:pPr>
            <a:r>
              <a:rPr lang="fr-CH" sz="1400" dirty="0">
                <a:latin typeface="Aptos" panose="020B0004020202020204" pitchFamily="34" charset="0"/>
              </a:rPr>
              <a:t>Ophthalmologie</a:t>
            </a:r>
          </a:p>
          <a:p>
            <a:pPr marL="285750" indent="-285750">
              <a:buFont typeface="Arial" panose="020B0604020202020204" pitchFamily="34" charset="0"/>
              <a:buChar char="•"/>
            </a:pPr>
            <a:r>
              <a:rPr lang="fr-CH" sz="1400" dirty="0">
                <a:latin typeface="Aptos" panose="020B0004020202020204" pitchFamily="34" charset="0"/>
              </a:rPr>
              <a:t>Chirurgie</a:t>
            </a:r>
          </a:p>
          <a:p>
            <a:pPr marL="285750" indent="-285750">
              <a:buFont typeface="Arial" panose="020B0604020202020204" pitchFamily="34" charset="0"/>
              <a:buChar char="•"/>
            </a:pPr>
            <a:r>
              <a:rPr lang="fr-CH" sz="1400" dirty="0" err="1">
                <a:latin typeface="Aptos" panose="020B0004020202020204" pitchFamily="34" charset="0"/>
              </a:rPr>
              <a:t>Geriatrie</a:t>
            </a:r>
            <a:r>
              <a:rPr lang="fr-CH" sz="1400" dirty="0">
                <a:latin typeface="Aptos" panose="020B0004020202020204" pitchFamily="34" charset="0"/>
              </a:rPr>
              <a:t> </a:t>
            </a:r>
          </a:p>
          <a:p>
            <a:pPr marL="285750" indent="-285750">
              <a:buFont typeface="Arial" panose="020B0604020202020204" pitchFamily="34" charset="0"/>
              <a:buChar char="•"/>
            </a:pPr>
            <a:r>
              <a:rPr lang="fr-CH" sz="1400" dirty="0">
                <a:latin typeface="Aptos" panose="020B0004020202020204" pitchFamily="34" charset="0"/>
              </a:rPr>
              <a:t>Neurologie</a:t>
            </a:r>
          </a:p>
          <a:p>
            <a:endParaRPr lang="fr-CH" sz="1400" dirty="0">
              <a:latin typeface="Aptos" panose="020B0004020202020204" pitchFamily="34" charset="0"/>
            </a:endParaRPr>
          </a:p>
        </p:txBody>
      </p:sp>
      <p:sp>
        <p:nvSpPr>
          <p:cNvPr id="7" name="ZoneTexte 6">
            <a:extLst>
              <a:ext uri="{FF2B5EF4-FFF2-40B4-BE49-F238E27FC236}">
                <a16:creationId xmlns:a16="http://schemas.microsoft.com/office/drawing/2014/main" id="{01997D83-8820-865B-91C6-EE48D83834DE}"/>
              </a:ext>
            </a:extLst>
          </p:cNvPr>
          <p:cNvSpPr txBox="1"/>
          <p:nvPr/>
        </p:nvSpPr>
        <p:spPr>
          <a:xfrm>
            <a:off x="5926975" y="2045245"/>
            <a:ext cx="2177934" cy="954107"/>
          </a:xfrm>
          <a:prstGeom prst="rect">
            <a:avLst/>
          </a:prstGeom>
          <a:noFill/>
        </p:spPr>
        <p:txBody>
          <a:bodyPr wrap="square" rtlCol="0">
            <a:spAutoFit/>
          </a:bodyPr>
          <a:lstStyle/>
          <a:p>
            <a:pPr marL="285750" indent="-285750">
              <a:buFont typeface="Arial" panose="020B0604020202020204" pitchFamily="34" charset="0"/>
              <a:buChar char="•"/>
            </a:pPr>
            <a:r>
              <a:rPr lang="fr-CH" sz="1400" dirty="0" err="1">
                <a:latin typeface="Aptos" panose="020B0004020202020204" pitchFamily="34" charset="0"/>
              </a:rPr>
              <a:t>Notfall</a:t>
            </a:r>
            <a:endParaRPr lang="fr-CH" sz="1400" dirty="0">
              <a:latin typeface="Aptos" panose="020B0004020202020204" pitchFamily="34" charset="0"/>
            </a:endParaRPr>
          </a:p>
          <a:p>
            <a:pPr marL="285750" indent="-285750">
              <a:buFont typeface="Arial" panose="020B0604020202020204" pitchFamily="34" charset="0"/>
              <a:buChar char="•"/>
            </a:pPr>
            <a:r>
              <a:rPr lang="fr-CH" sz="1400" dirty="0">
                <a:latin typeface="Aptos" panose="020B0004020202020204" pitchFamily="34" charset="0"/>
              </a:rPr>
              <a:t>Arztpraxis </a:t>
            </a:r>
          </a:p>
          <a:p>
            <a:pPr marL="285750" indent="-285750">
              <a:buFont typeface="Arial" panose="020B0604020202020204" pitchFamily="34" charset="0"/>
              <a:buChar char="•"/>
            </a:pPr>
            <a:r>
              <a:rPr lang="fr-CH" sz="1400" dirty="0">
                <a:latin typeface="Aptos" panose="020B0004020202020204" pitchFamily="34" charset="0"/>
              </a:rPr>
              <a:t>Home care</a:t>
            </a:r>
          </a:p>
          <a:p>
            <a:pPr marL="285750" indent="-285750">
              <a:buFont typeface="Arial" panose="020B0604020202020204" pitchFamily="34" charset="0"/>
              <a:buChar char="•"/>
            </a:pPr>
            <a:r>
              <a:rPr lang="fr-CH" sz="1400" dirty="0">
                <a:latin typeface="Aptos" panose="020B0004020202020204" pitchFamily="34" charset="0"/>
              </a:rPr>
              <a:t>Heim</a:t>
            </a:r>
          </a:p>
        </p:txBody>
      </p:sp>
      <p:sp>
        <p:nvSpPr>
          <p:cNvPr id="8" name="ZoneTexte 7">
            <a:extLst>
              <a:ext uri="{FF2B5EF4-FFF2-40B4-BE49-F238E27FC236}">
                <a16:creationId xmlns:a16="http://schemas.microsoft.com/office/drawing/2014/main" id="{B9A33EBC-076F-5C5A-23E9-CD470EA886D5}"/>
              </a:ext>
            </a:extLst>
          </p:cNvPr>
          <p:cNvSpPr txBox="1"/>
          <p:nvPr/>
        </p:nvSpPr>
        <p:spPr>
          <a:xfrm>
            <a:off x="5926975" y="3101852"/>
            <a:ext cx="2781594" cy="523220"/>
          </a:xfrm>
          <a:prstGeom prst="rect">
            <a:avLst/>
          </a:prstGeom>
          <a:noFill/>
        </p:spPr>
        <p:txBody>
          <a:bodyPr wrap="square" rtlCol="0">
            <a:noAutofit/>
          </a:bodyPr>
          <a:lstStyle/>
          <a:p>
            <a:pPr marL="285750" indent="-285750">
              <a:buFont typeface="Arial" panose="020B0604020202020204" pitchFamily="34" charset="0"/>
              <a:buChar char="•"/>
            </a:pPr>
            <a:r>
              <a:rPr lang="fr-CH" sz="1400" dirty="0">
                <a:latin typeface="Aptos" panose="020B0004020202020204" pitchFamily="34" charset="0"/>
              </a:rPr>
              <a:t>Erwachsenenpsychiatrie</a:t>
            </a:r>
          </a:p>
          <a:p>
            <a:pPr marL="285750" indent="-285750">
              <a:buFont typeface="Arial" panose="020B0604020202020204" pitchFamily="34" charset="0"/>
              <a:buChar char="•"/>
            </a:pPr>
            <a:r>
              <a:rPr lang="fr-CH" sz="1400" dirty="0">
                <a:latin typeface="Aptos" panose="020B0004020202020204" pitchFamily="34" charset="0"/>
              </a:rPr>
              <a:t>Psychogeriatrie</a:t>
            </a:r>
          </a:p>
        </p:txBody>
      </p:sp>
      <p:sp>
        <p:nvSpPr>
          <p:cNvPr id="9" name="ZoneTexte 8">
            <a:extLst>
              <a:ext uri="{FF2B5EF4-FFF2-40B4-BE49-F238E27FC236}">
                <a16:creationId xmlns:a16="http://schemas.microsoft.com/office/drawing/2014/main" id="{6139D894-69C4-9206-CB31-5EF914F6FE50}"/>
              </a:ext>
            </a:extLst>
          </p:cNvPr>
          <p:cNvSpPr txBox="1"/>
          <p:nvPr/>
        </p:nvSpPr>
        <p:spPr>
          <a:xfrm>
            <a:off x="5926974" y="3798347"/>
            <a:ext cx="2781595" cy="738664"/>
          </a:xfrm>
          <a:prstGeom prst="rect">
            <a:avLst/>
          </a:prstGeom>
          <a:noFill/>
        </p:spPr>
        <p:txBody>
          <a:bodyPr wrap="square" rtlCol="0">
            <a:spAutoFit/>
          </a:bodyPr>
          <a:lstStyle/>
          <a:p>
            <a:pPr marL="285750" indent="-285750">
              <a:buFont typeface="Arial" panose="020B0604020202020204" pitchFamily="34" charset="0"/>
              <a:buChar char="•"/>
            </a:pPr>
            <a:r>
              <a:rPr lang="fr-CH" sz="1400" dirty="0" err="1">
                <a:latin typeface="Aptos" panose="020B0004020202020204" pitchFamily="34" charset="0"/>
              </a:rPr>
              <a:t>Kindernotfall</a:t>
            </a:r>
            <a:endParaRPr lang="fr-CH" sz="1400" dirty="0">
              <a:latin typeface="Aptos" panose="020B0004020202020204" pitchFamily="34" charset="0"/>
            </a:endParaRPr>
          </a:p>
          <a:p>
            <a:pPr marL="285750" indent="-285750">
              <a:buFont typeface="Arial" panose="020B0604020202020204" pitchFamily="34" charset="0"/>
              <a:buChar char="•"/>
            </a:pPr>
            <a:r>
              <a:rPr lang="fr-CH" sz="1400" dirty="0">
                <a:latin typeface="Aptos" panose="020B0004020202020204" pitchFamily="34" charset="0"/>
              </a:rPr>
              <a:t>Pädiatrische Endokrinologie</a:t>
            </a:r>
          </a:p>
          <a:p>
            <a:pPr marL="285750" indent="-285750">
              <a:buFont typeface="Arial" panose="020B0604020202020204" pitchFamily="34" charset="0"/>
              <a:buChar char="•"/>
            </a:pPr>
            <a:r>
              <a:rPr lang="fr-CH" sz="1400" dirty="0">
                <a:latin typeface="Aptos" panose="020B0004020202020204" pitchFamily="34" charset="0"/>
              </a:rPr>
              <a:t>Gesundheitszentrum </a:t>
            </a:r>
          </a:p>
        </p:txBody>
      </p:sp>
      <p:sp>
        <p:nvSpPr>
          <p:cNvPr id="4" name="Espace réservé du pied de page 3">
            <a:extLst>
              <a:ext uri="{FF2B5EF4-FFF2-40B4-BE49-F238E27FC236}">
                <a16:creationId xmlns:a16="http://schemas.microsoft.com/office/drawing/2014/main" id="{EAEAE5C4-C4F6-0721-BFDE-63B14A13B71E}"/>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234632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5417616-AD63-4DF6-E8F0-CF3A262F5CA0}"/>
              </a:ext>
            </a:extLst>
          </p:cNvPr>
          <p:cNvSpPr>
            <a:spLocks noGrp="1"/>
          </p:cNvSpPr>
          <p:nvPr>
            <p:ph type="sldNum" sz="quarter" idx="4"/>
          </p:nvPr>
        </p:nvSpPr>
        <p:spPr>
          <a:xfrm>
            <a:off x="3545438" y="3645001"/>
            <a:ext cx="1519482" cy="204668"/>
          </a:xfrm>
          <a:prstGeom prst="rect">
            <a:avLst/>
          </a:prstGeom>
        </p:spPr>
        <p:txBody>
          <a:bodyPr vert="horz" lIns="68580" tIns="34290" rIns="68580" bIns="34290" rtlCol="0" anchor="ctr"/>
          <a:lstStyle>
            <a:defPPr>
              <a:defRPr lang="fr-FR"/>
            </a:defPPr>
            <a:lvl1pPr marL="0" algn="r" defTabSz="534924" rtl="0" eaLnBrk="1" latinLnBrk="0" hangingPunct="1">
              <a:defRPr sz="600" kern="1200">
                <a:solidFill>
                  <a:schemeClr val="tx1">
                    <a:tint val="75000"/>
                  </a:schemeClr>
                </a:solidFill>
                <a:latin typeface="Arial" panose="020B0604020202020204" pitchFamily="34" charset="0"/>
                <a:ea typeface="+mn-ea"/>
                <a:cs typeface="Arial" panose="020B0604020202020204" pitchFamily="34" charset="0"/>
              </a:defRPr>
            </a:lvl1pPr>
            <a:lvl2pPr marL="267462" algn="l" defTabSz="534924" rtl="0" eaLnBrk="1" latinLnBrk="0" hangingPunct="1">
              <a:defRPr sz="1053" kern="1200">
                <a:solidFill>
                  <a:schemeClr val="tx1"/>
                </a:solidFill>
                <a:latin typeface="+mn-lt"/>
                <a:ea typeface="+mn-ea"/>
                <a:cs typeface="+mn-cs"/>
              </a:defRPr>
            </a:lvl2pPr>
            <a:lvl3pPr marL="534924" algn="l" defTabSz="534924" rtl="0" eaLnBrk="1" latinLnBrk="0" hangingPunct="1">
              <a:defRPr sz="1053" kern="1200">
                <a:solidFill>
                  <a:schemeClr val="tx1"/>
                </a:solidFill>
                <a:latin typeface="+mn-lt"/>
                <a:ea typeface="+mn-ea"/>
                <a:cs typeface="+mn-cs"/>
              </a:defRPr>
            </a:lvl3pPr>
            <a:lvl4pPr marL="802386" algn="l" defTabSz="534924" rtl="0" eaLnBrk="1" latinLnBrk="0" hangingPunct="1">
              <a:defRPr sz="1053" kern="1200">
                <a:solidFill>
                  <a:schemeClr val="tx1"/>
                </a:solidFill>
                <a:latin typeface="+mn-lt"/>
                <a:ea typeface="+mn-ea"/>
                <a:cs typeface="+mn-cs"/>
              </a:defRPr>
            </a:lvl4pPr>
            <a:lvl5pPr marL="1069848" algn="l" defTabSz="534924" rtl="0" eaLnBrk="1" latinLnBrk="0" hangingPunct="1">
              <a:defRPr sz="1053" kern="1200">
                <a:solidFill>
                  <a:schemeClr val="tx1"/>
                </a:solidFill>
                <a:latin typeface="+mn-lt"/>
                <a:ea typeface="+mn-ea"/>
                <a:cs typeface="+mn-cs"/>
              </a:defRPr>
            </a:lvl5pPr>
            <a:lvl6pPr marL="1337310" algn="l" defTabSz="534924" rtl="0" eaLnBrk="1" latinLnBrk="0" hangingPunct="1">
              <a:defRPr sz="1053" kern="1200">
                <a:solidFill>
                  <a:schemeClr val="tx1"/>
                </a:solidFill>
                <a:latin typeface="+mn-lt"/>
                <a:ea typeface="+mn-ea"/>
                <a:cs typeface="+mn-cs"/>
              </a:defRPr>
            </a:lvl6pPr>
            <a:lvl7pPr marL="1604772" algn="l" defTabSz="534924" rtl="0" eaLnBrk="1" latinLnBrk="0" hangingPunct="1">
              <a:defRPr sz="1053" kern="1200">
                <a:solidFill>
                  <a:schemeClr val="tx1"/>
                </a:solidFill>
                <a:latin typeface="+mn-lt"/>
                <a:ea typeface="+mn-ea"/>
                <a:cs typeface="+mn-cs"/>
              </a:defRPr>
            </a:lvl7pPr>
            <a:lvl8pPr marL="1872234" algn="l" defTabSz="534924" rtl="0" eaLnBrk="1" latinLnBrk="0" hangingPunct="1">
              <a:defRPr sz="1053" kern="1200">
                <a:solidFill>
                  <a:schemeClr val="tx1"/>
                </a:solidFill>
                <a:latin typeface="+mn-lt"/>
                <a:ea typeface="+mn-ea"/>
                <a:cs typeface="+mn-cs"/>
              </a:defRPr>
            </a:lvl8pPr>
            <a:lvl9pPr marL="2139696" algn="l" defTabSz="534924" rtl="0" eaLnBrk="1" latinLnBrk="0" hangingPunct="1">
              <a:defRPr sz="1053" kern="1200">
                <a:solidFill>
                  <a:schemeClr val="tx1"/>
                </a:solidFill>
                <a:latin typeface="+mn-lt"/>
                <a:ea typeface="+mn-ea"/>
                <a:cs typeface="+mn-cs"/>
              </a:defRPr>
            </a:lvl9pPr>
          </a:lstStyle>
          <a:p>
            <a:fld id="{93954E36-B195-4A0A-A530-CE34383C1F85}" type="slidenum">
              <a:rPr lang="fr-CH" smtClean="0"/>
              <a:pPr/>
              <a:t>15</a:t>
            </a:fld>
            <a:endParaRPr lang="fr-CH" dirty="0"/>
          </a:p>
        </p:txBody>
      </p:sp>
      <p:sp>
        <p:nvSpPr>
          <p:cNvPr id="5" name="Rectangle 4">
            <a:extLst>
              <a:ext uri="{FF2B5EF4-FFF2-40B4-BE49-F238E27FC236}">
                <a16:creationId xmlns:a16="http://schemas.microsoft.com/office/drawing/2014/main" id="{B2F18BFE-C1F7-30D8-6E77-F4C5E06FB55C}"/>
              </a:ext>
            </a:extLst>
          </p:cNvPr>
          <p:cNvSpPr/>
          <p:nvPr/>
        </p:nvSpPr>
        <p:spPr>
          <a:xfrm>
            <a:off x="1" y="1436915"/>
            <a:ext cx="9143999" cy="1959429"/>
          </a:xfrm>
          <a:prstGeom prst="rect">
            <a:avLst/>
          </a:prstGeom>
          <a:solidFill>
            <a:srgbClr val="AF4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sz="1800"/>
          </a:p>
        </p:txBody>
      </p:sp>
      <p:sp>
        <p:nvSpPr>
          <p:cNvPr id="7" name="ZoneTexte 6">
            <a:extLst>
              <a:ext uri="{FF2B5EF4-FFF2-40B4-BE49-F238E27FC236}">
                <a16:creationId xmlns:a16="http://schemas.microsoft.com/office/drawing/2014/main" id="{9DFFDFB1-12AE-A670-AD96-DAD1F3E3ACC7}"/>
              </a:ext>
            </a:extLst>
          </p:cNvPr>
          <p:cNvSpPr txBox="1"/>
          <p:nvPr/>
        </p:nvSpPr>
        <p:spPr>
          <a:xfrm>
            <a:off x="79933" y="1831854"/>
            <a:ext cx="9143999" cy="584775"/>
          </a:xfrm>
          <a:prstGeom prst="rect">
            <a:avLst/>
          </a:prstGeom>
          <a:noFill/>
        </p:spPr>
        <p:txBody>
          <a:bodyPr wrap="square">
            <a:spAutoFit/>
          </a:bodyPr>
          <a:lstStyle/>
          <a:p>
            <a:r>
              <a:rPr lang="fr-CH" sz="3200" b="1" dirty="0">
                <a:solidFill>
                  <a:schemeClr val="bg1"/>
                </a:solidFill>
                <a:cs typeface="Arial"/>
              </a:rPr>
              <a:t>Master </a:t>
            </a:r>
            <a:r>
              <a:rPr lang="fr-CH" sz="3200" b="1" dirty="0" err="1">
                <a:solidFill>
                  <a:schemeClr val="bg1"/>
                </a:solidFill>
                <a:cs typeface="Arial"/>
              </a:rPr>
              <a:t>Clinical</a:t>
            </a:r>
            <a:r>
              <a:rPr lang="fr-CH" sz="3200" b="1" dirty="0">
                <a:solidFill>
                  <a:schemeClr val="bg1"/>
                </a:solidFill>
                <a:cs typeface="Arial"/>
              </a:rPr>
              <a:t> nurse </a:t>
            </a:r>
            <a:r>
              <a:rPr lang="fr-CH" sz="3200" b="1" dirty="0" err="1">
                <a:solidFill>
                  <a:schemeClr val="bg1"/>
                </a:solidFill>
                <a:cs typeface="Arial"/>
              </a:rPr>
              <a:t>specialists</a:t>
            </a:r>
            <a:r>
              <a:rPr lang="fr-CH" sz="3200" b="1" dirty="0">
                <a:solidFill>
                  <a:schemeClr val="bg1"/>
                </a:solidFill>
                <a:cs typeface="Arial"/>
              </a:rPr>
              <a:t> (</a:t>
            </a:r>
            <a:r>
              <a:rPr lang="fr-CH" sz="3200" b="1" dirty="0" err="1">
                <a:solidFill>
                  <a:schemeClr val="bg1"/>
                </a:solidFill>
                <a:cs typeface="Arial"/>
              </a:rPr>
              <a:t>MSc</a:t>
            </a:r>
            <a:r>
              <a:rPr lang="fr-CH" sz="3200" b="1" dirty="0">
                <a:solidFill>
                  <a:schemeClr val="bg1"/>
                </a:solidFill>
                <a:cs typeface="Arial"/>
              </a:rPr>
              <a:t> CNS)</a:t>
            </a:r>
            <a:endParaRPr lang="fr-CH" sz="2800" b="1" dirty="0">
              <a:solidFill>
                <a:schemeClr val="bg1"/>
              </a:solidFill>
            </a:endParaRPr>
          </a:p>
        </p:txBody>
      </p:sp>
    </p:spTree>
    <p:extLst>
      <p:ext uri="{BB962C8B-B14F-4D97-AF65-F5344CB8AC3E}">
        <p14:creationId xmlns:p14="http://schemas.microsoft.com/office/powerpoint/2010/main" val="3771515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83481" y="1264340"/>
            <a:ext cx="7283190" cy="577516"/>
            <a:chOff x="1828800" y="1902912"/>
            <a:chExt cx="8426670" cy="770021"/>
          </a:xfrm>
        </p:grpSpPr>
        <p:grpSp>
          <p:nvGrpSpPr>
            <p:cNvPr id="13" name="Group 12"/>
            <p:cNvGrpSpPr/>
            <p:nvPr/>
          </p:nvGrpSpPr>
          <p:grpSpPr>
            <a:xfrm>
              <a:off x="1828800" y="1902912"/>
              <a:ext cx="770021" cy="770021"/>
              <a:chOff x="1371600" y="1588168"/>
              <a:chExt cx="962527" cy="962527"/>
            </a:xfrm>
          </p:grpSpPr>
          <p:sp>
            <p:nvSpPr>
              <p:cNvPr id="2" name="Oval 1"/>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Aptos" panose="020B0004020202020204" pitchFamily="34" charset="0"/>
                  <a:cs typeface="Calibri" panose="020F0502020204030204" pitchFamily="34" charset="0"/>
                </a:endParaRPr>
              </a:p>
            </p:txBody>
          </p:sp>
          <p:grpSp>
            <p:nvGrpSpPr>
              <p:cNvPr id="11" name="Group 10"/>
              <p:cNvGrpSpPr/>
              <p:nvPr/>
            </p:nvGrpSpPr>
            <p:grpSpPr>
              <a:xfrm>
                <a:off x="1598554" y="1739716"/>
                <a:ext cx="699812" cy="659430"/>
                <a:chOff x="1596745" y="1474676"/>
                <a:chExt cx="936345" cy="882315"/>
              </a:xfrm>
            </p:grpSpPr>
            <p:cxnSp>
              <p:nvCxnSpPr>
                <p:cNvPr id="32" name="Straight Connector 31"/>
                <p:cNvCxnSpPr>
                  <a:cxnSpLocks/>
                </p:cNvCxnSpPr>
                <p:nvPr/>
              </p:nvCxnSpPr>
              <p:spPr>
                <a:xfrm>
                  <a:off x="1596745" y="1891174"/>
                  <a:ext cx="338374" cy="454852"/>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1930667" y="1474676"/>
                  <a:ext cx="602423" cy="882315"/>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grpSp>
        <p:sp>
          <p:nvSpPr>
            <p:cNvPr id="39" name="ZoneTexte 6"/>
            <p:cNvSpPr txBox="1"/>
            <p:nvPr/>
          </p:nvSpPr>
          <p:spPr>
            <a:xfrm>
              <a:off x="2787159" y="2057091"/>
              <a:ext cx="7468311" cy="492442"/>
            </a:xfrm>
            <a:prstGeom prst="rect">
              <a:avLst/>
            </a:prstGeom>
            <a:noFill/>
          </p:spPr>
          <p:txBody>
            <a:bodyPr wrap="square" rtlCol="0">
              <a:spAutoFit/>
            </a:bodyPr>
            <a:lstStyle/>
            <a:p>
              <a:pPr>
                <a:spcBef>
                  <a:spcPts val="1200"/>
                </a:spcBef>
                <a:buClr>
                  <a:srgbClr val="006600"/>
                </a:buClr>
              </a:pPr>
              <a:r>
                <a:rPr lang="fr-FR" sz="1800" b="1" dirty="0" err="1">
                  <a:solidFill>
                    <a:srgbClr val="A11845"/>
                  </a:solidFill>
                  <a:latin typeface="Aptos" panose="020B0004020202020204" pitchFamily="34" charset="0"/>
                  <a:cs typeface="Calibri" panose="020F0502020204030204" pitchFamily="34" charset="0"/>
                </a:rPr>
                <a:t>Bachelor</a:t>
              </a:r>
              <a:r>
                <a:rPr lang="fr-FR" sz="1800" dirty="0">
                  <a:latin typeface="Aptos" panose="020B0004020202020204" pitchFamily="34" charset="0"/>
                  <a:cs typeface="Calibri" panose="020F0502020204030204" pitchFamily="34" charset="0"/>
                </a:rPr>
                <a:t> in </a:t>
              </a:r>
              <a:r>
                <a:rPr lang="fr-FR" sz="1800" dirty="0" err="1">
                  <a:latin typeface="Aptos" panose="020B0004020202020204" pitchFamily="34" charset="0"/>
                  <a:cs typeface="Calibri" panose="020F0502020204030204" pitchFamily="34" charset="0"/>
                </a:rPr>
                <a:t>Pflege</a:t>
              </a:r>
              <a:r>
                <a:rPr lang="fr-FR" sz="1800" dirty="0">
                  <a:latin typeface="Aptos" panose="020B0004020202020204" pitchFamily="34" charset="0"/>
                  <a:cs typeface="Calibri" panose="020F0502020204030204" pitchFamily="34" charset="0"/>
                </a:rPr>
                <a:t> (oder gleichwertig)</a:t>
              </a:r>
            </a:p>
          </p:txBody>
        </p:sp>
      </p:grpSp>
      <p:grpSp>
        <p:nvGrpSpPr>
          <p:cNvPr id="15" name="Group 14"/>
          <p:cNvGrpSpPr/>
          <p:nvPr/>
        </p:nvGrpSpPr>
        <p:grpSpPr>
          <a:xfrm>
            <a:off x="783481" y="2208772"/>
            <a:ext cx="7720439" cy="738880"/>
            <a:chOff x="1828800" y="3000099"/>
            <a:chExt cx="9753598" cy="985174"/>
          </a:xfrm>
        </p:grpSpPr>
        <p:grpSp>
          <p:nvGrpSpPr>
            <p:cNvPr id="40" name="Group 39"/>
            <p:cNvGrpSpPr/>
            <p:nvPr/>
          </p:nvGrpSpPr>
          <p:grpSpPr>
            <a:xfrm>
              <a:off x="1828800" y="3215252"/>
              <a:ext cx="770021" cy="770021"/>
              <a:chOff x="1371600" y="1588168"/>
              <a:chExt cx="962527" cy="962527"/>
            </a:xfrm>
          </p:grpSpPr>
          <p:sp>
            <p:nvSpPr>
              <p:cNvPr id="41" name="Oval 40"/>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atin typeface="Aptos" panose="020B0004020202020204" pitchFamily="34" charset="0"/>
                </a:endParaRPr>
              </a:p>
            </p:txBody>
          </p:sp>
          <p:grpSp>
            <p:nvGrpSpPr>
              <p:cNvPr id="42" name="Group 41"/>
              <p:cNvGrpSpPr/>
              <p:nvPr/>
            </p:nvGrpSpPr>
            <p:grpSpPr>
              <a:xfrm>
                <a:off x="1607022" y="1739716"/>
                <a:ext cx="691343" cy="659430"/>
                <a:chOff x="1608076" y="1474676"/>
                <a:chExt cx="925014" cy="882315"/>
              </a:xfrm>
            </p:grpSpPr>
            <p:cxnSp>
              <p:nvCxnSpPr>
                <p:cNvPr id="43" name="Straight Connector 42"/>
                <p:cNvCxnSpPr>
                  <a:cxnSpLocks/>
                </p:cNvCxnSpPr>
                <p:nvPr/>
              </p:nvCxnSpPr>
              <p:spPr>
                <a:xfrm>
                  <a:off x="1608076" y="1902139"/>
                  <a:ext cx="311858" cy="454852"/>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930667" y="1474676"/>
                  <a:ext cx="602423" cy="882315"/>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grpSp>
        <p:sp>
          <p:nvSpPr>
            <p:cNvPr id="46" name="ZoneTexte 6"/>
            <p:cNvSpPr txBox="1"/>
            <p:nvPr/>
          </p:nvSpPr>
          <p:spPr>
            <a:xfrm>
              <a:off x="2787157" y="3000099"/>
              <a:ext cx="8795241" cy="492443"/>
            </a:xfrm>
            <a:prstGeom prst="rect">
              <a:avLst/>
            </a:prstGeom>
            <a:noFill/>
          </p:spPr>
          <p:txBody>
            <a:bodyPr wrap="square" rtlCol="0">
              <a:spAutoFit/>
            </a:bodyPr>
            <a:lstStyle/>
            <a:p>
              <a:pPr>
                <a:spcBef>
                  <a:spcPts val="1200"/>
                </a:spcBef>
                <a:buClr>
                  <a:srgbClr val="006600"/>
                </a:buClr>
              </a:pPr>
              <a:r>
                <a:rPr lang="fr-CH" sz="1800" dirty="0">
                  <a:latin typeface="Aptos" panose="020B0004020202020204" pitchFamily="34" charset="0"/>
                  <a:cs typeface="Calibri" panose="020F0502020204030204" pitchFamily="34" charset="0"/>
                </a:rPr>
                <a:t>Berufserfahrung in</a:t>
              </a:r>
              <a:r>
                <a:rPr lang="fr-CH" sz="1800" b="1" dirty="0">
                  <a:solidFill>
                    <a:srgbClr val="A11845"/>
                  </a:solidFill>
                  <a:latin typeface="Aptos" panose="020B0004020202020204" pitchFamily="34" charset="0"/>
                  <a:cs typeface="Calibri" panose="020F0502020204030204" pitchFamily="34" charset="0"/>
                </a:rPr>
                <a:t> der </a:t>
              </a:r>
              <a:r>
                <a:rPr lang="fr-CH" sz="1800" b="1" dirty="0" err="1">
                  <a:solidFill>
                    <a:srgbClr val="A11845"/>
                  </a:solidFill>
                  <a:latin typeface="Aptos" panose="020B0004020202020204" pitchFamily="34" charset="0"/>
                  <a:cs typeface="Calibri" panose="020F0502020204030204" pitchFamily="34" charset="0"/>
                </a:rPr>
                <a:t>Pflege</a:t>
              </a:r>
              <a:r>
                <a:rPr lang="fr-CH" sz="1800" b="1" dirty="0">
                  <a:solidFill>
                    <a:srgbClr val="A11845"/>
                  </a:solidFill>
                  <a:latin typeface="Aptos" panose="020B0004020202020204" pitchFamily="34" charset="0"/>
                  <a:cs typeface="Calibri" panose="020F0502020204030204" pitchFamily="34" charset="0"/>
                </a:rPr>
                <a:t> </a:t>
              </a:r>
              <a:r>
                <a:rPr lang="fr-CH" sz="1800" b="1" dirty="0" err="1">
                  <a:solidFill>
                    <a:srgbClr val="A11845"/>
                  </a:solidFill>
                  <a:latin typeface="Aptos" panose="020B0004020202020204" pitchFamily="34" charset="0"/>
                  <a:cs typeface="Calibri" panose="020F0502020204030204" pitchFamily="34" charset="0"/>
                </a:rPr>
                <a:t>mindestens</a:t>
              </a:r>
              <a:r>
                <a:rPr lang="fr-CH" sz="1800" dirty="0">
                  <a:latin typeface="Aptos" panose="020B0004020202020204" pitchFamily="34" charset="0"/>
                  <a:cs typeface="Calibri" panose="020F0502020204030204" pitchFamily="34" charset="0"/>
                </a:rPr>
                <a:t> 2 </a:t>
              </a:r>
              <a:r>
                <a:rPr lang="fr-CH" sz="1800" dirty="0" err="1">
                  <a:latin typeface="Aptos" panose="020B0004020202020204" pitchFamily="34" charset="0"/>
                  <a:cs typeface="Calibri" panose="020F0502020204030204" pitchFamily="34" charset="0"/>
                </a:rPr>
                <a:t>Jahre</a:t>
              </a:r>
              <a:r>
                <a:rPr lang="fr-CH" sz="1800" dirty="0">
                  <a:latin typeface="Aptos" panose="020B0004020202020204" pitchFamily="34" charset="0"/>
                  <a:cs typeface="Calibri" panose="020F0502020204030204" pitchFamily="34" charset="0"/>
                </a:rPr>
                <a:t> zu 100%</a:t>
              </a:r>
              <a:endParaRPr lang="fr-CH" sz="1800" dirty="0">
                <a:solidFill>
                  <a:srgbClr val="A11845"/>
                </a:solidFill>
                <a:latin typeface="Aptos" panose="020B0004020202020204" pitchFamily="34" charset="0"/>
                <a:cs typeface="Calibri" panose="020F0502020204030204" pitchFamily="34" charset="0"/>
              </a:endParaRPr>
            </a:p>
          </p:txBody>
        </p:sp>
      </p:grpSp>
      <p:sp>
        <p:nvSpPr>
          <p:cNvPr id="4" name="Espace réservé du numéro de diapositive 3"/>
          <p:cNvSpPr>
            <a:spLocks noGrp="1"/>
          </p:cNvSpPr>
          <p:nvPr>
            <p:ph type="sldNum" sz="quarter" idx="4"/>
          </p:nvPr>
        </p:nvSpPr>
        <p:spPr>
          <a:xfrm>
            <a:off x="5942945" y="4832225"/>
            <a:ext cx="720000" cy="273844"/>
          </a:xfrm>
        </p:spPr>
        <p:txBody>
          <a:bodyPr/>
          <a:lstStyle/>
          <a:p>
            <a:pPr algn="r"/>
            <a:fld id="{879F8CDA-3D76-8147-A783-F8EF6F842A04}" type="slidenum">
              <a:rPr lang="fr-FR" smtClean="0"/>
              <a:pPr algn="r"/>
              <a:t>16</a:t>
            </a:fld>
            <a:r>
              <a:rPr lang="fr-FR"/>
              <a:t> </a:t>
            </a:r>
            <a:endParaRPr lang="fr-FR" dirty="0"/>
          </a:p>
        </p:txBody>
      </p:sp>
      <p:sp>
        <p:nvSpPr>
          <p:cNvPr id="5" name="Titre 4"/>
          <p:cNvSpPr>
            <a:spLocks noGrp="1"/>
          </p:cNvSpPr>
          <p:nvPr>
            <p:ph type="title"/>
          </p:nvPr>
        </p:nvSpPr>
        <p:spPr/>
        <p:txBody>
          <a:bodyPr>
            <a:normAutofit fontScale="96428"/>
          </a:bodyPr>
          <a:lstStyle/>
          <a:p>
            <a:r>
              <a:rPr lang="en-GB" sz="2400" dirty="0">
                <a:solidFill>
                  <a:srgbClr val="A11845"/>
                </a:solidFill>
                <a:latin typeface="+mn-lt"/>
                <a:cs typeface="Calibri" panose="020F0502020204030204" pitchFamily="34" charset="0"/>
              </a:rPr>
              <a:t>Zulassungsbedingungen</a:t>
            </a:r>
          </a:p>
        </p:txBody>
      </p:sp>
      <p:sp>
        <p:nvSpPr>
          <p:cNvPr id="6" name="Espace réservé du pied de page 3">
            <a:extLst>
              <a:ext uri="{FF2B5EF4-FFF2-40B4-BE49-F238E27FC236}">
                <a16:creationId xmlns:a16="http://schemas.microsoft.com/office/drawing/2014/main" id="{B183D9C8-0A7D-5C40-C498-6BA0AFB7265A}"/>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2859457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17</a:t>
            </a:fld>
            <a:r>
              <a:rPr lang="fr-FR"/>
              <a:t> </a:t>
            </a:r>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780068370"/>
              </p:ext>
            </p:extLst>
          </p:nvPr>
        </p:nvGraphicFramePr>
        <p:xfrm>
          <a:off x="426188" y="634180"/>
          <a:ext cx="8395595" cy="3377840"/>
        </p:xfrm>
        <a:graphic>
          <a:graphicData uri="http://schemas.openxmlformats.org/drawingml/2006/table">
            <a:tbl>
              <a:tblPr>
                <a:effectLst/>
              </a:tblPr>
              <a:tblGrid>
                <a:gridCol w="2865652">
                  <a:extLst>
                    <a:ext uri="{9D8B030D-6E8A-4147-A177-3AD203B41FA5}">
                      <a16:colId xmlns:a16="http://schemas.microsoft.com/office/drawing/2014/main" val="2680246305"/>
                    </a:ext>
                  </a:extLst>
                </a:gridCol>
                <a:gridCol w="5529943">
                  <a:extLst>
                    <a:ext uri="{9D8B030D-6E8A-4147-A177-3AD203B41FA5}">
                      <a16:colId xmlns:a16="http://schemas.microsoft.com/office/drawing/2014/main" val="1331549160"/>
                    </a:ext>
                  </a:extLst>
                </a:gridCol>
              </a:tblGrid>
              <a:tr h="1301657">
                <a:tc>
                  <a:txBody>
                    <a:bodyPr/>
                    <a:lstStyle/>
                    <a:p>
                      <a:pPr fontAlgn="t"/>
                      <a:r>
                        <a:rPr lang="en-GB" sz="1800" b="1" dirty="0">
                          <a:solidFill>
                            <a:srgbClr val="A11845"/>
                          </a:solidFill>
                          <a:effectLst/>
                          <a:latin typeface="Aptos" panose="020B0004020202020204" pitchFamily="34" charset="0"/>
                          <a:cs typeface="Calibri" panose="020F0502020204030204" pitchFamily="34" charset="0"/>
                        </a:rPr>
                        <a:t>Master </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r>
                        <a:rPr lang="fr-CH" sz="1600" b="0" dirty="0">
                          <a:solidFill>
                            <a:srgbClr val="AF4C64"/>
                          </a:solidFill>
                          <a:latin typeface="Aptos" panose="020B0004020202020204" pitchFamily="34" charset="0"/>
                          <a:cs typeface="Calibri" panose="020F0502020204030204" pitchFamily="34" charset="0"/>
                        </a:rPr>
                        <a:t>Vergebener Grad: </a:t>
                      </a:r>
                      <a:r>
                        <a:rPr lang="fr-CH" sz="1600" b="0" dirty="0">
                          <a:latin typeface="Aptos" panose="020B0004020202020204" pitchFamily="34" charset="0"/>
                          <a:cs typeface="Calibri" panose="020F0502020204030204" pitchFamily="34" charset="0"/>
                        </a:rPr>
                        <a:t>Master ès Sciences en sciences infirmières (</a:t>
                      </a:r>
                      <a:r>
                        <a:rPr lang="fr-CH" sz="1600" b="0" dirty="0" err="1">
                          <a:latin typeface="Aptos" panose="020B0004020202020204" pitchFamily="34" charset="0"/>
                          <a:cs typeface="Calibri" panose="020F0502020204030204" pitchFamily="34" charset="0"/>
                        </a:rPr>
                        <a:t>MScSI</a:t>
                      </a:r>
                      <a:r>
                        <a:rPr lang="fr-CH" sz="1600" b="0" dirty="0">
                          <a:latin typeface="Aptos" panose="020B0004020202020204" pitchFamily="34" charset="0"/>
                          <a:cs typeface="Calibri" panose="020F0502020204030204" pitchFamily="34" charset="0"/>
                        </a:rPr>
                        <a:t>) UNIL-HES-SO</a:t>
                      </a:r>
                    </a:p>
                    <a:p>
                      <a:endParaRPr lang="fr-CH" sz="1600" b="0" dirty="0">
                        <a:latin typeface="Aptos" panose="020B0004020202020204" pitchFamily="34" charset="0"/>
                        <a:cs typeface="Calibri" panose="020F0502020204030204" pitchFamily="34" charset="0"/>
                      </a:endParaRPr>
                    </a:p>
                    <a:p>
                      <a:r>
                        <a:rPr lang="fr-CH" sz="1600" b="0" dirty="0">
                          <a:latin typeface="Aptos" panose="020B0004020202020204" pitchFamily="34" charset="0"/>
                          <a:cs typeface="Calibri" panose="020F0502020204030204" pitchFamily="34" charset="0"/>
                        </a:rPr>
                        <a:t> </a:t>
                      </a:r>
                      <a:r>
                        <a:rPr lang="fr-CH" sz="1600" b="0" dirty="0" err="1">
                          <a:solidFill>
                            <a:srgbClr val="AF4C64"/>
                          </a:solidFill>
                          <a:latin typeface="Aptos" panose="020B0004020202020204" pitchFamily="34" charset="0"/>
                          <a:cs typeface="Calibri" panose="020F0502020204030204" pitchFamily="34" charset="0"/>
                        </a:rPr>
                        <a:t>Titel</a:t>
                      </a:r>
                      <a:r>
                        <a:rPr lang="fr-CH" sz="1600" b="0" dirty="0">
                          <a:solidFill>
                            <a:srgbClr val="AF4C64"/>
                          </a:solidFill>
                          <a:latin typeface="Aptos" panose="020B0004020202020204" pitchFamily="34" charset="0"/>
                          <a:cs typeface="Calibri" panose="020F0502020204030204" pitchFamily="34" charset="0"/>
                        </a:rPr>
                        <a:t> : </a:t>
                      </a:r>
                      <a:r>
                        <a:rPr lang="fr-CH" sz="1600" b="0" dirty="0" err="1">
                          <a:latin typeface="Aptos" panose="020B0004020202020204" pitchFamily="34" charset="0"/>
                          <a:cs typeface="Calibri" panose="020F0502020204030204" pitchFamily="34" charset="0"/>
                        </a:rPr>
                        <a:t>Infirmier·ère</a:t>
                      </a:r>
                      <a:r>
                        <a:rPr lang="fr-CH" sz="1600" b="0" dirty="0">
                          <a:latin typeface="Aptos" panose="020B0004020202020204" pitchFamily="34" charset="0"/>
                          <a:cs typeface="Calibri" panose="020F0502020204030204" pitchFamily="34" charset="0"/>
                        </a:rPr>
                        <a:t> </a:t>
                      </a:r>
                      <a:r>
                        <a:rPr lang="fr-CH" sz="1600" b="0" dirty="0" err="1">
                          <a:latin typeface="Aptos" panose="020B0004020202020204" pitchFamily="34" charset="0"/>
                          <a:cs typeface="Calibri" panose="020F0502020204030204" pitchFamily="34" charset="0"/>
                        </a:rPr>
                        <a:t>clinicien·ne</a:t>
                      </a:r>
                      <a:r>
                        <a:rPr lang="fr-CH" sz="1600" b="0" dirty="0">
                          <a:latin typeface="Aptos" panose="020B0004020202020204" pitchFamily="34" charset="0"/>
                          <a:cs typeface="Calibri" panose="020F0502020204030204" pitchFamily="34" charset="0"/>
                        </a:rPr>
                        <a:t> </a:t>
                      </a:r>
                      <a:r>
                        <a:rPr lang="fr-CH" sz="1600" b="0" dirty="0" err="1">
                          <a:latin typeface="Aptos" panose="020B0004020202020204" pitchFamily="34" charset="0"/>
                          <a:cs typeface="Calibri" panose="020F0502020204030204" pitchFamily="34" charset="0"/>
                        </a:rPr>
                        <a:t>spécialisé·e</a:t>
                      </a:r>
                      <a:r>
                        <a:rPr lang="fr-CH" sz="1600" b="0" dirty="0">
                          <a:latin typeface="Aptos" panose="020B0004020202020204" pitchFamily="34" charset="0"/>
                          <a:cs typeface="Calibri" panose="020F0502020204030204" pitchFamily="34" charset="0"/>
                        </a:rPr>
                        <a:t> (ICLS)</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626895201"/>
                  </a:ext>
                </a:extLst>
              </a:tr>
              <a:tr h="913369">
                <a:tc>
                  <a:txBody>
                    <a:bodyPr/>
                    <a:lstStyle/>
                    <a:p>
                      <a:pPr fontAlgn="t"/>
                      <a:r>
                        <a:rPr lang="en-GB" sz="1800" b="1" dirty="0">
                          <a:solidFill>
                            <a:srgbClr val="A11845"/>
                          </a:solidFill>
                          <a:effectLst/>
                          <a:latin typeface="Aptos" panose="020B0004020202020204" pitchFamily="34" charset="0"/>
                          <a:cs typeface="Calibri" panose="020F0502020204030204" pitchFamily="34" charset="0"/>
                        </a:rPr>
                        <a:t>Dauer</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285750" indent="-285750" fontAlgn="t">
                        <a:buFont typeface="Arial" panose="020B0604020202020204" pitchFamily="34" charset="0"/>
                        <a:buChar char="•"/>
                      </a:pPr>
                      <a:r>
                        <a:rPr lang="en-GB" sz="1600" dirty="0">
                          <a:effectLst/>
                          <a:latin typeface="Aptos" panose="020B0004020202020204" pitchFamily="34" charset="0"/>
                          <a:cs typeface="Calibri" panose="020F0502020204030204" pitchFamily="34" charset="0"/>
                        </a:rPr>
                        <a:t>3</a:t>
                      </a:r>
                      <a:r>
                        <a:rPr lang="en-GB" sz="1600" dirty="0" err="1">
                          <a:effectLst/>
                          <a:latin typeface="Aptos" panose="020B0004020202020204" pitchFamily="34" charset="0"/>
                          <a:cs typeface="Calibri" panose="020F0502020204030204" pitchFamily="34" charset="0"/>
                        </a:rPr>
                        <a:t> halbjährlich voll</a:t>
                      </a:r>
                      <a:r>
                        <a:rPr lang="en-GB" sz="1600" dirty="0">
                          <a:effectLst/>
                          <a:latin typeface="Aptos" panose="020B0004020202020204" pitchFamily="34" charset="0"/>
                          <a:cs typeface="Calibri" panose="020F0502020204030204" pitchFamily="34" charset="0"/>
                        </a:rPr>
                        <a:t> </a:t>
                      </a:r>
                      <a:r>
                        <a:rPr lang="en-GB" sz="1600" baseline="0" dirty="0">
                          <a:effectLst/>
                          <a:latin typeface="Aptos" panose="020B0004020202020204" pitchFamily="34" charset="0"/>
                          <a:cs typeface="Calibri" panose="020F0502020204030204" pitchFamily="34" charset="0"/>
                        </a:rPr>
                        <a:t> </a:t>
                      </a:r>
                    </a:p>
                    <a:p>
                      <a:pPr marL="285750" indent="-285750" fontAlgn="t">
                        <a:buFont typeface="Arial" panose="020B0604020202020204" pitchFamily="34" charset="0"/>
                        <a:buChar char="•"/>
                      </a:pPr>
                      <a:r>
                        <a:rPr lang="en-GB" sz="1600" dirty="0">
                          <a:effectLst/>
                          <a:latin typeface="Aptos" panose="020B0004020202020204" pitchFamily="34" charset="0"/>
                          <a:cs typeface="Calibri" panose="020F0502020204030204" pitchFamily="34" charset="0"/>
                        </a:rPr>
                        <a:t>6</a:t>
                      </a:r>
                      <a:r>
                        <a:rPr lang="en-GB" sz="1600" dirty="0" err="1">
                          <a:effectLst/>
                          <a:latin typeface="Aptos" panose="020B0004020202020204" pitchFamily="34" charset="0"/>
                          <a:cs typeface="Calibri" panose="020F0502020204030204" pitchFamily="34" charset="0"/>
                        </a:rPr>
                        <a:t>  halbjährlich teilw</a:t>
                      </a:r>
                      <a:r>
                        <a:rPr lang="en-GB" sz="1600" baseline="0" dirty="0">
                          <a:effectLst/>
                          <a:latin typeface="Aptos" panose="020B0004020202020204" pitchFamily="34" charset="0"/>
                          <a:cs typeface="Calibri" panose="020F0502020204030204" pitchFamily="34" charset="0"/>
                        </a:rPr>
                        <a:t>  </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56908914"/>
                  </a:ext>
                </a:extLst>
              </a:tr>
              <a:tr h="536326">
                <a:tc>
                  <a:txBody>
                    <a:bodyPr/>
                    <a:lstStyle/>
                    <a:p>
                      <a:pPr fontAlgn="t"/>
                      <a:r>
                        <a:rPr lang="en-GB" sz="1800" b="1" dirty="0" err="1">
                          <a:solidFill>
                            <a:srgbClr val="A11845"/>
                          </a:solidFill>
                          <a:effectLst/>
                          <a:latin typeface="Aptos" panose="020B0004020202020204" pitchFamily="34" charset="0"/>
                          <a:cs typeface="Calibri" panose="020F0502020204030204" pitchFamily="34" charset="0"/>
                        </a:rPr>
                        <a:t>Credits</a:t>
                      </a:r>
                      <a:endParaRPr lang="en-GB" sz="1800" b="1" dirty="0">
                        <a:solidFill>
                          <a:srgbClr val="A11845"/>
                        </a:solidFill>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fontAlgn="t"/>
                      <a:r>
                        <a:rPr lang="en-GB" sz="1600" dirty="0">
                          <a:effectLst/>
                          <a:latin typeface="Aptos" panose="020B0004020202020204" pitchFamily="34" charset="0"/>
                          <a:cs typeface="Calibri" panose="020F0502020204030204" pitchFamily="34" charset="0"/>
                        </a:rPr>
                        <a:t>90 ECTS*</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65213046"/>
                  </a:ext>
                </a:extLst>
              </a:tr>
              <a:tr h="626488">
                <a:tc>
                  <a:txBody>
                    <a:bodyPr/>
                    <a:lstStyle/>
                    <a:p>
                      <a:pPr fontAlgn="t"/>
                      <a:r>
                        <a:rPr lang="en-GB" sz="1800" b="1" dirty="0" err="1">
                          <a:solidFill>
                            <a:srgbClr val="A11845"/>
                          </a:solidFill>
                          <a:effectLst/>
                          <a:latin typeface="Aptos" panose="020B0004020202020204" pitchFamily="34" charset="0"/>
                          <a:cs typeface="Calibri" panose="020F0502020204030204" pitchFamily="34" charset="0"/>
                        </a:rPr>
                        <a:t>Sprachen</a:t>
                      </a:r>
                      <a:endParaRPr lang="en-GB" sz="1800" b="1" dirty="0">
                        <a:solidFill>
                          <a:srgbClr val="A11845"/>
                        </a:solidFill>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fontAlgn="t"/>
                      <a:r>
                        <a:rPr lang="en-GB" sz="1600" dirty="0" err="1">
                          <a:effectLst/>
                          <a:latin typeface="Aptos" panose="020B0004020202020204" pitchFamily="34" charset="0"/>
                          <a:cs typeface="Calibri" panose="020F0502020204030204" pitchFamily="34" charset="0"/>
                        </a:rPr>
                        <a:t>Französischund Englisch</a:t>
                      </a:r>
                      <a:r>
                        <a:rPr lang="en-GB" sz="1600" dirty="0">
                          <a:effectLst/>
                          <a:latin typeface="Aptos" panose="020B0004020202020204" pitchFamily="34" charset="0"/>
                          <a:cs typeface="Calibri" panose="020F0502020204030204" pitchFamily="34" charset="0"/>
                        </a:rPr>
                        <a:t> (</a:t>
                      </a:r>
                      <a:r>
                        <a:rPr lang="en-GB" sz="1600" dirty="0" err="1">
                          <a:effectLst/>
                          <a:latin typeface="Aptos" panose="020B0004020202020204" pitchFamily="34" charset="0"/>
                          <a:cs typeface="Calibri" panose="020F0502020204030204" pitchFamily="34" charset="0"/>
                        </a:rPr>
                        <a:t>B2)</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10706282"/>
                  </a:ext>
                </a:extLst>
              </a:tr>
            </a:tbl>
          </a:graphicData>
        </a:graphic>
      </p:graphicFrame>
      <p:pic>
        <p:nvPicPr>
          <p:cNvPr id="4" name="Image 3">
            <a:extLst>
              <a:ext uri="{FF2B5EF4-FFF2-40B4-BE49-F238E27FC236}">
                <a16:creationId xmlns:a16="http://schemas.microsoft.com/office/drawing/2014/main" id="{0138543A-ACD2-BAE1-DE6C-7C26117AE8D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7399" b="51008"/>
          <a:stretch/>
        </p:blipFill>
        <p:spPr>
          <a:xfrm>
            <a:off x="1337770" y="634180"/>
            <a:ext cx="1118047" cy="395194"/>
          </a:xfrm>
          <a:prstGeom prst="rect">
            <a:avLst/>
          </a:prstGeom>
        </p:spPr>
      </p:pic>
      <p:sp>
        <p:nvSpPr>
          <p:cNvPr id="3" name="ZoneTexte 2">
            <a:extLst>
              <a:ext uri="{FF2B5EF4-FFF2-40B4-BE49-F238E27FC236}">
                <a16:creationId xmlns:a16="http://schemas.microsoft.com/office/drawing/2014/main" id="{3E113690-2F19-FBBA-4C09-805A6548D01C}"/>
              </a:ext>
            </a:extLst>
          </p:cNvPr>
          <p:cNvSpPr txBox="1"/>
          <p:nvPr/>
        </p:nvSpPr>
        <p:spPr>
          <a:xfrm>
            <a:off x="171433" y="4455349"/>
            <a:ext cx="8776165" cy="276999"/>
          </a:xfrm>
          <a:prstGeom prst="rect">
            <a:avLst/>
          </a:prstGeom>
          <a:noFill/>
        </p:spPr>
        <p:txBody>
          <a:bodyPr wrap="square" rtlCol="0">
            <a:normAutofit fontScale="98924"/>
          </a:bodyPr>
          <a:lstStyle/>
          <a:p>
            <a:r>
              <a:rPr lang="fr-CH" sz="1200" dirty="0">
                <a:latin typeface="Aptos" panose="020B0004020202020204" pitchFamily="34" charset="0"/>
              </a:rPr>
              <a:t>* 1 ECTS = 30 Stunden Arbeit, einschließlich Unterrichtszeiten und persönlicher Arbeit</a:t>
            </a:r>
          </a:p>
        </p:txBody>
      </p:sp>
      <p:pic>
        <p:nvPicPr>
          <p:cNvPr id="7" name="Image 6">
            <a:extLst>
              <a:ext uri="{FF2B5EF4-FFF2-40B4-BE49-F238E27FC236}">
                <a16:creationId xmlns:a16="http://schemas.microsoft.com/office/drawing/2014/main" id="{94DAE324-04F2-C12F-409C-5E78DF51502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0527" b="28304"/>
          <a:stretch/>
        </p:blipFill>
        <p:spPr>
          <a:xfrm>
            <a:off x="2091718" y="610977"/>
            <a:ext cx="1147871" cy="350144"/>
          </a:xfrm>
          <a:prstGeom prst="rect">
            <a:avLst/>
          </a:prstGeom>
        </p:spPr>
      </p:pic>
      <p:sp>
        <p:nvSpPr>
          <p:cNvPr id="6" name="Espace réservé du pied de page 3">
            <a:extLst>
              <a:ext uri="{FF2B5EF4-FFF2-40B4-BE49-F238E27FC236}">
                <a16:creationId xmlns:a16="http://schemas.microsoft.com/office/drawing/2014/main" id="{B89125BB-00F6-E991-6FA7-77AABE253750}"/>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124457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71502" y="399376"/>
            <a:ext cx="2058802" cy="4648874"/>
          </a:xfrm>
          <a:prstGeom prst="roundRect">
            <a:avLst/>
          </a:prstGeom>
          <a:solidFill>
            <a:schemeClr val="accent2">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defTabSz="457189">
              <a:defRPr/>
            </a:pPr>
            <a:r>
              <a:rPr lang="fr-CH" sz="1100" b="1" dirty="0">
                <a:solidFill>
                  <a:srgbClr val="000000"/>
                </a:solidFill>
                <a:latin typeface="Calibri"/>
              </a:rPr>
              <a:t>Pratique clinique directe et consultation</a:t>
            </a: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p:txBody>
      </p:sp>
      <p:sp>
        <p:nvSpPr>
          <p:cNvPr id="8" name="Rectangle 7"/>
          <p:cNvSpPr>
            <a:spLocks noChangeArrowheads="1"/>
          </p:cNvSpPr>
          <p:nvPr/>
        </p:nvSpPr>
        <p:spPr bwMode="auto">
          <a:xfrm>
            <a:off x="-7306" y="34884"/>
            <a:ext cx="1458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457189">
              <a:defRPr/>
            </a:pPr>
            <a:endParaRPr lang="fr-CH" sz="1350">
              <a:solidFill>
                <a:srgbClr val="000000"/>
              </a:solidFill>
              <a:latin typeface="Calibri"/>
            </a:endParaRPr>
          </a:p>
        </p:txBody>
      </p:sp>
      <p:sp>
        <p:nvSpPr>
          <p:cNvPr id="10" name="Rectangle à coins arrondis 9"/>
          <p:cNvSpPr/>
          <p:nvPr/>
        </p:nvSpPr>
        <p:spPr>
          <a:xfrm>
            <a:off x="6797948" y="399376"/>
            <a:ext cx="2059227" cy="4648874"/>
          </a:xfrm>
          <a:prstGeom prst="roundRect">
            <a:avLst/>
          </a:prstGeom>
          <a:solidFill>
            <a:schemeClr val="accent5">
              <a:lumMod val="75000"/>
              <a:lumOff val="2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defTabSz="457189">
              <a:defRPr/>
            </a:pPr>
            <a:r>
              <a:rPr lang="fr-CH" sz="1100" b="1" dirty="0">
                <a:solidFill>
                  <a:srgbClr val="000000"/>
                </a:solidFill>
                <a:latin typeface="Calibri"/>
              </a:rPr>
              <a:t>Recherche en sciences infirmières</a:t>
            </a:r>
          </a:p>
        </p:txBody>
      </p:sp>
      <p:sp>
        <p:nvSpPr>
          <p:cNvPr id="11" name="Rectangle à coins arrondis 10"/>
          <p:cNvSpPr/>
          <p:nvPr/>
        </p:nvSpPr>
        <p:spPr>
          <a:xfrm>
            <a:off x="4742823" y="399376"/>
            <a:ext cx="2058802" cy="4648875"/>
          </a:xfrm>
          <a:prstGeom prst="roundRect">
            <a:avLst/>
          </a:prstGeom>
          <a:solidFill>
            <a:schemeClr val="accent6">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defTabSz="457189">
              <a:defRPr/>
            </a:pPr>
            <a:r>
              <a:rPr lang="fr-CH" sz="1100" b="1" dirty="0">
                <a:solidFill>
                  <a:srgbClr val="000000"/>
                </a:solidFill>
                <a:latin typeface="Calibri"/>
              </a:rPr>
              <a:t>Guidance et coaching d’équipe</a:t>
            </a:r>
          </a:p>
        </p:txBody>
      </p:sp>
      <p:sp>
        <p:nvSpPr>
          <p:cNvPr id="12" name="Rectangle à coins arrondis 11"/>
          <p:cNvSpPr/>
          <p:nvPr/>
        </p:nvSpPr>
        <p:spPr>
          <a:xfrm>
            <a:off x="2645478" y="399376"/>
            <a:ext cx="2083272" cy="4648875"/>
          </a:xfrm>
          <a:prstGeom prst="roundRect">
            <a:avLst/>
          </a:prstGeom>
          <a:solidFill>
            <a:schemeClr val="accent2">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defTabSz="457189">
              <a:defRPr/>
            </a:pPr>
            <a:r>
              <a:rPr lang="fr-CH" sz="1100" b="1" dirty="0">
                <a:solidFill>
                  <a:srgbClr val="000000"/>
                </a:solidFill>
                <a:latin typeface="Calibri"/>
              </a:rPr>
              <a:t>Gestion de projet clinique</a:t>
            </a:r>
          </a:p>
        </p:txBody>
      </p:sp>
      <p:sp>
        <p:nvSpPr>
          <p:cNvPr id="5" name="Rectangle 4"/>
          <p:cNvSpPr/>
          <p:nvPr/>
        </p:nvSpPr>
        <p:spPr>
          <a:xfrm>
            <a:off x="6834010" y="933285"/>
            <a:ext cx="1960598"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Fondements de la PIA</a:t>
            </a:r>
          </a:p>
        </p:txBody>
      </p:sp>
      <p:sp>
        <p:nvSpPr>
          <p:cNvPr id="28" name="Rectangle 27"/>
          <p:cNvSpPr/>
          <p:nvPr/>
        </p:nvSpPr>
        <p:spPr>
          <a:xfrm>
            <a:off x="658321" y="930394"/>
            <a:ext cx="1873779"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Soins centrés sur la personne et la famille</a:t>
            </a:r>
          </a:p>
        </p:txBody>
      </p:sp>
      <p:sp>
        <p:nvSpPr>
          <p:cNvPr id="29" name="Rectangle 28"/>
          <p:cNvSpPr/>
          <p:nvPr/>
        </p:nvSpPr>
        <p:spPr>
          <a:xfrm>
            <a:off x="6831563" y="1295397"/>
            <a:ext cx="1960599"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Épistémologie des sciences infirmières et recherche</a:t>
            </a:r>
          </a:p>
        </p:txBody>
      </p:sp>
      <p:sp>
        <p:nvSpPr>
          <p:cNvPr id="30" name="Rectangle 29"/>
          <p:cNvSpPr/>
          <p:nvPr/>
        </p:nvSpPr>
        <p:spPr>
          <a:xfrm>
            <a:off x="6831562" y="1660503"/>
            <a:ext cx="1956552"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Devis et résultats de recherche qualitative et quantitative</a:t>
            </a:r>
          </a:p>
        </p:txBody>
      </p:sp>
      <p:sp>
        <p:nvSpPr>
          <p:cNvPr id="31" name="Rectangle 30"/>
          <p:cNvSpPr/>
          <p:nvPr/>
        </p:nvSpPr>
        <p:spPr>
          <a:xfrm>
            <a:off x="2694707" y="930394"/>
            <a:ext cx="1989685" cy="313801"/>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Sciences de l’implantation et gestion de projet </a:t>
            </a:r>
          </a:p>
        </p:txBody>
      </p:sp>
      <p:sp>
        <p:nvSpPr>
          <p:cNvPr id="32" name="Rectangle 31"/>
          <p:cNvSpPr/>
          <p:nvPr/>
        </p:nvSpPr>
        <p:spPr>
          <a:xfrm>
            <a:off x="6831563" y="2021213"/>
            <a:ext cx="1963045"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Analyse des données de recherche qualitative et quantitative appliquées</a:t>
            </a:r>
          </a:p>
        </p:txBody>
      </p:sp>
      <p:sp>
        <p:nvSpPr>
          <p:cNvPr id="33" name="Rectangle 32"/>
          <p:cNvSpPr/>
          <p:nvPr/>
        </p:nvSpPr>
        <p:spPr>
          <a:xfrm>
            <a:off x="6829117" y="2743221"/>
            <a:ext cx="1963045"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Rédaction scientifique</a:t>
            </a:r>
          </a:p>
        </p:txBody>
      </p:sp>
      <p:sp>
        <p:nvSpPr>
          <p:cNvPr id="34" name="Rectangle 33"/>
          <p:cNvSpPr/>
          <p:nvPr/>
        </p:nvSpPr>
        <p:spPr>
          <a:xfrm>
            <a:off x="6831561" y="2382512"/>
            <a:ext cx="1954972"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Atelier projet de recherche </a:t>
            </a:r>
          </a:p>
        </p:txBody>
      </p:sp>
      <p:sp>
        <p:nvSpPr>
          <p:cNvPr id="35" name="Rectangle 34"/>
          <p:cNvSpPr/>
          <p:nvPr/>
        </p:nvSpPr>
        <p:spPr>
          <a:xfrm>
            <a:off x="2692908" y="1295205"/>
            <a:ext cx="1989685" cy="313801"/>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Atelier projet clinique</a:t>
            </a:r>
          </a:p>
        </p:txBody>
      </p:sp>
      <p:sp>
        <p:nvSpPr>
          <p:cNvPr id="36" name="Rectangle 35"/>
          <p:cNvSpPr/>
          <p:nvPr/>
        </p:nvSpPr>
        <p:spPr>
          <a:xfrm>
            <a:off x="4792223" y="930394"/>
            <a:ext cx="1936629" cy="31380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Éthique des soins</a:t>
            </a:r>
          </a:p>
        </p:txBody>
      </p:sp>
      <p:sp>
        <p:nvSpPr>
          <p:cNvPr id="37" name="Rectangle 36"/>
          <p:cNvSpPr/>
          <p:nvPr/>
        </p:nvSpPr>
        <p:spPr>
          <a:xfrm>
            <a:off x="4785730" y="1293493"/>
            <a:ext cx="1936629" cy="31380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Droit de la santé</a:t>
            </a:r>
          </a:p>
        </p:txBody>
      </p:sp>
      <p:sp>
        <p:nvSpPr>
          <p:cNvPr id="38" name="Rectangle 37"/>
          <p:cNvSpPr/>
          <p:nvPr/>
        </p:nvSpPr>
        <p:spPr>
          <a:xfrm>
            <a:off x="4782670" y="1652024"/>
            <a:ext cx="1939689" cy="31380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Politique et économie du système de santé</a:t>
            </a:r>
          </a:p>
        </p:txBody>
      </p:sp>
      <p:sp>
        <p:nvSpPr>
          <p:cNvPr id="39" name="Rectangle 38"/>
          <p:cNvSpPr/>
          <p:nvPr/>
        </p:nvSpPr>
        <p:spPr>
          <a:xfrm>
            <a:off x="658321" y="1295205"/>
            <a:ext cx="1873779"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Qualité des soins et sécurité des patients</a:t>
            </a:r>
          </a:p>
        </p:txBody>
      </p:sp>
      <p:sp>
        <p:nvSpPr>
          <p:cNvPr id="40" name="Rectangle 39"/>
          <p:cNvSpPr/>
          <p:nvPr/>
        </p:nvSpPr>
        <p:spPr>
          <a:xfrm>
            <a:off x="658321" y="1656105"/>
            <a:ext cx="1870326"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Raisonnement clinique en pratique infirmière avancée </a:t>
            </a:r>
          </a:p>
        </p:txBody>
      </p:sp>
      <p:sp>
        <p:nvSpPr>
          <p:cNvPr id="41" name="Rectangle 40"/>
          <p:cNvSpPr/>
          <p:nvPr/>
        </p:nvSpPr>
        <p:spPr>
          <a:xfrm>
            <a:off x="4771928" y="2018699"/>
            <a:ext cx="1963991" cy="31380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Leadership</a:t>
            </a:r>
          </a:p>
        </p:txBody>
      </p:sp>
      <p:sp>
        <p:nvSpPr>
          <p:cNvPr id="42" name="Rectangle 41"/>
          <p:cNvSpPr/>
          <p:nvPr/>
        </p:nvSpPr>
        <p:spPr>
          <a:xfrm>
            <a:off x="2692908" y="1660015"/>
            <a:ext cx="1989685" cy="313801"/>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EBP et stratégies d'analyse de pratique</a:t>
            </a:r>
          </a:p>
        </p:txBody>
      </p:sp>
      <p:sp>
        <p:nvSpPr>
          <p:cNvPr id="43" name="Rectangle 42"/>
          <p:cNvSpPr/>
          <p:nvPr/>
        </p:nvSpPr>
        <p:spPr>
          <a:xfrm>
            <a:off x="657315" y="2018699"/>
            <a:ext cx="1871332"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a:solidFill>
                  <a:srgbClr val="000000"/>
                </a:solidFill>
                <a:latin typeface="Calibri"/>
              </a:rPr>
              <a:t>E-Health et Nursing Informatics</a:t>
            </a:r>
            <a:endParaRPr lang="fr-CH" sz="900" dirty="0">
              <a:solidFill>
                <a:srgbClr val="000000"/>
              </a:solidFill>
              <a:latin typeface="Calibri"/>
            </a:endParaRPr>
          </a:p>
        </p:txBody>
      </p:sp>
      <p:sp>
        <p:nvSpPr>
          <p:cNvPr id="44" name="Rectangle 43"/>
          <p:cNvSpPr/>
          <p:nvPr/>
        </p:nvSpPr>
        <p:spPr>
          <a:xfrm>
            <a:off x="6829116" y="3095686"/>
            <a:ext cx="1971984"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a:solidFill>
                  <a:srgbClr val="000000"/>
                </a:solidFill>
                <a:latin typeface="Calibri"/>
              </a:rPr>
              <a:t>Devis de recherche appliqué</a:t>
            </a:r>
            <a:endParaRPr lang="fr-CH" sz="900" dirty="0">
              <a:solidFill>
                <a:srgbClr val="000000"/>
              </a:solidFill>
              <a:latin typeface="Calibri"/>
            </a:endParaRPr>
          </a:p>
        </p:txBody>
      </p:sp>
      <p:sp>
        <p:nvSpPr>
          <p:cNvPr id="45" name="Rectangle 44"/>
          <p:cNvSpPr/>
          <p:nvPr/>
        </p:nvSpPr>
        <p:spPr>
          <a:xfrm>
            <a:off x="657015" y="2734402"/>
            <a:ext cx="1875084"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a:solidFill>
                  <a:srgbClr val="000000"/>
                </a:solidFill>
                <a:latin typeface="Calibri"/>
              </a:rPr>
              <a:t>Interventions de soins complexes</a:t>
            </a:r>
            <a:endParaRPr lang="fr-CH" sz="900" dirty="0">
              <a:solidFill>
                <a:srgbClr val="000000"/>
              </a:solidFill>
              <a:latin typeface="Calibri"/>
            </a:endParaRPr>
          </a:p>
        </p:txBody>
      </p:sp>
      <p:sp>
        <p:nvSpPr>
          <p:cNvPr id="46" name="Rectangle 45"/>
          <p:cNvSpPr/>
          <p:nvPr/>
        </p:nvSpPr>
        <p:spPr>
          <a:xfrm>
            <a:off x="657015" y="2377446"/>
            <a:ext cx="1875084"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a:solidFill>
                  <a:srgbClr val="000000"/>
                </a:solidFill>
                <a:latin typeface="Calibri"/>
              </a:rPr>
              <a:t>Interprofessionalité (HES-SO)</a:t>
            </a:r>
            <a:endParaRPr lang="fr-CH" sz="900" dirty="0">
              <a:solidFill>
                <a:srgbClr val="000000"/>
              </a:solidFill>
              <a:latin typeface="Calibri"/>
            </a:endParaRPr>
          </a:p>
        </p:txBody>
      </p:sp>
      <p:sp>
        <p:nvSpPr>
          <p:cNvPr id="47" name="Rectangle 46"/>
          <p:cNvSpPr/>
          <p:nvPr/>
        </p:nvSpPr>
        <p:spPr>
          <a:xfrm>
            <a:off x="657015" y="3180225"/>
            <a:ext cx="6065344"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1100" b="1" dirty="0">
                <a:solidFill>
                  <a:srgbClr val="000000"/>
                </a:solidFill>
                <a:latin typeface="Calibri"/>
              </a:rPr>
              <a:t>Stage ICLS</a:t>
            </a:r>
          </a:p>
        </p:txBody>
      </p:sp>
      <p:sp>
        <p:nvSpPr>
          <p:cNvPr id="48" name="Rectangle 47"/>
          <p:cNvSpPr/>
          <p:nvPr/>
        </p:nvSpPr>
        <p:spPr>
          <a:xfrm>
            <a:off x="2691721" y="2024826"/>
            <a:ext cx="1989685" cy="313801"/>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Projet clinique : accompagnement au changement</a:t>
            </a:r>
          </a:p>
        </p:txBody>
      </p:sp>
      <p:sp>
        <p:nvSpPr>
          <p:cNvPr id="49" name="Rectangle 48"/>
          <p:cNvSpPr/>
          <p:nvPr/>
        </p:nvSpPr>
        <p:spPr>
          <a:xfrm>
            <a:off x="6829117" y="3447708"/>
            <a:ext cx="1963045"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Gestion de projet et équipe de recherche</a:t>
            </a:r>
          </a:p>
        </p:txBody>
      </p:sp>
      <p:sp>
        <p:nvSpPr>
          <p:cNvPr id="2" name="Rectangle 1"/>
          <p:cNvSpPr>
            <a:spLocks noChangeArrowheads="1"/>
          </p:cNvSpPr>
          <p:nvPr/>
        </p:nvSpPr>
        <p:spPr bwMode="auto">
          <a:xfrm>
            <a:off x="571502" y="133351"/>
            <a:ext cx="8285673" cy="250061"/>
          </a:xfrm>
          <a:prstGeom prst="rect">
            <a:avLst/>
          </a:prstGeom>
          <a:solidFill>
            <a:schemeClr val="accent6">
              <a:lumMod val="75000"/>
            </a:schemeClr>
          </a:solidFill>
          <a:ln w="12700">
            <a:noFill/>
            <a:miter lim="800000"/>
            <a:headEnd/>
            <a:tailEnd/>
          </a:ln>
        </p:spPr>
        <p:txBody>
          <a:bodyPr vert="horz" wrap="square" lIns="68580" tIns="34290" rIns="68580" bIns="34290" numCol="1" anchor="ctr" anchorCtr="0" compatLnSpc="1">
            <a:prstTxWarp prst="textNoShape">
              <a:avLst/>
            </a:prstTxWarp>
          </a:bodyPr>
          <a:lstStyle/>
          <a:p>
            <a:pPr algn="ctr" defTabSz="685783" eaLnBrk="0" fontAlgn="base" hangingPunct="0">
              <a:spcBef>
                <a:spcPct val="0"/>
              </a:spcBef>
              <a:spcAft>
                <a:spcPct val="0"/>
              </a:spcAft>
              <a:defRPr/>
            </a:pPr>
            <a:r>
              <a:rPr lang="fr-CH" altLang="fr-FR" sz="1800" b="1" dirty="0">
                <a:solidFill>
                  <a:prstClr val="white"/>
                </a:solidFill>
                <a:latin typeface="Calibri" panose="020F0502020204030204" pitchFamily="34" charset="0"/>
                <a:ea typeface="Calibri" panose="020F0502020204030204" pitchFamily="34" charset="0"/>
                <a:cs typeface="Times New Roman" panose="02020603050405020304" pitchFamily="18" charset="0"/>
              </a:rPr>
              <a:t>4 axes de formation</a:t>
            </a:r>
            <a:endParaRPr lang="fr-CH" altLang="fr-FR" sz="2700" b="1" dirty="0">
              <a:solidFill>
                <a:prstClr val="white"/>
              </a:solidFill>
              <a:latin typeface="Arial" panose="020B0604020202020204" pitchFamily="34" charset="0"/>
            </a:endParaRPr>
          </a:p>
        </p:txBody>
      </p:sp>
      <p:sp>
        <p:nvSpPr>
          <p:cNvPr id="51" name="Rectangle 50"/>
          <p:cNvSpPr/>
          <p:nvPr/>
        </p:nvSpPr>
        <p:spPr>
          <a:xfrm>
            <a:off x="657015" y="3868750"/>
            <a:ext cx="8144086" cy="313801"/>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1200" b="1" dirty="0">
                <a:solidFill>
                  <a:srgbClr val="000000"/>
                </a:solidFill>
                <a:latin typeface="Calibri"/>
              </a:rPr>
              <a:t>Mémoire de Master</a:t>
            </a:r>
          </a:p>
        </p:txBody>
      </p:sp>
      <p:sp>
        <p:nvSpPr>
          <p:cNvPr id="3" name="Rectangle 2"/>
          <p:cNvSpPr>
            <a:spLocks noChangeArrowheads="1"/>
          </p:cNvSpPr>
          <p:nvPr/>
        </p:nvSpPr>
        <p:spPr bwMode="auto">
          <a:xfrm>
            <a:off x="657015" y="4267869"/>
            <a:ext cx="8122790" cy="573107"/>
          </a:xfrm>
          <a:prstGeom prst="rect">
            <a:avLst/>
          </a:prstGeom>
          <a:solidFill>
            <a:schemeClr val="accent6"/>
          </a:solidFill>
          <a:ln>
            <a:solidFill>
              <a:schemeClr val="accent6">
                <a:lumMod val="50000"/>
              </a:schemeClr>
            </a:solidFill>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68580" tIns="34290" rIns="68580" bIns="34290" numCol="1" anchor="ctr" anchorCtr="0" compatLnSpc="1">
            <a:prstTxWarp prst="textNoShape">
              <a:avLst/>
            </a:prstTxWarp>
          </a:bodyPr>
          <a:lstStyle/>
          <a:p>
            <a:pPr algn="ctr" defTabSz="685783" eaLnBrk="0" fontAlgn="base" hangingPunct="0">
              <a:spcBef>
                <a:spcPct val="0"/>
              </a:spcBef>
              <a:spcAft>
                <a:spcPct val="0"/>
              </a:spcAft>
              <a:defRPr/>
            </a:pPr>
            <a:r>
              <a:rPr lang="fr-CH" altLang="fr-FR" sz="1350" dirty="0">
                <a:solidFill>
                  <a:prstClr val="white">
                    <a:lumMod val="95000"/>
                  </a:prstClr>
                </a:solidFill>
                <a:latin typeface="Calibri" panose="020F0502020204030204" pitchFamily="34" charset="0"/>
                <a:ea typeface="Calibri" panose="020F0502020204030204" pitchFamily="34" charset="0"/>
                <a:cs typeface="Times New Roman" panose="02020603050405020304" pitchFamily="18" charset="0"/>
              </a:rPr>
              <a:t>7 COMPÉTENCES TRANSVERSALES </a:t>
            </a:r>
          </a:p>
          <a:p>
            <a:pPr algn="ctr" defTabSz="685783" eaLnBrk="0" fontAlgn="base" hangingPunct="0">
              <a:spcBef>
                <a:spcPct val="0"/>
              </a:spcBef>
              <a:spcAft>
                <a:spcPct val="0"/>
              </a:spcAft>
              <a:defRPr/>
            </a:pPr>
            <a:r>
              <a:rPr lang="fr-CH" altLang="fr-FR" sz="1350" dirty="0">
                <a:solidFill>
                  <a:prstClr val="white">
                    <a:lumMod val="95000"/>
                  </a:prstClr>
                </a:solidFill>
                <a:latin typeface="Calibri" panose="020F0502020204030204" pitchFamily="34" charset="0"/>
                <a:ea typeface="Calibri" panose="020F0502020204030204" pitchFamily="34" charset="0"/>
                <a:cs typeface="Times New Roman" panose="02020603050405020304" pitchFamily="18" charset="0"/>
              </a:rPr>
              <a:t>Expert clinique – Leader – Communicateur – Collaborateur – Promoteur de la santé – Erudit - Professionnel</a:t>
            </a:r>
            <a:endParaRPr lang="fr-CH" altLang="fr-FR" sz="2400" dirty="0">
              <a:solidFill>
                <a:prstClr val="white">
                  <a:lumMod val="95000"/>
                </a:prstClr>
              </a:solidFill>
              <a:latin typeface="Arial" panose="020B0604020202020204" pitchFamily="34" charset="0"/>
            </a:endParaRPr>
          </a:p>
        </p:txBody>
      </p:sp>
    </p:spTree>
    <p:extLst>
      <p:ext uri="{BB962C8B-B14F-4D97-AF65-F5344CB8AC3E}">
        <p14:creationId xmlns:p14="http://schemas.microsoft.com/office/powerpoint/2010/main" val="3443471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513FC409-1146-D292-D48B-D8E0FD1F97BF}"/>
              </a:ext>
            </a:extLst>
          </p:cNvPr>
          <p:cNvSpPr>
            <a:spLocks noGrp="1"/>
          </p:cNvSpPr>
          <p:nvPr>
            <p:ph type="title"/>
          </p:nvPr>
        </p:nvSpPr>
        <p:spPr>
          <a:xfrm>
            <a:off x="252000" y="133242"/>
            <a:ext cx="8229600" cy="857250"/>
          </a:xfrm>
        </p:spPr>
        <p:txBody>
          <a:bodyPr>
            <a:normAutofit/>
          </a:bodyPr>
          <a:lstStyle/>
          <a:p>
            <a:r>
              <a:rPr lang="fr-CH" sz="2400" dirty="0">
                <a:solidFill>
                  <a:srgbClr val="A11845"/>
                </a:solidFill>
                <a:latin typeface="+mn-lt"/>
                <a:cs typeface="Calibri" panose="020F0502020204030204" pitchFamily="34" charset="0"/>
              </a:rPr>
              <a:t>Berufliche Perspektiven</a:t>
            </a:r>
            <a:endParaRPr lang="en-CH" sz="2400" dirty="0">
              <a:solidFill>
                <a:srgbClr val="A11845"/>
              </a:solidFill>
              <a:latin typeface="+mn-lt"/>
              <a:cs typeface="Calibri" panose="020F0502020204030204" pitchFamily="34" charset="0"/>
            </a:endParaRPr>
          </a:p>
        </p:txBody>
      </p:sp>
      <p:sp>
        <p:nvSpPr>
          <p:cNvPr id="9" name="Espace réservé du contenu 1">
            <a:extLst>
              <a:ext uri="{FF2B5EF4-FFF2-40B4-BE49-F238E27FC236}">
                <a16:creationId xmlns:a16="http://schemas.microsoft.com/office/drawing/2014/main" id="{D81048A9-F89A-6DFF-0866-B6F98D365C72}"/>
              </a:ext>
            </a:extLst>
          </p:cNvPr>
          <p:cNvSpPr>
            <a:spLocks noGrp="1"/>
          </p:cNvSpPr>
          <p:nvPr>
            <p:ph idx="1"/>
          </p:nvPr>
        </p:nvSpPr>
        <p:spPr>
          <a:xfrm>
            <a:off x="252000" y="773775"/>
            <a:ext cx="8640000" cy="3497712"/>
          </a:xfrm>
        </p:spPr>
        <p:txBody>
          <a:bodyPr>
            <a:normAutofit/>
          </a:bodyPr>
          <a:lstStyle/>
          <a:p>
            <a:endParaRPr lang="fr-CH" b="0" dirty="0">
              <a:latin typeface="Calibri" panose="020F0502020204030204" pitchFamily="34" charset="0"/>
              <a:cs typeface="Calibri" panose="020F0502020204030204" pitchFamily="34" charset="0"/>
            </a:endParaRPr>
          </a:p>
          <a:p>
            <a:pPr marL="342892" indent="-342892">
              <a:lnSpc>
                <a:spcPct val="150000"/>
              </a:lnSpc>
              <a:buFont typeface="Arial" panose="020B0604020202020204" pitchFamily="34" charset="0"/>
              <a:buChar char="•"/>
            </a:pPr>
            <a:r>
              <a:rPr lang="fr-CH" b="0" dirty="0">
                <a:latin typeface="Calibri" panose="020F0502020204030204" pitchFamily="34" charset="0"/>
                <a:cs typeface="Calibri" panose="020F0502020204030204" pitchFamily="34" charset="0"/>
              </a:rPr>
              <a:t>CNS in einer Gesundheitseinrichtung</a:t>
            </a:r>
          </a:p>
          <a:p>
            <a:pPr marL="342892" indent="-342892">
              <a:lnSpc>
                <a:spcPct val="150000"/>
              </a:lnSpc>
              <a:buFont typeface="Arial" panose="020B0604020202020204" pitchFamily="34" charset="0"/>
              <a:buChar char="•"/>
            </a:pPr>
            <a:r>
              <a:rPr lang="fr-CH" b="0" dirty="0" err="1">
                <a:latin typeface="Calibri" panose="020F0502020204030204" pitchFamily="34" charset="0"/>
                <a:cs typeface="Calibri" panose="020F0502020204030204" pitchFamily="34" charset="0"/>
              </a:rPr>
              <a:t>Lehre</a:t>
            </a:r>
            <a:endParaRPr lang="fr-CH" b="0" dirty="0">
              <a:latin typeface="Calibri" panose="020F0502020204030204" pitchFamily="34" charset="0"/>
              <a:cs typeface="Calibri" panose="020F0502020204030204" pitchFamily="34" charset="0"/>
            </a:endParaRPr>
          </a:p>
          <a:p>
            <a:pPr marL="342892" indent="-342892">
              <a:lnSpc>
                <a:spcPct val="150000"/>
              </a:lnSpc>
              <a:buFont typeface="Arial" panose="020B0604020202020204" pitchFamily="34" charset="0"/>
              <a:buChar char="•"/>
            </a:pPr>
            <a:r>
              <a:rPr lang="fr-CH" b="0" spc="28" dirty="0" err="1">
                <a:solidFill>
                  <a:srgbClr val="251E20"/>
                </a:solidFill>
                <a:latin typeface="Calibri" panose="020F0502020204030204" pitchFamily="34" charset="0"/>
                <a:cs typeface="Calibri" panose="020F0502020204030204" pitchFamily="34" charset="0"/>
              </a:rPr>
              <a:t>Wissenschaftliche</a:t>
            </a:r>
            <a:r>
              <a:rPr lang="fr-CH" b="0" spc="28" dirty="0">
                <a:solidFill>
                  <a:srgbClr val="251E20"/>
                </a:solidFill>
                <a:latin typeface="Calibri" panose="020F0502020204030204" pitchFamily="34" charset="0"/>
                <a:cs typeface="Calibri" panose="020F0502020204030204" pitchFamily="34" charset="0"/>
              </a:rPr>
              <a:t> </a:t>
            </a:r>
            <a:r>
              <a:rPr lang="fr-CH" b="0" spc="28" dirty="0" err="1">
                <a:solidFill>
                  <a:srgbClr val="251E20"/>
                </a:solidFill>
                <a:latin typeface="Calibri" panose="020F0502020204030204" pitchFamily="34" charset="0"/>
                <a:cs typeface="Calibri" panose="020F0502020204030204" pitchFamily="34" charset="0"/>
              </a:rPr>
              <a:t>Mitarbeit</a:t>
            </a:r>
            <a:r>
              <a:rPr lang="fr-CH" b="0" spc="28" dirty="0">
                <a:solidFill>
                  <a:srgbClr val="251E20"/>
                </a:solidFill>
                <a:latin typeface="Calibri" panose="020F0502020204030204" pitchFamily="34" charset="0"/>
                <a:cs typeface="Calibri" panose="020F0502020204030204" pitchFamily="34" charset="0"/>
              </a:rPr>
              <a:t> </a:t>
            </a:r>
            <a:r>
              <a:rPr lang="fr-CH" b="0" spc="28" dirty="0" err="1">
                <a:solidFill>
                  <a:srgbClr val="251E20"/>
                </a:solidFill>
                <a:latin typeface="Calibri" panose="020F0502020204030204" pitchFamily="34" charset="0"/>
                <a:cs typeface="Calibri" panose="020F0502020204030204" pitchFamily="34" charset="0"/>
              </a:rPr>
              <a:t>Forschung</a:t>
            </a:r>
            <a:r>
              <a:rPr lang="fr-CH" b="0" spc="28" dirty="0">
                <a:solidFill>
                  <a:srgbClr val="251E20"/>
                </a:solidFill>
                <a:latin typeface="Calibri" panose="020F0502020204030204" pitchFamily="34" charset="0"/>
                <a:cs typeface="Calibri" panose="020F0502020204030204" pitchFamily="34" charset="0"/>
              </a:rPr>
              <a:t> </a:t>
            </a:r>
          </a:p>
          <a:p>
            <a:pPr marL="342892" indent="-342892">
              <a:lnSpc>
                <a:spcPct val="150000"/>
              </a:lnSpc>
              <a:buFont typeface="Arial" panose="020B0604020202020204" pitchFamily="34" charset="0"/>
              <a:buChar char="•"/>
            </a:pPr>
            <a:r>
              <a:rPr lang="fr-CH" b="0" dirty="0" err="1">
                <a:latin typeface="Calibri" panose="020F0502020204030204" pitchFamily="34" charset="0"/>
                <a:cs typeface="Calibri" panose="020F0502020204030204" pitchFamily="34" charset="0"/>
              </a:rPr>
              <a:t>Doktorat</a:t>
            </a:r>
            <a:endParaRPr lang="fr-CH" b="0" dirty="0">
              <a:latin typeface="Calibri" panose="020F0502020204030204" pitchFamily="34" charset="0"/>
              <a:cs typeface="Calibri" panose="020F0502020204030204" pitchFamily="34" charset="0"/>
            </a:endParaRPr>
          </a:p>
          <a:p>
            <a:pPr marL="342892" indent="-342892">
              <a:lnSpc>
                <a:spcPct val="150000"/>
              </a:lnSpc>
              <a:buFont typeface="Arial" panose="020B0604020202020204" pitchFamily="34" charset="0"/>
              <a:buChar char="•"/>
            </a:pPr>
            <a:r>
              <a:rPr lang="fr-CH" b="0" dirty="0">
                <a:latin typeface="Calibri" panose="020F0502020204030204" pitchFamily="34" charset="0"/>
                <a:cs typeface="Calibri" panose="020F0502020204030204" pitchFamily="34" charset="0"/>
              </a:rPr>
              <a:t>Leadership / </a:t>
            </a:r>
            <a:r>
              <a:rPr lang="fr-CH" b="0" dirty="0" err="1">
                <a:latin typeface="Calibri" panose="020F0502020204030204" pitchFamily="34" charset="0"/>
                <a:cs typeface="Calibri" panose="020F0502020204030204" pitchFamily="34" charset="0"/>
              </a:rPr>
              <a:t>Gesundheitspolitik</a:t>
            </a:r>
            <a:endParaRPr lang="fr-CH" b="0" dirty="0">
              <a:latin typeface="Calibri" panose="020F0502020204030204" pitchFamily="34" charset="0"/>
              <a:cs typeface="Calibri" panose="020F0502020204030204" pitchFamily="34" charset="0"/>
            </a:endParaRPr>
          </a:p>
        </p:txBody>
      </p:sp>
      <p:sp>
        <p:nvSpPr>
          <p:cNvPr id="4" name="Espace réservé du pied de page 3">
            <a:extLst>
              <a:ext uri="{FF2B5EF4-FFF2-40B4-BE49-F238E27FC236}">
                <a16:creationId xmlns:a16="http://schemas.microsoft.com/office/drawing/2014/main" id="{686DE4B5-D63F-3135-4C5A-6D67032DDDE1}"/>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3965025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arme 1">
            <a:extLst>
              <a:ext uri="{FF2B5EF4-FFF2-40B4-BE49-F238E27FC236}">
                <a16:creationId xmlns:a16="http://schemas.microsoft.com/office/drawing/2014/main" id="{5F69A7A1-4DB1-34D1-6829-ED2A1B0A9079}"/>
              </a:ext>
            </a:extLst>
          </p:cNvPr>
          <p:cNvSpPr/>
          <p:nvPr/>
        </p:nvSpPr>
        <p:spPr>
          <a:xfrm>
            <a:off x="3558707" y="2456460"/>
            <a:ext cx="2065973" cy="2065973"/>
          </a:xfrm>
          <a:prstGeom prst="teardrop">
            <a:avLst/>
          </a:prstGeom>
          <a:solidFill>
            <a:srgbClr val="D04F7B"/>
          </a:solidFill>
          <a:ln w="12700" cap="flat" cmpd="sng" algn="ctr">
            <a:noFill/>
            <a:prstDash val="solid"/>
            <a:miter lim="800000"/>
          </a:ln>
          <a:effectLst/>
        </p:spPr>
        <p:txBody>
          <a:bodyPr rtlCol="0" anchor="ctr"/>
          <a:lstStyle/>
          <a:p>
            <a:pPr algn="ctr" defTabSz="713214">
              <a:defRPr/>
            </a:pPr>
            <a:endParaRPr lang="fr-CH" sz="1350" kern="0">
              <a:solidFill>
                <a:prstClr val="white"/>
              </a:solidFill>
              <a:latin typeface="Arial" panose="020B0604020202020204"/>
            </a:endParaRPr>
          </a:p>
        </p:txBody>
      </p:sp>
      <p:sp>
        <p:nvSpPr>
          <p:cNvPr id="3" name="Larme 2">
            <a:extLst>
              <a:ext uri="{FF2B5EF4-FFF2-40B4-BE49-F238E27FC236}">
                <a16:creationId xmlns:a16="http://schemas.microsoft.com/office/drawing/2014/main" id="{71108FFD-0601-BD41-292C-76585075B089}"/>
              </a:ext>
            </a:extLst>
          </p:cNvPr>
          <p:cNvSpPr/>
          <p:nvPr/>
        </p:nvSpPr>
        <p:spPr>
          <a:xfrm rot="5400000">
            <a:off x="3558707" y="253567"/>
            <a:ext cx="2065973" cy="2065973"/>
          </a:xfrm>
          <a:prstGeom prst="teardrop">
            <a:avLst/>
          </a:prstGeom>
          <a:solidFill>
            <a:srgbClr val="D6ECFA"/>
          </a:solidFill>
          <a:ln w="12700" cap="flat" cmpd="sng" algn="ctr">
            <a:noFill/>
            <a:prstDash val="solid"/>
            <a:miter lim="800000"/>
          </a:ln>
          <a:effectLst/>
        </p:spPr>
        <p:txBody>
          <a:bodyPr rtlCol="0" anchor="ctr"/>
          <a:lstStyle/>
          <a:p>
            <a:pPr algn="ctr" defTabSz="713214">
              <a:defRPr/>
            </a:pPr>
            <a:endParaRPr lang="fr-CH" sz="1350" kern="0">
              <a:solidFill>
                <a:prstClr val="white"/>
              </a:solidFill>
              <a:latin typeface="Arial" panose="020B0604020202020204"/>
            </a:endParaRPr>
          </a:p>
        </p:txBody>
      </p:sp>
      <p:sp>
        <p:nvSpPr>
          <p:cNvPr id="4" name="Larme 3">
            <a:extLst>
              <a:ext uri="{FF2B5EF4-FFF2-40B4-BE49-F238E27FC236}">
                <a16:creationId xmlns:a16="http://schemas.microsoft.com/office/drawing/2014/main" id="{EE2B84DD-C144-B491-CB9F-A54706296AFA}"/>
              </a:ext>
            </a:extLst>
          </p:cNvPr>
          <p:cNvSpPr/>
          <p:nvPr/>
        </p:nvSpPr>
        <p:spPr>
          <a:xfrm flipH="1">
            <a:off x="5738979" y="2456460"/>
            <a:ext cx="2065973" cy="2065973"/>
          </a:xfrm>
          <a:prstGeom prst="teardrop">
            <a:avLst/>
          </a:prstGeom>
          <a:solidFill>
            <a:srgbClr val="67C5ED"/>
          </a:solidFill>
          <a:ln w="12700" cap="flat" cmpd="sng" algn="ctr">
            <a:noFill/>
            <a:prstDash val="solid"/>
            <a:miter lim="800000"/>
          </a:ln>
          <a:effectLst/>
        </p:spPr>
        <p:txBody>
          <a:bodyPr rtlCol="0" anchor="ctr"/>
          <a:lstStyle/>
          <a:p>
            <a:pPr algn="ctr" defTabSz="713214">
              <a:defRPr/>
            </a:pPr>
            <a:endParaRPr lang="fr-CH" sz="1350" kern="0">
              <a:solidFill>
                <a:prstClr val="white"/>
              </a:solidFill>
              <a:latin typeface="Arial" panose="020B0604020202020204"/>
            </a:endParaRPr>
          </a:p>
        </p:txBody>
      </p:sp>
      <p:sp>
        <p:nvSpPr>
          <p:cNvPr id="5" name="Larme 4">
            <a:extLst>
              <a:ext uri="{FF2B5EF4-FFF2-40B4-BE49-F238E27FC236}">
                <a16:creationId xmlns:a16="http://schemas.microsoft.com/office/drawing/2014/main" id="{CEA2FDED-D629-FD17-ACC2-953EE705D936}"/>
              </a:ext>
            </a:extLst>
          </p:cNvPr>
          <p:cNvSpPr/>
          <p:nvPr/>
        </p:nvSpPr>
        <p:spPr>
          <a:xfrm flipH="1" flipV="1">
            <a:off x="5738979" y="253567"/>
            <a:ext cx="2065973" cy="2065973"/>
          </a:xfrm>
          <a:prstGeom prst="teardrop">
            <a:avLst/>
          </a:prstGeom>
          <a:solidFill>
            <a:srgbClr val="53A2D9"/>
          </a:solidFill>
          <a:ln w="38100" cap="flat" cmpd="sng" algn="ctr">
            <a:noFill/>
            <a:prstDash val="solid"/>
            <a:miter lim="800000"/>
          </a:ln>
          <a:effectLst/>
        </p:spPr>
        <p:txBody>
          <a:bodyPr rtlCol="0" anchor="ctr"/>
          <a:lstStyle/>
          <a:p>
            <a:pPr algn="ctr" defTabSz="713214">
              <a:defRPr/>
            </a:pPr>
            <a:endParaRPr lang="fr-CH" sz="1350" kern="0" dirty="0">
              <a:solidFill>
                <a:prstClr val="white"/>
              </a:solidFill>
              <a:latin typeface="Aptos" panose="020B0004020202020204" pitchFamily="34" charset="0"/>
            </a:endParaRPr>
          </a:p>
        </p:txBody>
      </p:sp>
      <p:sp>
        <p:nvSpPr>
          <p:cNvPr id="6" name="ZoneTexte 5">
            <a:extLst>
              <a:ext uri="{FF2B5EF4-FFF2-40B4-BE49-F238E27FC236}">
                <a16:creationId xmlns:a16="http://schemas.microsoft.com/office/drawing/2014/main" id="{4FADF692-8D26-4A42-1A90-F55A17436834}"/>
              </a:ext>
            </a:extLst>
          </p:cNvPr>
          <p:cNvSpPr txBox="1"/>
          <p:nvPr/>
        </p:nvSpPr>
        <p:spPr>
          <a:xfrm>
            <a:off x="3577685" y="613011"/>
            <a:ext cx="2046995" cy="1477328"/>
          </a:xfrm>
          <a:prstGeom prst="rect">
            <a:avLst/>
          </a:prstGeom>
          <a:noFill/>
        </p:spPr>
        <p:txBody>
          <a:bodyPr wrap="square" rtlCol="0">
            <a:noAutofit/>
          </a:bodyPr>
          <a:lstStyle/>
          <a:p>
            <a:pPr algn="r" defTabSz="713214"/>
            <a:r>
              <a:rPr lang="fr-CH" sz="1400" b="1" dirty="0">
                <a:solidFill>
                  <a:prstClr val="black"/>
                </a:solidFill>
                <a:latin typeface="Aptos" panose="020B0004020202020204" pitchFamily="34" charset="0"/>
                <a:cs typeface="Segoe UI Semilight" panose="020B0402040204020203" pitchFamily="34" charset="0"/>
              </a:rPr>
              <a:t>Entwicklung von Lehr- und Forschungstätigkeiten </a:t>
            </a:r>
            <a:r>
              <a:rPr lang="fr-CH" sz="1400" dirty="0">
                <a:solidFill>
                  <a:prstClr val="black"/>
                </a:solidFill>
                <a:latin typeface="Aptos" panose="020B0004020202020204" pitchFamily="34" charset="0"/>
                <a:cs typeface="Segoe UI Semilight" panose="020B0402040204020203" pitchFamily="34" charset="0"/>
              </a:rPr>
              <a:t>in den Bereichen Pflege und Gesundheitswissenschaften</a:t>
            </a:r>
          </a:p>
        </p:txBody>
      </p:sp>
      <p:sp>
        <p:nvSpPr>
          <p:cNvPr id="7" name="ZoneTexte 6">
            <a:extLst>
              <a:ext uri="{FF2B5EF4-FFF2-40B4-BE49-F238E27FC236}">
                <a16:creationId xmlns:a16="http://schemas.microsoft.com/office/drawing/2014/main" id="{E04AC6CF-AAC1-1B58-5D05-730B4DA602BE}"/>
              </a:ext>
            </a:extLst>
          </p:cNvPr>
          <p:cNvSpPr txBox="1"/>
          <p:nvPr/>
        </p:nvSpPr>
        <p:spPr>
          <a:xfrm>
            <a:off x="5851850" y="657243"/>
            <a:ext cx="1517333" cy="1169551"/>
          </a:xfrm>
          <a:prstGeom prst="rect">
            <a:avLst/>
          </a:prstGeom>
          <a:noFill/>
        </p:spPr>
        <p:txBody>
          <a:bodyPr wrap="square" rtlCol="0">
            <a:spAutoFit/>
          </a:bodyPr>
          <a:lstStyle/>
          <a:p>
            <a:pPr defTabSz="713214"/>
            <a:r>
              <a:rPr lang="fr-CH" sz="1400" dirty="0">
                <a:solidFill>
                  <a:prstClr val="black"/>
                </a:solidFill>
                <a:latin typeface="Aptos" panose="020B0004020202020204" pitchFamily="34" charset="0"/>
                <a:cs typeface="Segoe UI Semilight" panose="020B0402040204020203" pitchFamily="34" charset="0"/>
              </a:rPr>
              <a:t>Angebot</a:t>
            </a:r>
            <a:r>
              <a:rPr lang="fr-CH" sz="1400" b="1" dirty="0">
                <a:solidFill>
                  <a:prstClr val="black"/>
                </a:solidFill>
                <a:latin typeface="Aptos" panose="020B0004020202020204" pitchFamily="34" charset="0"/>
                <a:cs typeface="Segoe UI Semilight" panose="020B0402040204020203" pitchFamily="34" charset="0"/>
              </a:rPr>
              <a:t> von</a:t>
            </a:r>
            <a:r>
              <a:rPr lang="fr-CH" sz="1400" dirty="0">
                <a:solidFill>
                  <a:prstClr val="black"/>
                </a:solidFill>
                <a:latin typeface="Aptos" panose="020B0004020202020204" pitchFamily="34" charset="0"/>
                <a:cs typeface="Segoe UI Semilight" panose="020B0402040204020203" pitchFamily="34" charset="0"/>
              </a:rPr>
              <a:t> Master-Level-</a:t>
            </a:r>
            <a:r>
              <a:rPr lang="fr-CH" sz="1400" b="1" dirty="0">
                <a:solidFill>
                  <a:prstClr val="black"/>
                </a:solidFill>
                <a:latin typeface="Aptos" panose="020B0004020202020204" pitchFamily="34" charset="0"/>
                <a:cs typeface="Segoe UI Semilight" panose="020B0402040204020203" pitchFamily="34" charset="0"/>
              </a:rPr>
              <a:t>Ausbildung und Weiterbildungsprogrammen</a:t>
            </a:r>
          </a:p>
        </p:txBody>
      </p:sp>
      <p:sp>
        <p:nvSpPr>
          <p:cNvPr id="8" name="ZoneTexte 7">
            <a:extLst>
              <a:ext uri="{FF2B5EF4-FFF2-40B4-BE49-F238E27FC236}">
                <a16:creationId xmlns:a16="http://schemas.microsoft.com/office/drawing/2014/main" id="{5FB82EEC-C56C-2538-F767-014E44B6C947}"/>
              </a:ext>
            </a:extLst>
          </p:cNvPr>
          <p:cNvSpPr txBox="1"/>
          <p:nvPr/>
        </p:nvSpPr>
        <p:spPr>
          <a:xfrm>
            <a:off x="3292184" y="2528091"/>
            <a:ext cx="2140209" cy="954107"/>
          </a:xfrm>
          <a:prstGeom prst="rect">
            <a:avLst/>
          </a:prstGeom>
          <a:noFill/>
        </p:spPr>
        <p:txBody>
          <a:bodyPr wrap="square" rtlCol="0">
            <a:spAutoFit/>
          </a:bodyPr>
          <a:lstStyle/>
          <a:p>
            <a:pPr algn="r" defTabSz="713214"/>
            <a:r>
              <a:rPr lang="fr-CH" sz="1400" b="1" dirty="0" err="1">
                <a:solidFill>
                  <a:prstClr val="white"/>
                </a:solidFill>
                <a:latin typeface="Aptos" panose="020B0004020202020204" pitchFamily="34" charset="0"/>
                <a:cs typeface="Segoe UI Semilight" panose="020B0402040204020203" pitchFamily="34" charset="0"/>
              </a:rPr>
              <a:t>Interdisziplinäre</a:t>
            </a:r>
            <a:r>
              <a:rPr lang="fr-CH" sz="1400" dirty="0">
                <a:solidFill>
                  <a:prstClr val="white"/>
                </a:solidFill>
                <a:latin typeface="Aptos" panose="020B0004020202020204" pitchFamily="34" charset="0"/>
                <a:cs typeface="Segoe UI Semilight" panose="020B0402040204020203" pitchFamily="34" charset="0"/>
              </a:rPr>
              <a:t> Forschung</a:t>
            </a:r>
            <a:r>
              <a:rPr lang="fr-CH" sz="1400" b="1" dirty="0">
                <a:solidFill>
                  <a:prstClr val="white"/>
                </a:solidFill>
                <a:latin typeface="Aptos" panose="020B0004020202020204" pitchFamily="34" charset="0"/>
                <a:cs typeface="Segoe UI Semilight" panose="020B0402040204020203" pitchFamily="34" charset="0"/>
              </a:rPr>
              <a:t>;</a:t>
            </a:r>
          </a:p>
          <a:p>
            <a:pPr algn="r" defTabSz="713214"/>
            <a:r>
              <a:rPr lang="fr-CH" sz="1400" dirty="0" err="1">
                <a:solidFill>
                  <a:prstClr val="white"/>
                </a:solidFill>
                <a:latin typeface="Aptos" panose="020B0004020202020204" pitchFamily="34" charset="0"/>
                <a:cs typeface="Segoe UI Semilight" panose="020B0402040204020203" pitchFamily="34" charset="0"/>
              </a:rPr>
              <a:t>Patienten</a:t>
            </a:r>
            <a:r>
              <a:rPr lang="fr-CH" sz="1400" dirty="0">
                <a:solidFill>
                  <a:prstClr val="white"/>
                </a:solidFill>
                <a:latin typeface="Aptos" panose="020B0004020202020204" pitchFamily="34" charset="0"/>
                <a:cs typeface="Segoe UI Semilight" panose="020B0402040204020203" pitchFamily="34" charset="0"/>
              </a:rPr>
              <a:t> und ihre Angehörigen</a:t>
            </a:r>
          </a:p>
        </p:txBody>
      </p:sp>
      <p:sp>
        <p:nvSpPr>
          <p:cNvPr id="9" name="ZoneTexte 8">
            <a:extLst>
              <a:ext uri="{FF2B5EF4-FFF2-40B4-BE49-F238E27FC236}">
                <a16:creationId xmlns:a16="http://schemas.microsoft.com/office/drawing/2014/main" id="{177DB808-9AD8-9F2B-D319-7B910A951D6A}"/>
              </a:ext>
            </a:extLst>
          </p:cNvPr>
          <p:cNvSpPr txBox="1"/>
          <p:nvPr/>
        </p:nvSpPr>
        <p:spPr>
          <a:xfrm>
            <a:off x="5851850" y="2528091"/>
            <a:ext cx="1517333" cy="1384995"/>
          </a:xfrm>
          <a:prstGeom prst="rect">
            <a:avLst/>
          </a:prstGeom>
          <a:noFill/>
        </p:spPr>
        <p:txBody>
          <a:bodyPr wrap="square" rtlCol="0">
            <a:spAutoFit/>
          </a:bodyPr>
          <a:lstStyle/>
          <a:p>
            <a:pPr defTabSz="713214"/>
            <a:r>
              <a:rPr lang="fr-CH" sz="1400" dirty="0" err="1">
                <a:solidFill>
                  <a:prstClr val="black"/>
                </a:solidFill>
                <a:latin typeface="Aptos" panose="020B0004020202020204" pitchFamily="34" charset="0"/>
                <a:cs typeface="Segoe UI Semilight" panose="020B0402040204020203" pitchFamily="34" charset="0"/>
              </a:rPr>
              <a:t>Förderung</a:t>
            </a:r>
            <a:r>
              <a:rPr lang="fr-CH" sz="1400" dirty="0">
                <a:solidFill>
                  <a:prstClr val="black"/>
                </a:solidFill>
                <a:latin typeface="Aptos" panose="020B0004020202020204" pitchFamily="34" charset="0"/>
                <a:cs typeface="Segoe UI Semilight" panose="020B0402040204020203" pitchFamily="34" charset="0"/>
              </a:rPr>
              <a:t> des </a:t>
            </a:r>
            <a:r>
              <a:rPr lang="fr-CH" sz="1400" b="1" dirty="0" err="1">
                <a:solidFill>
                  <a:prstClr val="black"/>
                </a:solidFill>
                <a:latin typeface="Aptos" panose="020B0004020202020204" pitchFamily="34" charset="0"/>
                <a:cs typeface="Segoe UI Semilight" panose="020B0402040204020203" pitchFamily="34" charset="0"/>
              </a:rPr>
              <a:t>Austauschs</a:t>
            </a:r>
            <a:r>
              <a:rPr lang="fr-CH" sz="1400" dirty="0">
                <a:solidFill>
                  <a:prstClr val="black"/>
                </a:solidFill>
                <a:latin typeface="Aptos" panose="020B0004020202020204" pitchFamily="34" charset="0"/>
                <a:cs typeface="Segoe UI Semilight" panose="020B0402040204020203" pitchFamily="34" charset="0"/>
              </a:rPr>
              <a:t> mit der Gesellschaft durch Dienstleistungen und Expertise</a:t>
            </a:r>
          </a:p>
        </p:txBody>
      </p:sp>
      <p:sp>
        <p:nvSpPr>
          <p:cNvPr id="10" name="ZoneTexte 9">
            <a:extLst>
              <a:ext uri="{FF2B5EF4-FFF2-40B4-BE49-F238E27FC236}">
                <a16:creationId xmlns:a16="http://schemas.microsoft.com/office/drawing/2014/main" id="{E56188E7-9F8C-DDA3-510F-00900C67E26C}"/>
              </a:ext>
            </a:extLst>
          </p:cNvPr>
          <p:cNvSpPr txBox="1"/>
          <p:nvPr/>
        </p:nvSpPr>
        <p:spPr>
          <a:xfrm>
            <a:off x="489858" y="2778134"/>
            <a:ext cx="2689456" cy="553998"/>
          </a:xfrm>
          <a:prstGeom prst="rect">
            <a:avLst/>
          </a:prstGeom>
          <a:noFill/>
        </p:spPr>
        <p:txBody>
          <a:bodyPr wrap="square" rtlCol="0">
            <a:spAutoFit/>
          </a:bodyPr>
          <a:lstStyle/>
          <a:p>
            <a:pPr algn="r" defTabSz="713214"/>
            <a:r>
              <a:rPr lang="fr-CH" sz="1500" dirty="0">
                <a:solidFill>
                  <a:prstClr val="black"/>
                </a:solidFill>
                <a:latin typeface="Aptos" panose="020B0004020202020204" pitchFamily="34" charset="0"/>
                <a:cs typeface="Segoe UI Semilight" panose="020B0402040204020203" pitchFamily="34" charset="0"/>
              </a:rPr>
              <a:t>Integrierte und koordinierte Versorgungsmodelle</a:t>
            </a:r>
          </a:p>
        </p:txBody>
      </p:sp>
      <p:sp>
        <p:nvSpPr>
          <p:cNvPr id="11" name="ZoneTexte 10">
            <a:extLst>
              <a:ext uri="{FF2B5EF4-FFF2-40B4-BE49-F238E27FC236}">
                <a16:creationId xmlns:a16="http://schemas.microsoft.com/office/drawing/2014/main" id="{F180415E-9446-CCEE-97DE-0FFFD47ABC50}"/>
              </a:ext>
            </a:extLst>
          </p:cNvPr>
          <p:cNvSpPr txBox="1"/>
          <p:nvPr/>
        </p:nvSpPr>
        <p:spPr>
          <a:xfrm>
            <a:off x="740229" y="3653636"/>
            <a:ext cx="2437655" cy="784830"/>
          </a:xfrm>
          <a:prstGeom prst="rect">
            <a:avLst/>
          </a:prstGeom>
          <a:noFill/>
        </p:spPr>
        <p:txBody>
          <a:bodyPr wrap="square" rtlCol="0">
            <a:spAutoFit/>
          </a:bodyPr>
          <a:lstStyle/>
          <a:p>
            <a:pPr algn="r" defTabSz="713214"/>
            <a:r>
              <a:rPr lang="fr-CH" sz="1500" dirty="0" err="1">
                <a:solidFill>
                  <a:prstClr val="black"/>
                </a:solidFill>
                <a:latin typeface="Aptos" panose="020B0004020202020204" pitchFamily="34" charset="0"/>
                <a:cs typeface="Segoe UI Semilight" panose="020B0402040204020203" pitchFamily="34" charset="0"/>
              </a:rPr>
              <a:t>Antworten</a:t>
            </a:r>
            <a:r>
              <a:rPr lang="fr-CH" sz="1500" dirty="0">
                <a:solidFill>
                  <a:prstClr val="black"/>
                </a:solidFill>
                <a:latin typeface="Aptos" panose="020B0004020202020204" pitchFamily="34" charset="0"/>
                <a:cs typeface="Segoe UI Semilight" panose="020B0402040204020203" pitchFamily="34" charset="0"/>
              </a:rPr>
              <a:t> </a:t>
            </a:r>
            <a:r>
              <a:rPr lang="fr-CH" sz="1500" dirty="0" err="1">
                <a:solidFill>
                  <a:prstClr val="black"/>
                </a:solidFill>
                <a:latin typeface="Aptos" panose="020B0004020202020204" pitchFamily="34" charset="0"/>
                <a:cs typeface="Segoe UI Semilight" panose="020B0402040204020203" pitchFamily="34" charset="0"/>
              </a:rPr>
              <a:t>auf</a:t>
            </a:r>
            <a:r>
              <a:rPr lang="fr-CH" sz="1500" dirty="0">
                <a:solidFill>
                  <a:prstClr val="black"/>
                </a:solidFill>
                <a:latin typeface="Aptos" panose="020B0004020202020204" pitchFamily="34" charset="0"/>
                <a:cs typeface="Segoe UI Semilight" panose="020B0402040204020203" pitchFamily="34" charset="0"/>
              </a:rPr>
              <a:t> </a:t>
            </a:r>
            <a:r>
              <a:rPr lang="fr-CH" sz="1500" dirty="0" err="1">
                <a:solidFill>
                  <a:prstClr val="black"/>
                </a:solidFill>
                <a:latin typeface="Aptos" panose="020B0004020202020204" pitchFamily="34" charset="0"/>
                <a:cs typeface="Segoe UI Semilight" panose="020B0402040204020203" pitchFamily="34" charset="0"/>
              </a:rPr>
              <a:t>zentrale</a:t>
            </a:r>
            <a:r>
              <a:rPr lang="fr-CH" sz="1500" dirty="0">
                <a:solidFill>
                  <a:prstClr val="black"/>
                </a:solidFill>
                <a:latin typeface="Aptos" panose="020B0004020202020204" pitchFamily="34" charset="0"/>
                <a:cs typeface="Segoe UI Semilight" panose="020B0402040204020203" pitchFamily="34" charset="0"/>
              </a:rPr>
              <a:t> </a:t>
            </a:r>
            <a:r>
              <a:rPr lang="fr-CH" sz="1500" dirty="0" err="1">
                <a:solidFill>
                  <a:prstClr val="black"/>
                </a:solidFill>
                <a:latin typeface="Aptos" panose="020B0004020202020204" pitchFamily="34" charset="0"/>
                <a:cs typeface="Segoe UI Semilight" panose="020B0402040204020203" pitchFamily="34" charset="0"/>
              </a:rPr>
              <a:t>Herausforderungen</a:t>
            </a:r>
            <a:r>
              <a:rPr lang="fr-CH" sz="1500" dirty="0">
                <a:solidFill>
                  <a:prstClr val="black"/>
                </a:solidFill>
                <a:latin typeface="Aptos" panose="020B0004020202020204" pitchFamily="34" charset="0"/>
                <a:cs typeface="Segoe UI Semilight" panose="020B0402040204020203" pitchFamily="34" charset="0"/>
              </a:rPr>
              <a:t> des</a:t>
            </a:r>
          </a:p>
          <a:p>
            <a:pPr algn="r" defTabSz="713214"/>
            <a:r>
              <a:rPr lang="fr-CH" sz="1500" dirty="0">
                <a:solidFill>
                  <a:prstClr val="black"/>
                </a:solidFill>
                <a:latin typeface="Aptos" panose="020B0004020202020204" pitchFamily="34" charset="0"/>
                <a:cs typeface="Segoe UI Semilight" panose="020B0402040204020203" pitchFamily="34" charset="0"/>
              </a:rPr>
              <a:t>Gesundheitssystem</a:t>
            </a:r>
          </a:p>
        </p:txBody>
      </p:sp>
      <p:cxnSp>
        <p:nvCxnSpPr>
          <p:cNvPr id="12" name="Connecteur droit 11">
            <a:extLst>
              <a:ext uri="{FF2B5EF4-FFF2-40B4-BE49-F238E27FC236}">
                <a16:creationId xmlns:a16="http://schemas.microsoft.com/office/drawing/2014/main" id="{D59AF3AA-A29F-8589-933A-FAEECAF1BF3E}"/>
              </a:ext>
            </a:extLst>
          </p:cNvPr>
          <p:cNvCxnSpPr/>
          <p:nvPr/>
        </p:nvCxnSpPr>
        <p:spPr>
          <a:xfrm>
            <a:off x="3184940" y="3159005"/>
            <a:ext cx="447675" cy="0"/>
          </a:xfrm>
          <a:prstGeom prst="line">
            <a:avLst/>
          </a:prstGeom>
          <a:noFill/>
          <a:ln w="6350" cap="flat" cmpd="sng" algn="ctr">
            <a:solidFill>
              <a:sysClr val="window" lastClr="FFFFFF">
                <a:lumMod val="50000"/>
              </a:sysClr>
            </a:solidFill>
            <a:prstDash val="solid"/>
            <a:miter lim="800000"/>
          </a:ln>
          <a:effectLst/>
        </p:spPr>
      </p:cxnSp>
      <p:cxnSp>
        <p:nvCxnSpPr>
          <p:cNvPr id="13" name="Connecteur droit 12">
            <a:extLst>
              <a:ext uri="{FF2B5EF4-FFF2-40B4-BE49-F238E27FC236}">
                <a16:creationId xmlns:a16="http://schemas.microsoft.com/office/drawing/2014/main" id="{B64B0A85-E7FD-8DD0-D408-15C41AB33E9E}"/>
              </a:ext>
            </a:extLst>
          </p:cNvPr>
          <p:cNvCxnSpPr/>
          <p:nvPr/>
        </p:nvCxnSpPr>
        <p:spPr>
          <a:xfrm>
            <a:off x="3179314" y="4034510"/>
            <a:ext cx="526407" cy="0"/>
          </a:xfrm>
          <a:prstGeom prst="line">
            <a:avLst/>
          </a:prstGeom>
          <a:noFill/>
          <a:ln w="6350" cap="flat" cmpd="sng" algn="ctr">
            <a:solidFill>
              <a:sysClr val="window" lastClr="FFFFFF">
                <a:lumMod val="50000"/>
              </a:sysClr>
            </a:solidFill>
            <a:prstDash val="solid"/>
            <a:miter lim="800000"/>
          </a:ln>
          <a:effectLst/>
        </p:spPr>
      </p:cxnSp>
      <p:sp>
        <p:nvSpPr>
          <p:cNvPr id="14" name="Titre 1">
            <a:extLst>
              <a:ext uri="{FF2B5EF4-FFF2-40B4-BE49-F238E27FC236}">
                <a16:creationId xmlns:a16="http://schemas.microsoft.com/office/drawing/2014/main" id="{9E8898B8-56D4-2F1D-64C5-FA17F4D7430E}"/>
              </a:ext>
            </a:extLst>
          </p:cNvPr>
          <p:cNvSpPr txBox="1">
            <a:spLocks/>
          </p:cNvSpPr>
          <p:nvPr/>
        </p:nvSpPr>
        <p:spPr>
          <a:xfrm>
            <a:off x="252000" y="192360"/>
            <a:ext cx="8639999" cy="701731"/>
          </a:xfrm>
          <a:prstGeom prst="rect">
            <a:avLst/>
          </a:prstGeom>
        </p:spPr>
        <p:txBody>
          <a:bodyPr>
            <a:normAutofit fontScale="93863"/>
          </a:bodyPr>
          <a:lstStyle>
            <a:lvl1pPr algn="l" defTabSz="914373" rtl="0" eaLnBrk="1" latinLnBrk="0" hangingPunct="1">
              <a:lnSpc>
                <a:spcPct val="90000"/>
              </a:lnSpc>
              <a:spcBef>
                <a:spcPct val="0"/>
              </a:spcBef>
              <a:buNone/>
              <a:defRPr sz="4400" kern="1200">
                <a:solidFill>
                  <a:schemeClr val="tx1"/>
                </a:solidFill>
                <a:latin typeface="+mj-lt"/>
                <a:ea typeface="+mj-ea"/>
                <a:cs typeface="+mj-cs"/>
              </a:defRPr>
            </a:lvl1pPr>
          </a:lstStyle>
          <a:p>
            <a:pPr defTabSz="914351"/>
            <a:r>
              <a:rPr lang="fr-CH" sz="2400" b="1" dirty="0">
                <a:solidFill>
                  <a:srgbClr val="AF4C64"/>
                </a:solidFill>
                <a:latin typeface="Arial" panose="020B0604020202020204" pitchFamily="34" charset="0"/>
                <a:cs typeface="Arial" panose="020B0604020202020204" pitchFamily="34" charset="0"/>
              </a:rPr>
              <a:t>Unsere Aufgaben</a:t>
            </a:r>
          </a:p>
        </p:txBody>
      </p:sp>
      <p:sp>
        <p:nvSpPr>
          <p:cNvPr id="16" name="Espace réservé du pied de page 3">
            <a:extLst>
              <a:ext uri="{FF2B5EF4-FFF2-40B4-BE49-F238E27FC236}">
                <a16:creationId xmlns:a16="http://schemas.microsoft.com/office/drawing/2014/main" id="{0C79CD3F-9FE5-2455-AC6F-4FF216C32376}"/>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3252113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1D11B075-48C0-668C-59AA-F2C6F24C106C}"/>
              </a:ext>
            </a:extLst>
          </p:cNvPr>
          <p:cNvSpPr>
            <a:spLocks noGrp="1"/>
          </p:cNvSpPr>
          <p:nvPr>
            <p:ph type="sldNum" sz="quarter" idx="7"/>
          </p:nvPr>
        </p:nvSpPr>
        <p:spPr>
          <a:xfrm>
            <a:off x="5286108" y="4852380"/>
            <a:ext cx="2025976" cy="272891"/>
          </a:xfrm>
        </p:spPr>
        <p:txBody>
          <a:bodyPr/>
          <a:lstStyle/>
          <a:p>
            <a:fld id="{93954E36-B195-4A0A-A530-CE34383C1F85}" type="slidenum">
              <a:rPr lang="fr-CH" smtClean="0"/>
              <a:pPr/>
              <a:t>20</a:t>
            </a:fld>
            <a:endParaRPr lang="fr-CH" dirty="0"/>
          </a:p>
        </p:txBody>
      </p:sp>
      <p:grpSp>
        <p:nvGrpSpPr>
          <p:cNvPr id="11" name="Groupe 10">
            <a:extLst>
              <a:ext uri="{FF2B5EF4-FFF2-40B4-BE49-F238E27FC236}">
                <a16:creationId xmlns:a16="http://schemas.microsoft.com/office/drawing/2014/main" id="{3267F07D-C7D6-0419-5190-8B3B1FF217AA}"/>
              </a:ext>
            </a:extLst>
          </p:cNvPr>
          <p:cNvGrpSpPr/>
          <p:nvPr/>
        </p:nvGrpSpPr>
        <p:grpSpPr>
          <a:xfrm>
            <a:off x="0" y="484725"/>
            <a:ext cx="9143999" cy="1034657"/>
            <a:chOff x="0" y="926551"/>
            <a:chExt cx="9143999" cy="1959429"/>
          </a:xfrm>
        </p:grpSpPr>
        <p:sp>
          <p:nvSpPr>
            <p:cNvPr id="5" name="Rectangle 4">
              <a:extLst>
                <a:ext uri="{FF2B5EF4-FFF2-40B4-BE49-F238E27FC236}">
                  <a16:creationId xmlns:a16="http://schemas.microsoft.com/office/drawing/2014/main" id="{7584C040-5B8D-A9C5-08BE-A264639BA2BE}"/>
                </a:ext>
              </a:extLst>
            </p:cNvPr>
            <p:cNvSpPr/>
            <p:nvPr/>
          </p:nvSpPr>
          <p:spPr>
            <a:xfrm>
              <a:off x="0" y="926551"/>
              <a:ext cx="9143999" cy="1959429"/>
            </a:xfrm>
            <a:prstGeom prst="rect">
              <a:avLst/>
            </a:prstGeom>
            <a:solidFill>
              <a:srgbClr val="AF4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ZoneTexte 5">
              <a:extLst>
                <a:ext uri="{FF2B5EF4-FFF2-40B4-BE49-F238E27FC236}">
                  <a16:creationId xmlns:a16="http://schemas.microsoft.com/office/drawing/2014/main" id="{B2ED65B1-B0CB-D616-0543-505918B202EC}"/>
                </a:ext>
              </a:extLst>
            </p:cNvPr>
            <p:cNvSpPr txBox="1"/>
            <p:nvPr/>
          </p:nvSpPr>
          <p:spPr>
            <a:xfrm>
              <a:off x="277360" y="1185631"/>
              <a:ext cx="8866639" cy="720941"/>
            </a:xfrm>
            <a:prstGeom prst="rect">
              <a:avLst/>
            </a:prstGeom>
            <a:noFill/>
          </p:spPr>
          <p:txBody>
            <a:bodyPr wrap="square">
              <a:normAutofit fontScale="83109" lnSpcReduction="20000"/>
            </a:bodyPr>
            <a:lstStyle/>
            <a:p>
              <a:pPr algn="ctr"/>
              <a:r>
                <a:rPr lang="fr-CH" sz="2800" b="1" dirty="0">
                  <a:solidFill>
                    <a:schemeClr val="bg1"/>
                  </a:solidFill>
                  <a:cs typeface="Arial"/>
                </a:rPr>
                <a:t>Vielen Dank für Ihre Kenntnisnahme</a:t>
              </a:r>
              <a:endParaRPr lang="fr-CH" sz="2400" b="1" dirty="0">
                <a:solidFill>
                  <a:schemeClr val="bg1"/>
                </a:solidFill>
              </a:endParaRPr>
            </a:p>
          </p:txBody>
        </p:sp>
      </p:grpSp>
      <p:sp>
        <p:nvSpPr>
          <p:cNvPr id="9" name="ZoneTexte 8">
            <a:extLst>
              <a:ext uri="{FF2B5EF4-FFF2-40B4-BE49-F238E27FC236}">
                <a16:creationId xmlns:a16="http://schemas.microsoft.com/office/drawing/2014/main" id="{71886CDC-54D6-C42E-0974-367D47AB9E39}"/>
              </a:ext>
            </a:extLst>
          </p:cNvPr>
          <p:cNvSpPr txBox="1"/>
          <p:nvPr/>
        </p:nvSpPr>
        <p:spPr>
          <a:xfrm>
            <a:off x="1367534" y="1735510"/>
            <a:ext cx="6408929" cy="1815882"/>
          </a:xfrm>
          <a:prstGeom prst="rect">
            <a:avLst/>
          </a:prstGeom>
          <a:noFill/>
        </p:spPr>
        <p:txBody>
          <a:bodyPr wrap="square">
            <a:normAutofit fontScale="96475"/>
          </a:bodyPr>
          <a:lstStyle/>
          <a:p>
            <a:pPr algn="ctr"/>
            <a:r>
              <a:rPr lang="fr-CH" sz="1400" dirty="0">
                <a:latin typeface="Aptos" panose="020B0004020202020204" pitchFamily="34" charset="0"/>
                <a:cs typeface="Calibri Light" panose="020F0302020204030204" pitchFamily="34" charset="0"/>
              </a:rPr>
              <a:t>Dre. Sc. Jenny Gentizon, RN. PhD, MER2 sup.</a:t>
            </a:r>
          </a:p>
          <a:p>
            <a:pPr algn="ctr"/>
            <a:r>
              <a:rPr lang="fr-CH" sz="1400" dirty="0">
                <a:latin typeface="Aptos" panose="020B0004020202020204" pitchFamily="34" charset="0"/>
                <a:cs typeface="Calibri Light" panose="020F0302020204030204" pitchFamily="34" charset="0"/>
              </a:rPr>
              <a:t>Leiter des MScIPS-Programms</a:t>
            </a:r>
          </a:p>
          <a:p>
            <a:pPr algn="ctr"/>
            <a:r>
              <a:rPr lang="fr-CH" sz="1400" dirty="0">
                <a:latin typeface="Aptos" panose="020B0004020202020204" pitchFamily="34" charset="0"/>
                <a:cs typeface="Calibri Light" panose="020F0302020204030204" pitchFamily="34" charset="0"/>
                <a:hlinkClick r:id="rId3"/>
              </a:rPr>
              <a:t>Jenny.Gentizon@unil.ch</a:t>
            </a:r>
            <a:r>
              <a:rPr lang="fr-CH" sz="1400" dirty="0">
                <a:latin typeface="Aptos" panose="020B0004020202020204" pitchFamily="34" charset="0"/>
                <a:cs typeface="Calibri Light" panose="020F0302020204030204" pitchFamily="34" charset="0"/>
              </a:rPr>
              <a:t> </a:t>
            </a:r>
          </a:p>
          <a:p>
            <a:pPr algn="ctr"/>
            <a:endParaRPr lang="fr-CH" sz="1400" dirty="0">
              <a:latin typeface="Aptos" panose="020B0004020202020204" pitchFamily="34" charset="0"/>
              <a:cs typeface="Calibri Light" panose="020F0302020204030204" pitchFamily="34" charset="0"/>
            </a:endParaRPr>
          </a:p>
          <a:p>
            <a:pPr algn="ctr"/>
            <a:endParaRPr lang="fr-CH" sz="1400" dirty="0">
              <a:latin typeface="Aptos" panose="020B0004020202020204" pitchFamily="34" charset="0"/>
              <a:cs typeface="Calibri Light" panose="020F0302020204030204" pitchFamily="34" charset="0"/>
            </a:endParaRPr>
          </a:p>
          <a:p>
            <a:pPr marL="0" marR="0" lvl="0" indent="0" algn="ctr" defTabSz="713232" rtl="0" eaLnBrk="1" fontAlgn="auto" latinLnBrk="0" hangingPunct="1">
              <a:lnSpc>
                <a:spcPct val="100000"/>
              </a:lnSpc>
              <a:spcBef>
                <a:spcPts val="0"/>
              </a:spcBef>
              <a:spcAft>
                <a:spcPts val="0"/>
              </a:spcAft>
              <a:buClrTx/>
              <a:buSzTx/>
              <a:buFontTx/>
              <a:buNone/>
              <a:tabLst/>
              <a:defRPr/>
            </a:pPr>
            <a:r>
              <a:rPr lang="de-CH" sz="1400" dirty="0">
                <a:latin typeface="Aptos" panose="020B0004020202020204" pitchFamily="34" charset="0"/>
                <a:cs typeface="Calibri Light" panose="020F0302020204030204" pitchFamily="34" charset="0"/>
              </a:rPr>
              <a:t>Institut für universitäre Lehre und Forschung im Gesundheitswesen – IUFRS, Universität Lausanne (UNIL), Universitätsspital Lausanne (CHUV)</a:t>
            </a:r>
            <a:endParaRPr lang="fr-CH" sz="1400" dirty="0">
              <a:latin typeface="Aptos" panose="020B0004020202020204" pitchFamily="34" charset="0"/>
              <a:cs typeface="Calibri Light" panose="020F0302020204030204" pitchFamily="34" charset="0"/>
            </a:endParaRPr>
          </a:p>
        </p:txBody>
      </p:sp>
      <p:sp>
        <p:nvSpPr>
          <p:cNvPr id="10" name="ZoneTexte 7">
            <a:extLst>
              <a:ext uri="{FF2B5EF4-FFF2-40B4-BE49-F238E27FC236}">
                <a16:creationId xmlns:a16="http://schemas.microsoft.com/office/drawing/2014/main" id="{0EEB9497-4304-E383-6553-F049975436CB}"/>
              </a:ext>
            </a:extLst>
          </p:cNvPr>
          <p:cNvSpPr txBox="1"/>
          <p:nvPr/>
        </p:nvSpPr>
        <p:spPr>
          <a:xfrm>
            <a:off x="608137" y="4468954"/>
            <a:ext cx="8205084" cy="307777"/>
          </a:xfrm>
          <a:prstGeom prst="rect">
            <a:avLst/>
          </a:prstGeom>
          <a:noFill/>
        </p:spPr>
        <p:txBody>
          <a:bodyPr wrap="square" rtlCol="0">
            <a:spAutoFit/>
          </a:bodyPr>
          <a:lstStyle/>
          <a:p>
            <a:pPr algn="ctr">
              <a:defRPr/>
            </a:pPr>
            <a:r>
              <a:rPr lang="fr-CH" sz="1400" dirty="0">
                <a:latin typeface="Aptos" panose="020B0004020202020204" pitchFamily="34" charset="0"/>
                <a:cs typeface="Calibri Light" panose="020F0302020204030204" pitchFamily="34" charset="0"/>
              </a:rPr>
              <a:t>Freiburg | 03.10.2024 </a:t>
            </a:r>
          </a:p>
        </p:txBody>
      </p:sp>
      <p:pic>
        <p:nvPicPr>
          <p:cNvPr id="16" name="Image 15" descr="Une image contenant motif, art, carré, capture d’écran&#10;&#10;Description générée automatiquement">
            <a:extLst>
              <a:ext uri="{FF2B5EF4-FFF2-40B4-BE49-F238E27FC236}">
                <a16:creationId xmlns:a16="http://schemas.microsoft.com/office/drawing/2014/main" id="{77BBF9DC-A012-3FE6-65AD-5441DAC0CA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1433" y="3297821"/>
            <a:ext cx="1196101" cy="1554559"/>
          </a:xfrm>
          <a:prstGeom prst="rect">
            <a:avLst/>
          </a:prstGeom>
        </p:spPr>
      </p:pic>
      <p:sp>
        <p:nvSpPr>
          <p:cNvPr id="2" name="Espace réservé du pied de page 3">
            <a:extLst>
              <a:ext uri="{FF2B5EF4-FFF2-40B4-BE49-F238E27FC236}">
                <a16:creationId xmlns:a16="http://schemas.microsoft.com/office/drawing/2014/main" id="{484F9D58-61D0-2C7E-8F9B-FD046E891E11}"/>
              </a:ext>
            </a:extLst>
          </p:cNvPr>
          <p:cNvSpPr>
            <a:spLocks noGrp="1"/>
          </p:cNvSpPr>
          <p:nvPr>
            <p:ph type="ftr" sz="quarter" idx="5"/>
          </p:nvPr>
        </p:nvSpPr>
        <p:spPr>
          <a:xfrm>
            <a:off x="171433" y="4852380"/>
            <a:ext cx="4887288" cy="272891"/>
          </a:xfrm>
        </p:spPr>
        <p:txBody>
          <a:bodyPr/>
          <a:lstStyle/>
          <a:p>
            <a:pPr algn="l"/>
            <a:r>
              <a:rPr lang="de-CH" sz="800" dirty="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34662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8">
            <a:extLst>
              <a:ext uri="{FF2B5EF4-FFF2-40B4-BE49-F238E27FC236}">
                <a16:creationId xmlns:a16="http://schemas.microsoft.com/office/drawing/2014/main" id="{BE5292A1-A770-4AD3-55FF-39693B1CA83C}"/>
              </a:ext>
            </a:extLst>
          </p:cNvPr>
          <p:cNvSpPr>
            <a:spLocks noGrp="1"/>
          </p:cNvSpPr>
          <p:nvPr>
            <p:ph type="title"/>
          </p:nvPr>
        </p:nvSpPr>
        <p:spPr>
          <a:xfrm>
            <a:off x="402004" y="10609"/>
            <a:ext cx="7886700" cy="994410"/>
          </a:xfrm>
        </p:spPr>
        <p:txBody>
          <a:bodyPr>
            <a:normAutofit/>
          </a:bodyPr>
          <a:lstStyle/>
          <a:p>
            <a:r>
              <a:rPr lang="fr-CH" sz="2400" b="1" dirty="0">
                <a:solidFill>
                  <a:srgbClr val="AF4C64"/>
                </a:solidFill>
                <a:latin typeface="Arial" panose="020B0604020202020204" pitchFamily="34" charset="0"/>
                <a:cs typeface="Arial" panose="020B0604020202020204" pitchFamily="34" charset="0"/>
              </a:rPr>
              <a:t>Die IUFRS im Überblick</a:t>
            </a:r>
          </a:p>
        </p:txBody>
      </p:sp>
      <p:sp>
        <p:nvSpPr>
          <p:cNvPr id="5" name="Espace réservé du numéro de diapositive 4"/>
          <p:cNvSpPr>
            <a:spLocks noGrp="1"/>
          </p:cNvSpPr>
          <p:nvPr>
            <p:ph type="sldNum" sz="quarter" idx="7"/>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9F8CDA-3D76-8147-A783-F8EF6F842A04}" type="slidenum">
              <a:rPr kumimoji="0" lang="fr-FR" sz="810" b="0" i="0" u="none" strike="noStrike" kern="1200" cap="none" spc="0" normalizeH="0" baseline="0" noProof="0" smtClean="0">
                <a:ln>
                  <a:noFill/>
                </a:ln>
                <a:solidFill>
                  <a:srgbClr val="000000">
                    <a:tint val="75000"/>
                  </a:srgbClr>
                </a:solidFill>
                <a:effectLst/>
                <a:uLnTx/>
                <a:uFillTx/>
                <a:latin typeface="Calibri Light" panose="020F0302020204030204" pitchFamily="34" charset="0"/>
                <a:ea typeface="+mn-ea"/>
                <a:cs typeface="Calibri Light" panose="020F03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r>
              <a:rPr kumimoji="0" lang="fr-FR" sz="810" b="0" i="0" u="none" strike="noStrike" kern="1200" cap="none" spc="0" normalizeH="0" baseline="0" noProof="0">
                <a:ln>
                  <a:noFill/>
                </a:ln>
                <a:solidFill>
                  <a:srgbClr val="000000">
                    <a:tint val="75000"/>
                  </a:srgbClr>
                </a:solidFill>
                <a:effectLst/>
                <a:uLnTx/>
                <a:uFillTx/>
                <a:latin typeface="Calibri Light" panose="020F0302020204030204" pitchFamily="34" charset="0"/>
                <a:ea typeface="+mn-ea"/>
                <a:cs typeface="Calibri Light" panose="020F0302020204030204" pitchFamily="34" charset="0"/>
              </a:rPr>
              <a:t> </a:t>
            </a:r>
            <a:endParaRPr kumimoji="0" lang="fr-FR" sz="810" b="0" i="0" u="none" strike="noStrike" kern="1200" cap="none" spc="0" normalizeH="0" baseline="0" noProof="0" dirty="0">
              <a:ln>
                <a:noFill/>
              </a:ln>
              <a:solidFill>
                <a:srgbClr val="000000">
                  <a:tint val="75000"/>
                </a:srgbClr>
              </a:solidFill>
              <a:effectLst/>
              <a:uLnTx/>
              <a:uFillTx/>
              <a:latin typeface="Calibri Light" panose="020F0302020204030204" pitchFamily="34" charset="0"/>
              <a:ea typeface="+mn-ea"/>
              <a:cs typeface="Calibri Light" panose="020F0302020204030204" pitchFamily="34" charset="0"/>
            </a:endParaRPr>
          </a:p>
        </p:txBody>
      </p:sp>
      <p:sp>
        <p:nvSpPr>
          <p:cNvPr id="8" name="Espace réservé du contenu 10">
            <a:extLst>
              <a:ext uri="{FF2B5EF4-FFF2-40B4-BE49-F238E27FC236}">
                <a16:creationId xmlns:a16="http://schemas.microsoft.com/office/drawing/2014/main" id="{FA7774FF-F8A9-0432-1BCD-B9A3E6FAC8A7}"/>
              </a:ext>
            </a:extLst>
          </p:cNvPr>
          <p:cNvSpPr txBox="1">
            <a:spLocks/>
          </p:cNvSpPr>
          <p:nvPr/>
        </p:nvSpPr>
        <p:spPr>
          <a:xfrm>
            <a:off x="313950" y="934252"/>
            <a:ext cx="8694583" cy="344451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sz="1600" b="1" dirty="0">
                <a:latin typeface="Aptos" panose="020B0004020202020204" pitchFamily="34" charset="0"/>
                <a:cs typeface="Calibri" panose="020F0502020204030204" pitchFamily="34" charset="0"/>
              </a:rPr>
              <a:t>Hauptaufgabe</a:t>
            </a:r>
            <a:r>
              <a:rPr lang="fr-CH" sz="1600" dirty="0">
                <a:latin typeface="Aptos" panose="020B0004020202020204" pitchFamily="34" charset="0"/>
                <a:cs typeface="Calibri" panose="020F0502020204030204" pitchFamily="34" charset="0"/>
              </a:rPr>
              <a:t> </a:t>
            </a:r>
          </a:p>
          <a:p>
            <a:pPr marL="0" indent="0">
              <a:buNone/>
            </a:pPr>
            <a:r>
              <a:rPr lang="fr-CH" sz="1600" dirty="0" err="1">
                <a:latin typeface="Aptos" panose="020B0004020202020204" pitchFamily="34" charset="0"/>
                <a:cs typeface="Calibri" panose="020F0502020204030204" pitchFamily="34" charset="0"/>
              </a:rPr>
              <a:t>Lehre</a:t>
            </a:r>
            <a:r>
              <a:rPr lang="fr-CH" sz="1600" dirty="0">
                <a:latin typeface="Aptos" panose="020B0004020202020204" pitchFamily="34" charset="0"/>
                <a:cs typeface="Calibri" panose="020F0502020204030204" pitchFamily="34" charset="0"/>
              </a:rPr>
              <a:t> </a:t>
            </a:r>
            <a:r>
              <a:rPr lang="fr-CH" sz="1600" dirty="0" err="1">
                <a:latin typeface="Aptos" panose="020B0004020202020204" pitchFamily="34" charset="0"/>
                <a:cs typeface="Calibri" panose="020F0502020204030204" pitchFamily="34" charset="0"/>
              </a:rPr>
              <a:t>und</a:t>
            </a:r>
            <a:r>
              <a:rPr lang="fr-CH" sz="1600" dirty="0">
                <a:latin typeface="Aptos" panose="020B0004020202020204" pitchFamily="34" charset="0"/>
                <a:cs typeface="Calibri" panose="020F0502020204030204" pitchFamily="34" charset="0"/>
              </a:rPr>
              <a:t> Forschung in den Bereichen Pflege- und Gesundheitswissenschaften</a:t>
            </a:r>
          </a:p>
          <a:p>
            <a:pPr marL="0" indent="0">
              <a:buNone/>
            </a:pPr>
            <a:endParaRPr lang="fr-CH" sz="1100" dirty="0">
              <a:latin typeface="Aptos" panose="020B0004020202020204" pitchFamily="34" charset="0"/>
              <a:cs typeface="Calibri" panose="020F0502020204030204" pitchFamily="34" charset="0"/>
            </a:endParaRPr>
          </a:p>
          <a:p>
            <a:pPr marL="0" indent="0">
              <a:buNone/>
            </a:pPr>
            <a:r>
              <a:rPr lang="fr-CH" sz="1600" b="1" dirty="0">
                <a:latin typeface="Aptos" panose="020B0004020202020204" pitchFamily="34" charset="0"/>
                <a:cs typeface="Calibri" panose="020F0502020204030204" pitchFamily="34" charset="0"/>
              </a:rPr>
              <a:t>Gründungspartner</a:t>
            </a:r>
            <a:endParaRPr lang="fr-CH" sz="1600" dirty="0">
              <a:latin typeface="Aptos" panose="020B0004020202020204" pitchFamily="34" charset="0"/>
              <a:cs typeface="Calibri" panose="020F0502020204030204" pitchFamily="34" charset="0"/>
            </a:endParaRPr>
          </a:p>
          <a:p>
            <a:pPr marL="0" indent="0">
              <a:buNone/>
            </a:pPr>
            <a:r>
              <a:rPr lang="fr-CH" sz="1600" dirty="0">
                <a:latin typeface="Aptos" panose="020B0004020202020204" pitchFamily="34" charset="0"/>
                <a:cs typeface="Calibri" panose="020F0502020204030204" pitchFamily="34" charset="0"/>
              </a:rPr>
              <a:t>UNIL, CHUV, HES-SO, </a:t>
            </a:r>
            <a:r>
              <a:rPr lang="fr-CH" sz="1600" dirty="0" err="1">
                <a:latin typeface="Aptos" panose="020B0004020202020204" pitchFamily="34" charset="0"/>
                <a:cs typeface="Calibri" panose="020F0502020204030204" pitchFamily="34" charset="0"/>
              </a:rPr>
              <a:t>Stiftung</a:t>
            </a:r>
            <a:r>
              <a:rPr lang="fr-CH" sz="1600" dirty="0">
                <a:latin typeface="Aptos" panose="020B0004020202020204" pitchFamily="34" charset="0"/>
                <a:cs typeface="Calibri" panose="020F0502020204030204" pitchFamily="34" charset="0"/>
              </a:rPr>
              <a:t> La Source, UNIGE, HUG </a:t>
            </a:r>
          </a:p>
          <a:p>
            <a:pPr marL="0" indent="0">
              <a:buNone/>
            </a:pPr>
            <a:endParaRPr lang="fr-CH" sz="1000" dirty="0">
              <a:latin typeface="Aptos" panose="020B0004020202020204" pitchFamily="34" charset="0"/>
              <a:cs typeface="Calibri" panose="020F0502020204030204" pitchFamily="34" charset="0"/>
            </a:endParaRPr>
          </a:p>
          <a:p>
            <a:pPr marL="0" indent="0">
              <a:buNone/>
              <a:tabLst>
                <a:tab pos="669131" algn="l"/>
              </a:tabLst>
            </a:pPr>
            <a:r>
              <a:rPr lang="fr-CH" sz="1600" b="1" dirty="0">
                <a:solidFill>
                  <a:srgbClr val="AF4C64"/>
                </a:solidFill>
                <a:latin typeface="Aptos" panose="020B0004020202020204" pitchFamily="34" charset="0"/>
                <a:cs typeface="Calibri" panose="020F0502020204030204" pitchFamily="34" charset="0"/>
              </a:rPr>
              <a:t>2008 </a:t>
            </a:r>
            <a:r>
              <a:rPr lang="fr-CH" sz="1600" dirty="0">
                <a:latin typeface="Aptos" panose="020B0004020202020204" pitchFamily="34" charset="0"/>
                <a:cs typeface="Calibri" panose="020F0502020204030204" pitchFamily="34" charset="0"/>
              </a:rPr>
              <a:t>PhD in nursing science (PhD) | UNIL</a:t>
            </a:r>
          </a:p>
          <a:p>
            <a:pPr marL="0" indent="0">
              <a:buNone/>
              <a:tabLst>
                <a:tab pos="669131" algn="l"/>
              </a:tabLst>
            </a:pPr>
            <a:r>
              <a:rPr lang="fr-CH" sz="1600" b="1" dirty="0">
                <a:solidFill>
                  <a:srgbClr val="AF4C64"/>
                </a:solidFill>
                <a:latin typeface="Aptos" panose="020B0004020202020204" pitchFamily="34" charset="0"/>
                <a:cs typeface="Calibri" panose="020F0502020204030204" pitchFamily="34" charset="0"/>
              </a:rPr>
              <a:t>2009 </a:t>
            </a:r>
            <a:r>
              <a:rPr lang="fr-CH" sz="1600" b="1" dirty="0">
                <a:latin typeface="Aptos" panose="020B0004020202020204" pitchFamily="34" charset="0"/>
                <a:cs typeface="Calibri" panose="020F0502020204030204" pitchFamily="34" charset="0"/>
              </a:rPr>
              <a:t>Master </a:t>
            </a:r>
            <a:r>
              <a:rPr lang="fr-CH" sz="1600" b="1" dirty="0" err="1">
                <a:latin typeface="Aptos" panose="020B0004020202020204" pitchFamily="34" charset="0"/>
                <a:cs typeface="Calibri" panose="020F0502020204030204" pitchFamily="34" charset="0"/>
              </a:rPr>
              <a:t>Clinical</a:t>
            </a:r>
            <a:r>
              <a:rPr lang="fr-CH" sz="1600" b="1" dirty="0">
                <a:latin typeface="Aptos" panose="020B0004020202020204" pitchFamily="34" charset="0"/>
                <a:cs typeface="Calibri" panose="020F0502020204030204" pitchFamily="34" charset="0"/>
              </a:rPr>
              <a:t> nurse </a:t>
            </a:r>
            <a:r>
              <a:rPr lang="fr-CH" sz="1600" b="1" dirty="0" err="1">
                <a:latin typeface="Aptos" panose="020B0004020202020204" pitchFamily="34" charset="0"/>
                <a:cs typeface="Calibri" panose="020F0502020204030204" pitchFamily="34" charset="0"/>
              </a:rPr>
              <a:t>specialists</a:t>
            </a:r>
            <a:r>
              <a:rPr lang="fr-CH" sz="1600" b="1" dirty="0">
                <a:latin typeface="Aptos" panose="020B0004020202020204" pitchFamily="34" charset="0"/>
                <a:cs typeface="Calibri" panose="020F0502020204030204" pitchFamily="34" charset="0"/>
              </a:rPr>
              <a:t>  | UNIL - HES-SO</a:t>
            </a:r>
          </a:p>
          <a:p>
            <a:pPr marL="0" indent="0">
              <a:buNone/>
              <a:tabLst>
                <a:tab pos="669131" algn="l"/>
              </a:tabLst>
            </a:pPr>
            <a:r>
              <a:rPr lang="fr-CH" sz="1600" b="1" dirty="0">
                <a:solidFill>
                  <a:srgbClr val="AF4C64"/>
                </a:solidFill>
                <a:latin typeface="Aptos" panose="020B0004020202020204" pitchFamily="34" charset="0"/>
                <a:cs typeface="Calibri" panose="020F0502020204030204" pitchFamily="34" charset="0"/>
              </a:rPr>
              <a:t>2017 </a:t>
            </a:r>
            <a:r>
              <a:rPr lang="fr-CH" sz="1600" dirty="0">
                <a:latin typeface="Aptos" panose="020B0004020202020204" pitchFamily="34" charset="0"/>
                <a:cs typeface="Calibri" panose="020F0502020204030204" pitchFamily="34" charset="0"/>
              </a:rPr>
              <a:t>Master Gesundheit| HES-SO - UNIL</a:t>
            </a:r>
          </a:p>
          <a:p>
            <a:pPr marL="0" indent="0">
              <a:buNone/>
              <a:tabLst>
                <a:tab pos="669131" algn="l"/>
              </a:tabLst>
            </a:pPr>
            <a:r>
              <a:rPr lang="fr-CH" sz="1600" b="1" dirty="0">
                <a:solidFill>
                  <a:srgbClr val="AF4C64"/>
                </a:solidFill>
                <a:latin typeface="Aptos" panose="020B0004020202020204" pitchFamily="34" charset="0"/>
                <a:cs typeface="Calibri" panose="020F0502020204030204" pitchFamily="34" charset="0"/>
              </a:rPr>
              <a:t>2018 </a:t>
            </a:r>
            <a:r>
              <a:rPr lang="fr-CH" sz="1600" b="1" dirty="0">
                <a:latin typeface="Aptos" panose="020B0004020202020204" pitchFamily="34" charset="0"/>
                <a:cs typeface="Calibri" panose="020F0502020204030204" pitchFamily="34" charset="0"/>
              </a:rPr>
              <a:t>Master Nurse </a:t>
            </a:r>
            <a:r>
              <a:rPr lang="fr-CH" sz="1600" b="1" dirty="0" err="1">
                <a:latin typeface="Aptos" panose="020B0004020202020204" pitchFamily="34" charset="0"/>
                <a:cs typeface="Calibri" panose="020F0502020204030204" pitchFamily="34" charset="0"/>
              </a:rPr>
              <a:t>practitioners</a:t>
            </a:r>
            <a:r>
              <a:rPr lang="fr-CH" sz="1600" b="1" dirty="0">
                <a:latin typeface="Aptos" panose="020B0004020202020204" pitchFamily="34" charset="0"/>
                <a:cs typeface="Calibri" panose="020F0502020204030204" pitchFamily="34" charset="0"/>
              </a:rPr>
              <a:t>  | UNIL</a:t>
            </a:r>
          </a:p>
          <a:p>
            <a:pPr marL="0" indent="0">
              <a:buNone/>
            </a:pPr>
            <a:endParaRPr lang="fr-CH" sz="1600" dirty="0">
              <a:latin typeface="Aptos" panose="020B0004020202020204" pitchFamily="34" charset="0"/>
              <a:cs typeface="Calibri" panose="020F0502020204030204" pitchFamily="34" charset="0"/>
            </a:endParaRPr>
          </a:p>
        </p:txBody>
      </p:sp>
      <p:sp>
        <p:nvSpPr>
          <p:cNvPr id="3" name="Espace réservé du pied de page 3">
            <a:extLst>
              <a:ext uri="{FF2B5EF4-FFF2-40B4-BE49-F238E27FC236}">
                <a16:creationId xmlns:a16="http://schemas.microsoft.com/office/drawing/2014/main" id="{D898CC8B-ADE2-FE52-9D45-A35E8D27A56C}"/>
              </a:ext>
            </a:extLst>
          </p:cNvPr>
          <p:cNvSpPr>
            <a:spLocks noGrp="1"/>
          </p:cNvSpPr>
          <p:nvPr>
            <p:ph type="ftr" sz="quarter" idx="5"/>
          </p:nvPr>
        </p:nvSpPr>
        <p:spPr>
          <a:xfrm>
            <a:off x="171433" y="4852380"/>
            <a:ext cx="4887288" cy="272891"/>
          </a:xfrm>
        </p:spPr>
        <p:txBody>
          <a:bodyPr/>
          <a:lstStyle/>
          <a:p>
            <a:pPr algn="l"/>
            <a:r>
              <a:rPr lang="de-CH" sz="800" dirty="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263144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7"/>
          <p:cNvSpPr txBox="1">
            <a:spLocks/>
          </p:cNvSpPr>
          <p:nvPr/>
        </p:nvSpPr>
        <p:spPr>
          <a:xfrm>
            <a:off x="371747" y="85848"/>
            <a:ext cx="8229600" cy="48839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H" sz="2400" b="1" dirty="0" err="1">
                <a:solidFill>
                  <a:srgbClr val="AF4C64"/>
                </a:solidFill>
                <a:latin typeface="Arial" panose="020B0604020202020204" pitchFamily="34" charset="0"/>
                <a:cs typeface="Arial" panose="020B0604020202020204" pitchFamily="34" charset="0"/>
              </a:rPr>
              <a:t>Entwicklung</a:t>
            </a:r>
            <a:r>
              <a:rPr lang="fr-CH" sz="2400" b="1" dirty="0">
                <a:solidFill>
                  <a:srgbClr val="AF4C64"/>
                </a:solidFill>
                <a:latin typeface="Arial" panose="020B0604020202020204" pitchFamily="34" charset="0"/>
                <a:cs typeface="Arial" panose="020B0604020202020204" pitchFamily="34" charset="0"/>
              </a:rPr>
              <a:t> der </a:t>
            </a:r>
            <a:r>
              <a:rPr lang="fr-CH" sz="2400" b="1" dirty="0" err="1">
                <a:solidFill>
                  <a:srgbClr val="AF4C64"/>
                </a:solidFill>
                <a:latin typeface="Arial" panose="020B0604020202020204" pitchFamily="34" charset="0"/>
                <a:cs typeface="Arial" panose="020B0604020202020204" pitchFamily="34" charset="0"/>
              </a:rPr>
              <a:t>Studierendenzahlen</a:t>
            </a:r>
            <a:endParaRPr lang="fr-CH" sz="2400" b="1" dirty="0">
              <a:solidFill>
                <a:srgbClr val="AF4C64"/>
              </a:solidFill>
              <a:latin typeface="Arial" panose="020B0604020202020204" pitchFamily="34" charset="0"/>
              <a:cs typeface="Arial" panose="020B0604020202020204" pitchFamily="34" charset="0"/>
            </a:endParaRPr>
          </a:p>
        </p:txBody>
      </p:sp>
      <p:graphicFrame>
        <p:nvGraphicFramePr>
          <p:cNvPr id="2" name="Graphique 1">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883753222"/>
              </p:ext>
            </p:extLst>
          </p:nvPr>
        </p:nvGraphicFramePr>
        <p:xfrm>
          <a:off x="48474" y="951258"/>
          <a:ext cx="8960444" cy="3579178"/>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pied de page 3">
            <a:extLst>
              <a:ext uri="{FF2B5EF4-FFF2-40B4-BE49-F238E27FC236}">
                <a16:creationId xmlns:a16="http://schemas.microsoft.com/office/drawing/2014/main" id="{607AB723-B42A-DC88-EB58-B06F98EF6DA2}"/>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999568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édia en ligne 2" title="Cultiver le futur des soins et de la santé : la formation à l'IUFRS">
            <a:hlinkClick r:id="" action="ppaction://media"/>
            <a:extLst>
              <a:ext uri="{FF2B5EF4-FFF2-40B4-BE49-F238E27FC236}">
                <a16:creationId xmlns:a16="http://schemas.microsoft.com/office/drawing/2014/main" id="{13A34101-0DAF-1870-8807-4951B85C247D}"/>
              </a:ext>
            </a:extLst>
          </p:cNvPr>
          <p:cNvPicPr>
            <a:picLocks noRot="1" noChangeAspect="1"/>
          </p:cNvPicPr>
          <p:nvPr>
            <a:videoFile r:link="rId1"/>
          </p:nvPr>
        </p:nvPicPr>
        <p:blipFill>
          <a:blip r:embed="rId4"/>
          <a:stretch>
            <a:fillRect/>
          </a:stretch>
        </p:blipFill>
        <p:spPr>
          <a:xfrm>
            <a:off x="1453878" y="382930"/>
            <a:ext cx="6702985" cy="3786864"/>
          </a:xfrm>
          <a:prstGeom prst="rect">
            <a:avLst/>
          </a:prstGeom>
        </p:spPr>
      </p:pic>
      <p:pic>
        <p:nvPicPr>
          <p:cNvPr id="5" name="Image 4" descr="Une image contenant motif, art, carré, Symétrie&#10;&#10;Description générée automatiquement">
            <a:extLst>
              <a:ext uri="{FF2B5EF4-FFF2-40B4-BE49-F238E27FC236}">
                <a16:creationId xmlns:a16="http://schemas.microsoft.com/office/drawing/2014/main" id="{E54E3DBD-F167-07C9-B367-323FC31FEF0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5863" y="3518208"/>
            <a:ext cx="1002681" cy="1303173"/>
          </a:xfrm>
          <a:prstGeom prst="rect">
            <a:avLst/>
          </a:prstGeom>
        </p:spPr>
      </p:pic>
      <p:sp>
        <p:nvSpPr>
          <p:cNvPr id="2" name="Espace réservé du pied de page 3">
            <a:extLst>
              <a:ext uri="{FF2B5EF4-FFF2-40B4-BE49-F238E27FC236}">
                <a16:creationId xmlns:a16="http://schemas.microsoft.com/office/drawing/2014/main" id="{CD601ED6-E097-2A10-B3BB-16D80C42BF6D}"/>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234724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oneTexte 17"/>
          <p:cNvSpPr txBox="1"/>
          <p:nvPr/>
        </p:nvSpPr>
        <p:spPr>
          <a:xfrm>
            <a:off x="-97179" y="715289"/>
            <a:ext cx="1914673" cy="1246495"/>
          </a:xfrm>
          <a:prstGeom prst="rect">
            <a:avLst/>
          </a:prstGeom>
          <a:noFill/>
        </p:spPr>
        <p:txBody>
          <a:bodyPr wrap="square" rtlCol="0">
            <a:spAutoFit/>
          </a:bodyPr>
          <a:lstStyle/>
          <a:p>
            <a:pPr algn="ctr"/>
            <a:endParaRPr lang="fr-CH" sz="1500" dirty="0">
              <a:latin typeface="Aptos" panose="020B0004020202020204" pitchFamily="34" charset="0"/>
              <a:cs typeface="Segoe UI Semilight" panose="020B0402040204020203" pitchFamily="34" charset="0"/>
            </a:endParaRPr>
          </a:p>
          <a:p>
            <a:pPr algn="ctr"/>
            <a:r>
              <a:rPr lang="fr-CH" sz="1500" dirty="0" err="1">
                <a:latin typeface="Aptos" panose="020B0004020202020204" pitchFamily="34" charset="0"/>
                <a:cs typeface="Segoe UI Semilight" panose="020B0402040204020203" pitchFamily="34" charset="0"/>
              </a:rPr>
              <a:t>Clinical</a:t>
            </a:r>
            <a:r>
              <a:rPr lang="fr-CH" sz="1500" dirty="0">
                <a:latin typeface="Aptos" panose="020B0004020202020204" pitchFamily="34" charset="0"/>
                <a:cs typeface="Segoe UI Semilight" panose="020B0402040204020203" pitchFamily="34" charset="0"/>
              </a:rPr>
              <a:t> nurse </a:t>
            </a:r>
            <a:r>
              <a:rPr lang="fr-CH" sz="1500" dirty="0" err="1">
                <a:latin typeface="Aptos" panose="020B0004020202020204" pitchFamily="34" charset="0"/>
                <a:cs typeface="Segoe UI Semilight" panose="020B0402040204020203" pitchFamily="34" charset="0"/>
              </a:rPr>
              <a:t>specialists</a:t>
            </a:r>
            <a:endParaRPr lang="fr-CH" sz="1500" dirty="0">
              <a:latin typeface="Aptos" panose="020B0004020202020204" pitchFamily="34" charset="0"/>
              <a:cs typeface="Segoe UI Semilight" panose="020B0402040204020203" pitchFamily="34" charset="0"/>
            </a:endParaRPr>
          </a:p>
          <a:p>
            <a:pPr algn="ctr"/>
            <a:endParaRPr lang="fr-CH" sz="1500" dirty="0">
              <a:latin typeface="Aptos" panose="020B0004020202020204" pitchFamily="34" charset="0"/>
              <a:cs typeface="Segoe UI Semilight" panose="020B0402040204020203" pitchFamily="34" charset="0"/>
            </a:endParaRPr>
          </a:p>
          <a:p>
            <a:pPr algn="ctr"/>
            <a:r>
              <a:rPr lang="fr-CH" sz="1500" dirty="0">
                <a:latin typeface="Aptos" panose="020B0004020202020204" pitchFamily="34" charset="0"/>
                <a:cs typeface="Segoe UI Semilight" panose="020B0402040204020203" pitchFamily="34" charset="0"/>
              </a:rPr>
              <a:t> </a:t>
            </a:r>
          </a:p>
        </p:txBody>
      </p:sp>
      <p:sp>
        <p:nvSpPr>
          <p:cNvPr id="21" name="ZoneTexte 20"/>
          <p:cNvSpPr txBox="1"/>
          <p:nvPr/>
        </p:nvSpPr>
        <p:spPr>
          <a:xfrm>
            <a:off x="7187457" y="3443705"/>
            <a:ext cx="2067356" cy="553998"/>
          </a:xfrm>
          <a:prstGeom prst="rect">
            <a:avLst/>
          </a:prstGeom>
          <a:noFill/>
        </p:spPr>
        <p:txBody>
          <a:bodyPr wrap="square" rtlCol="0">
            <a:spAutoFit/>
          </a:bodyPr>
          <a:lstStyle/>
          <a:p>
            <a:pPr algn="ctr"/>
            <a:endParaRPr lang="fr-CH" sz="1500" dirty="0">
              <a:latin typeface="Aptos" panose="020B0004020202020204" pitchFamily="34" charset="0"/>
              <a:cs typeface="Segoe UI Semilight" panose="020B0402040204020203" pitchFamily="34" charset="0"/>
            </a:endParaRPr>
          </a:p>
          <a:p>
            <a:pPr algn="ctr"/>
            <a:r>
              <a:rPr lang="fr-CH" sz="1500" dirty="0">
                <a:latin typeface="Aptos" panose="020B0004020202020204" pitchFamily="34" charset="0"/>
                <a:cs typeface="Segoe UI Semilight" panose="020B0402040204020203" pitchFamily="34" charset="0"/>
              </a:rPr>
              <a:t>Nurse </a:t>
            </a:r>
            <a:r>
              <a:rPr lang="fr-CH" sz="1500" dirty="0" err="1">
                <a:latin typeface="Aptos" panose="020B0004020202020204" pitchFamily="34" charset="0"/>
                <a:cs typeface="Segoe UI Semilight" panose="020B0402040204020203" pitchFamily="34" charset="0"/>
              </a:rPr>
              <a:t>practitioners</a:t>
            </a:r>
            <a:r>
              <a:rPr lang="fr-CH" sz="1500" dirty="0">
                <a:latin typeface="Aptos" panose="020B0004020202020204" pitchFamily="34" charset="0"/>
                <a:cs typeface="Segoe UI Semilight" panose="020B0402040204020203" pitchFamily="34" charset="0"/>
              </a:rPr>
              <a:t>   </a:t>
            </a:r>
          </a:p>
        </p:txBody>
      </p:sp>
      <p:grpSp>
        <p:nvGrpSpPr>
          <p:cNvPr id="22" name="Group 2"/>
          <p:cNvGrpSpPr/>
          <p:nvPr/>
        </p:nvGrpSpPr>
        <p:grpSpPr>
          <a:xfrm>
            <a:off x="1306631" y="996216"/>
            <a:ext cx="6306681" cy="3613352"/>
            <a:chOff x="1569281" y="1261572"/>
            <a:chExt cx="9053438" cy="5144398"/>
          </a:xfrm>
        </p:grpSpPr>
        <p:grpSp>
          <p:nvGrpSpPr>
            <p:cNvPr id="23" name="Group 13"/>
            <p:cNvGrpSpPr/>
            <p:nvPr/>
          </p:nvGrpSpPr>
          <p:grpSpPr>
            <a:xfrm>
              <a:off x="1569281" y="1261572"/>
              <a:ext cx="3600000" cy="4345066"/>
              <a:chOff x="1425553" y="1314652"/>
              <a:chExt cx="3600000" cy="4345066"/>
            </a:xfrm>
          </p:grpSpPr>
          <p:sp>
            <p:nvSpPr>
              <p:cNvPr id="37" name="Freeform 15"/>
              <p:cNvSpPr/>
              <p:nvPr/>
            </p:nvSpPr>
            <p:spPr>
              <a:xfrm>
                <a:off x="2332236" y="1314652"/>
                <a:ext cx="1786634" cy="981764"/>
              </a:xfrm>
              <a:custGeom>
                <a:avLst/>
                <a:gdLst>
                  <a:gd name="connsiteX0" fmla="*/ 893317 w 1786634"/>
                  <a:gd name="connsiteY0" fmla="*/ 0 h 981764"/>
                  <a:gd name="connsiteX1" fmla="*/ 1786634 w 1786634"/>
                  <a:gd name="connsiteY1" fmla="*/ 914484 h 981764"/>
                  <a:gd name="connsiteX2" fmla="*/ 1783316 w 1786634"/>
                  <a:gd name="connsiteY2" fmla="*/ 981764 h 981764"/>
                  <a:gd name="connsiteX3" fmla="*/ 1751304 w 1786634"/>
                  <a:gd name="connsiteY3" fmla="*/ 962316 h 981764"/>
                  <a:gd name="connsiteX4" fmla="*/ 893317 w 1786634"/>
                  <a:gd name="connsiteY4" fmla="*/ 745066 h 981764"/>
                  <a:gd name="connsiteX5" fmla="*/ 35330 w 1786634"/>
                  <a:gd name="connsiteY5" fmla="*/ 962316 h 981764"/>
                  <a:gd name="connsiteX6" fmla="*/ 3319 w 1786634"/>
                  <a:gd name="connsiteY6" fmla="*/ 981764 h 981764"/>
                  <a:gd name="connsiteX7" fmla="*/ 0 w 1786634"/>
                  <a:gd name="connsiteY7" fmla="*/ 914484 h 981764"/>
                  <a:gd name="connsiteX8" fmla="*/ 893317 w 1786634"/>
                  <a:gd name="connsiteY8" fmla="*/ 0 h 98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6634" h="981764">
                    <a:moveTo>
                      <a:pt x="893317" y="0"/>
                    </a:moveTo>
                    <a:cubicBezTo>
                      <a:pt x="1386682" y="0"/>
                      <a:pt x="1786634" y="409428"/>
                      <a:pt x="1786634" y="914484"/>
                    </a:cubicBezTo>
                    <a:lnTo>
                      <a:pt x="1783316" y="981764"/>
                    </a:lnTo>
                    <a:lnTo>
                      <a:pt x="1751304" y="962316"/>
                    </a:lnTo>
                    <a:cubicBezTo>
                      <a:pt x="1496256" y="823766"/>
                      <a:pt x="1203978" y="745066"/>
                      <a:pt x="893317" y="745066"/>
                    </a:cubicBezTo>
                    <a:cubicBezTo>
                      <a:pt x="582657" y="745066"/>
                      <a:pt x="290378" y="823766"/>
                      <a:pt x="35330" y="962316"/>
                    </a:cubicBezTo>
                    <a:lnTo>
                      <a:pt x="3319" y="981764"/>
                    </a:lnTo>
                    <a:lnTo>
                      <a:pt x="0" y="914484"/>
                    </a:lnTo>
                    <a:cubicBezTo>
                      <a:pt x="0" y="409428"/>
                      <a:pt x="399952" y="0"/>
                      <a:pt x="893317" y="0"/>
                    </a:cubicBezTo>
                    <a:close/>
                  </a:path>
                </a:pathLst>
              </a:custGeom>
              <a:solidFill>
                <a:srgbClr val="7BA2C6"/>
              </a:solidFill>
              <a:ln w="76200">
                <a:solidFill>
                  <a:srgbClr val="7BA2C6"/>
                </a:solid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lstStyle/>
              <a:p>
                <a:pPr algn="ctr"/>
                <a:r>
                  <a:rPr lang="en-US" sz="2800" b="1" dirty="0">
                    <a:solidFill>
                      <a:schemeClr val="bg1"/>
                    </a:solidFill>
                    <a:latin typeface="Aptos" panose="020B0004020202020204" pitchFamily="34" charset="0"/>
                  </a:rPr>
                  <a:t>CNS</a:t>
                </a:r>
                <a:endParaRPr lang="en-US" sz="3000" b="1" dirty="0">
                  <a:solidFill>
                    <a:schemeClr val="bg1"/>
                  </a:solidFill>
                  <a:latin typeface="Aptos" panose="020B0004020202020204" pitchFamily="34" charset="0"/>
                </a:endParaRPr>
              </a:p>
            </p:txBody>
          </p:sp>
          <p:grpSp>
            <p:nvGrpSpPr>
              <p:cNvPr id="38" name="Group 16"/>
              <p:cNvGrpSpPr/>
              <p:nvPr/>
            </p:nvGrpSpPr>
            <p:grpSpPr>
              <a:xfrm>
                <a:off x="1554455" y="2069928"/>
                <a:ext cx="3342197" cy="3579581"/>
                <a:chOff x="3212755" y="1786840"/>
                <a:chExt cx="3342197" cy="3579581"/>
              </a:xfrm>
              <a:solidFill>
                <a:srgbClr val="82A7C9"/>
              </a:solidFill>
            </p:grpSpPr>
            <p:sp>
              <p:nvSpPr>
                <p:cNvPr id="40" name="Freeform 18"/>
                <p:cNvSpPr/>
                <p:nvPr/>
              </p:nvSpPr>
              <p:spPr>
                <a:xfrm>
                  <a:off x="3960495" y="1786840"/>
                  <a:ext cx="1846716" cy="1177140"/>
                </a:xfrm>
                <a:custGeom>
                  <a:avLst/>
                  <a:gdLst>
                    <a:gd name="connsiteX0" fmla="*/ 923357 w 1846716"/>
                    <a:gd name="connsiteY0" fmla="*/ 0 h 1177140"/>
                    <a:gd name="connsiteX1" fmla="*/ 1107397 w 1846716"/>
                    <a:gd name="connsiteY1" fmla="*/ 9293 h 1177140"/>
                    <a:gd name="connsiteX2" fmla="*/ 1175383 w 1846716"/>
                    <a:gd name="connsiteY2" fmla="*/ 19669 h 1177140"/>
                    <a:gd name="connsiteX3" fmla="*/ 1846716 w 1846716"/>
                    <a:gd name="connsiteY3" fmla="*/ 1177140 h 1177140"/>
                    <a:gd name="connsiteX4" fmla="*/ 0 w 1846716"/>
                    <a:gd name="connsiteY4" fmla="*/ 1177140 h 1177140"/>
                    <a:gd name="connsiteX5" fmla="*/ 671333 w 1846716"/>
                    <a:gd name="connsiteY5" fmla="*/ 19669 h 1177140"/>
                    <a:gd name="connsiteX6" fmla="*/ 739318 w 1846716"/>
                    <a:gd name="connsiteY6" fmla="*/ 9293 h 1177140"/>
                    <a:gd name="connsiteX7" fmla="*/ 923357 w 1846716"/>
                    <a:gd name="connsiteY7" fmla="*/ 0 h 1177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6716" h="1177140">
                      <a:moveTo>
                        <a:pt x="923357" y="0"/>
                      </a:moveTo>
                      <a:cubicBezTo>
                        <a:pt x="985489" y="0"/>
                        <a:pt x="1046886" y="3148"/>
                        <a:pt x="1107397" y="9293"/>
                      </a:cubicBezTo>
                      <a:lnTo>
                        <a:pt x="1175383" y="19669"/>
                      </a:lnTo>
                      <a:lnTo>
                        <a:pt x="1846716" y="1177140"/>
                      </a:lnTo>
                      <a:lnTo>
                        <a:pt x="0" y="1177140"/>
                      </a:lnTo>
                      <a:lnTo>
                        <a:pt x="671333" y="19669"/>
                      </a:lnTo>
                      <a:lnTo>
                        <a:pt x="739318" y="9293"/>
                      </a:lnTo>
                      <a:cubicBezTo>
                        <a:pt x="799828" y="3148"/>
                        <a:pt x="861225" y="0"/>
                        <a:pt x="923357" y="0"/>
                      </a:cubicBezTo>
                      <a:close/>
                    </a:path>
                  </a:pathLst>
                </a:custGeom>
                <a:gradFill>
                  <a:gsLst>
                    <a:gs pos="0">
                      <a:srgbClr val="7BA2C6"/>
                    </a:gs>
                    <a:gs pos="100000">
                      <a:srgbClr val="A0BCD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tIns="297000" rtlCol="0" anchor="ctr"/>
                <a:lstStyle/>
                <a:p>
                  <a:pPr algn="ctr"/>
                  <a:r>
                    <a:rPr lang="en-US" sz="1600" dirty="0">
                      <a:solidFill>
                        <a:srgbClr val="3B75AA"/>
                      </a:solidFill>
                      <a:latin typeface="Aptos" panose="020B0004020202020204" pitchFamily="34" charset="0"/>
                    </a:rPr>
                    <a:t>Patient</a:t>
                  </a:r>
                  <a:endParaRPr lang="en-US" sz="1400" dirty="0">
                    <a:solidFill>
                      <a:srgbClr val="3B75AA"/>
                    </a:solidFill>
                    <a:latin typeface="Aptos" panose="020B0004020202020204" pitchFamily="34" charset="0"/>
                  </a:endParaRPr>
                </a:p>
              </p:txBody>
            </p:sp>
            <p:sp>
              <p:nvSpPr>
                <p:cNvPr id="41" name="Freeform 19"/>
                <p:cNvSpPr/>
                <p:nvPr/>
              </p:nvSpPr>
              <p:spPr>
                <a:xfrm>
                  <a:off x="3405591" y="3021271"/>
                  <a:ext cx="2956524" cy="889347"/>
                </a:xfrm>
                <a:custGeom>
                  <a:avLst/>
                  <a:gdLst>
                    <a:gd name="connsiteX0" fmla="*/ 515821 w 2956524"/>
                    <a:gd name="connsiteY0" fmla="*/ 0 h 889347"/>
                    <a:gd name="connsiteX1" fmla="*/ 2440703 w 2956524"/>
                    <a:gd name="connsiteY1" fmla="*/ 0 h 889347"/>
                    <a:gd name="connsiteX2" fmla="*/ 2956524 w 2956524"/>
                    <a:gd name="connsiteY2" fmla="*/ 889347 h 889347"/>
                    <a:gd name="connsiteX3" fmla="*/ 0 w 2956524"/>
                    <a:gd name="connsiteY3" fmla="*/ 889347 h 889347"/>
                  </a:gdLst>
                  <a:ahLst/>
                  <a:cxnLst>
                    <a:cxn ang="0">
                      <a:pos x="connsiteX0" y="connsiteY0"/>
                    </a:cxn>
                    <a:cxn ang="0">
                      <a:pos x="connsiteX1" y="connsiteY1"/>
                    </a:cxn>
                    <a:cxn ang="0">
                      <a:pos x="connsiteX2" y="connsiteY2"/>
                    </a:cxn>
                    <a:cxn ang="0">
                      <a:pos x="connsiteX3" y="connsiteY3"/>
                    </a:cxn>
                  </a:cxnLst>
                  <a:rect l="l" t="t" r="r" b="b"/>
                  <a:pathLst>
                    <a:path w="2956524" h="889347">
                      <a:moveTo>
                        <a:pt x="515821" y="0"/>
                      </a:moveTo>
                      <a:lnTo>
                        <a:pt x="2440703" y="0"/>
                      </a:lnTo>
                      <a:lnTo>
                        <a:pt x="2956524" y="889347"/>
                      </a:lnTo>
                      <a:lnTo>
                        <a:pt x="0" y="889347"/>
                      </a:lnTo>
                      <a:close/>
                    </a:path>
                  </a:pathLst>
                </a:custGeom>
                <a:gradFill>
                  <a:gsLst>
                    <a:gs pos="0">
                      <a:srgbClr val="ACC5DB"/>
                    </a:gs>
                    <a:gs pos="100000">
                      <a:srgbClr val="C9D9E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rgbClr val="3B75AA"/>
                      </a:solidFill>
                      <a:latin typeface="Aptos" panose="020B0004020202020204" pitchFamily="34" charset="0"/>
                    </a:rPr>
                    <a:t>Equipe</a:t>
                  </a:r>
                  <a:endParaRPr lang="en-US" sz="1600" dirty="0">
                    <a:solidFill>
                      <a:srgbClr val="3B75AA"/>
                    </a:solidFill>
                    <a:latin typeface="Aptos" panose="020B0004020202020204" pitchFamily="34" charset="0"/>
                  </a:endParaRPr>
                </a:p>
              </p:txBody>
            </p:sp>
            <p:sp>
              <p:nvSpPr>
                <p:cNvPr id="42" name="Freeform 20"/>
                <p:cNvSpPr/>
                <p:nvPr/>
              </p:nvSpPr>
              <p:spPr>
                <a:xfrm>
                  <a:off x="3212755" y="3967909"/>
                  <a:ext cx="3342197" cy="1398512"/>
                </a:xfrm>
                <a:custGeom>
                  <a:avLst/>
                  <a:gdLst>
                    <a:gd name="connsiteX0" fmla="*/ 153620 w 3342197"/>
                    <a:gd name="connsiteY0" fmla="*/ 0 h 1398512"/>
                    <a:gd name="connsiteX1" fmla="*/ 3188579 w 3342197"/>
                    <a:gd name="connsiteY1" fmla="*/ 0 h 1398512"/>
                    <a:gd name="connsiteX2" fmla="*/ 3342197 w 3342197"/>
                    <a:gd name="connsiteY2" fmla="*/ 264859 h 1398512"/>
                    <a:gd name="connsiteX3" fmla="*/ 3329645 w 3342197"/>
                    <a:gd name="connsiteY3" fmla="*/ 299154 h 1398512"/>
                    <a:gd name="connsiteX4" fmla="*/ 1671098 w 3342197"/>
                    <a:gd name="connsiteY4" fmla="*/ 1398512 h 1398512"/>
                    <a:gd name="connsiteX5" fmla="*/ 12551 w 3342197"/>
                    <a:gd name="connsiteY5" fmla="*/ 299154 h 1398512"/>
                    <a:gd name="connsiteX6" fmla="*/ 0 w 3342197"/>
                    <a:gd name="connsiteY6" fmla="*/ 264861 h 139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2197" h="1398512">
                      <a:moveTo>
                        <a:pt x="153620" y="0"/>
                      </a:moveTo>
                      <a:lnTo>
                        <a:pt x="3188579" y="0"/>
                      </a:lnTo>
                      <a:lnTo>
                        <a:pt x="3342197" y="264859"/>
                      </a:lnTo>
                      <a:lnTo>
                        <a:pt x="3329645" y="299154"/>
                      </a:lnTo>
                      <a:cubicBezTo>
                        <a:pt x="3056391" y="945201"/>
                        <a:pt x="2416683" y="1398512"/>
                        <a:pt x="1671098" y="1398512"/>
                      </a:cubicBezTo>
                      <a:cubicBezTo>
                        <a:pt x="925514" y="1398512"/>
                        <a:pt x="285806" y="945201"/>
                        <a:pt x="12551" y="299154"/>
                      </a:cubicBezTo>
                      <a:lnTo>
                        <a:pt x="0" y="264861"/>
                      </a:lnTo>
                      <a:close/>
                    </a:path>
                  </a:pathLst>
                </a:custGeom>
                <a:gradFill flip="none" rotWithShape="1">
                  <a:gsLst>
                    <a:gs pos="0">
                      <a:srgbClr val="CFDDEA"/>
                    </a:gs>
                    <a:gs pos="100000">
                      <a:srgbClr val="FFFFF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50"/>
                    </a:lnSpc>
                  </a:pPr>
                  <a:r>
                    <a:rPr lang="en-US" sz="1600" dirty="0" err="1">
                      <a:solidFill>
                        <a:srgbClr val="3B75AA"/>
                      </a:solidFill>
                      <a:latin typeface="Aptos" panose="020B0004020202020204" pitchFamily="34" charset="0"/>
                    </a:rPr>
                    <a:t>Gesundheitssystem</a:t>
                  </a:r>
                  <a:br>
                    <a:rPr lang="en-US" sz="1600" dirty="0">
                      <a:solidFill>
                        <a:srgbClr val="3B75AA"/>
                      </a:solidFill>
                      <a:latin typeface="Aptos" panose="020B0004020202020204" pitchFamily="34" charset="0"/>
                    </a:rPr>
                  </a:br>
                  <a:endParaRPr lang="en-US" sz="1600" dirty="0">
                    <a:solidFill>
                      <a:srgbClr val="3B75AA"/>
                    </a:solidFill>
                    <a:latin typeface="Aptos" panose="020B0004020202020204" pitchFamily="34" charset="0"/>
                  </a:endParaRPr>
                </a:p>
              </p:txBody>
            </p:sp>
          </p:grpSp>
          <p:sp>
            <p:nvSpPr>
              <p:cNvPr id="39" name="Oval 17"/>
              <p:cNvSpPr/>
              <p:nvPr/>
            </p:nvSpPr>
            <p:spPr>
              <a:xfrm>
                <a:off x="1425553" y="2059718"/>
                <a:ext cx="3600000" cy="3600000"/>
              </a:xfrm>
              <a:prstGeom prst="ellipse">
                <a:avLst/>
              </a:prstGeom>
              <a:noFill/>
              <a:ln w="76200">
                <a:solidFill>
                  <a:srgbClr val="7BA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4" name="Group 22"/>
            <p:cNvGrpSpPr/>
            <p:nvPr/>
          </p:nvGrpSpPr>
          <p:grpSpPr>
            <a:xfrm>
              <a:off x="7022719" y="2006638"/>
              <a:ext cx="3600000" cy="4399332"/>
              <a:chOff x="8037119" y="2064823"/>
              <a:chExt cx="3600000" cy="4399332"/>
            </a:xfrm>
          </p:grpSpPr>
          <p:sp>
            <p:nvSpPr>
              <p:cNvPr id="27" name="Freeform 23"/>
              <p:cNvSpPr/>
              <p:nvPr/>
            </p:nvSpPr>
            <p:spPr>
              <a:xfrm flipV="1">
                <a:off x="8943802" y="5482391"/>
                <a:ext cx="1786634" cy="981764"/>
              </a:xfrm>
              <a:custGeom>
                <a:avLst/>
                <a:gdLst>
                  <a:gd name="connsiteX0" fmla="*/ 893317 w 1786634"/>
                  <a:gd name="connsiteY0" fmla="*/ 0 h 981764"/>
                  <a:gd name="connsiteX1" fmla="*/ 1786634 w 1786634"/>
                  <a:gd name="connsiteY1" fmla="*/ 914484 h 981764"/>
                  <a:gd name="connsiteX2" fmla="*/ 1783316 w 1786634"/>
                  <a:gd name="connsiteY2" fmla="*/ 981764 h 981764"/>
                  <a:gd name="connsiteX3" fmla="*/ 1751304 w 1786634"/>
                  <a:gd name="connsiteY3" fmla="*/ 962316 h 981764"/>
                  <a:gd name="connsiteX4" fmla="*/ 893317 w 1786634"/>
                  <a:gd name="connsiteY4" fmla="*/ 745066 h 981764"/>
                  <a:gd name="connsiteX5" fmla="*/ 35330 w 1786634"/>
                  <a:gd name="connsiteY5" fmla="*/ 962316 h 981764"/>
                  <a:gd name="connsiteX6" fmla="*/ 3319 w 1786634"/>
                  <a:gd name="connsiteY6" fmla="*/ 981764 h 981764"/>
                  <a:gd name="connsiteX7" fmla="*/ 0 w 1786634"/>
                  <a:gd name="connsiteY7" fmla="*/ 914484 h 981764"/>
                  <a:gd name="connsiteX8" fmla="*/ 893317 w 1786634"/>
                  <a:gd name="connsiteY8" fmla="*/ 0 h 98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6634" h="981764">
                    <a:moveTo>
                      <a:pt x="893317" y="0"/>
                    </a:moveTo>
                    <a:cubicBezTo>
                      <a:pt x="1386682" y="0"/>
                      <a:pt x="1786634" y="409428"/>
                      <a:pt x="1786634" y="914484"/>
                    </a:cubicBezTo>
                    <a:lnTo>
                      <a:pt x="1783316" y="981764"/>
                    </a:lnTo>
                    <a:lnTo>
                      <a:pt x="1751304" y="962316"/>
                    </a:lnTo>
                    <a:cubicBezTo>
                      <a:pt x="1496256" y="823766"/>
                      <a:pt x="1203978" y="745066"/>
                      <a:pt x="893317" y="745066"/>
                    </a:cubicBezTo>
                    <a:cubicBezTo>
                      <a:pt x="582657" y="745066"/>
                      <a:pt x="290378" y="823766"/>
                      <a:pt x="35330" y="962316"/>
                    </a:cubicBezTo>
                    <a:lnTo>
                      <a:pt x="3319" y="981764"/>
                    </a:lnTo>
                    <a:lnTo>
                      <a:pt x="0" y="914484"/>
                    </a:lnTo>
                    <a:cubicBezTo>
                      <a:pt x="0" y="409428"/>
                      <a:pt x="399952" y="0"/>
                      <a:pt x="893317" y="0"/>
                    </a:cubicBezTo>
                    <a:close/>
                  </a:path>
                </a:pathLst>
              </a:custGeom>
              <a:solidFill>
                <a:srgbClr val="7BA2C6"/>
              </a:solidFill>
              <a:ln w="76200">
                <a:solidFill>
                  <a:srgbClr val="7BA2C6"/>
                </a:solid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scene3d>
                  <a:camera prst="orthographicFront">
                    <a:rot lat="0" lon="0" rev="10800000"/>
                  </a:camera>
                  <a:lightRig rig="threePt" dir="t"/>
                </a:scene3d>
              </a:bodyPr>
              <a:lstStyle/>
              <a:p>
                <a:pPr algn="ctr"/>
                <a:r>
                  <a:rPr lang="en-US" sz="2800" b="1" dirty="0">
                    <a:solidFill>
                      <a:schemeClr val="bg1"/>
                    </a:solidFill>
                    <a:latin typeface="Aptos" panose="020B0004020202020204" pitchFamily="34" charset="0"/>
                  </a:rPr>
                  <a:t>NP</a:t>
                </a:r>
              </a:p>
            </p:txBody>
          </p:sp>
          <p:grpSp>
            <p:nvGrpSpPr>
              <p:cNvPr id="29" name="Group 24"/>
              <p:cNvGrpSpPr/>
              <p:nvPr/>
            </p:nvGrpSpPr>
            <p:grpSpPr>
              <a:xfrm>
                <a:off x="8213536" y="2064823"/>
                <a:ext cx="3247167" cy="3585206"/>
                <a:chOff x="6983558" y="1876970"/>
                <a:chExt cx="3247167" cy="3585206"/>
              </a:xfrm>
            </p:grpSpPr>
            <p:sp>
              <p:nvSpPr>
                <p:cNvPr id="34" name="Freeform 27"/>
                <p:cNvSpPr/>
                <p:nvPr/>
              </p:nvSpPr>
              <p:spPr>
                <a:xfrm>
                  <a:off x="6983558" y="1876970"/>
                  <a:ext cx="3247167" cy="1198554"/>
                </a:xfrm>
                <a:custGeom>
                  <a:avLst/>
                  <a:gdLst>
                    <a:gd name="connsiteX0" fmla="*/ 1623583 w 3247167"/>
                    <a:gd name="connsiteY0" fmla="*/ 0 h 1198554"/>
                    <a:gd name="connsiteX1" fmla="*/ 3206333 w 3247167"/>
                    <a:gd name="connsiteY1" fmla="*/ 942013 h 1198554"/>
                    <a:gd name="connsiteX2" fmla="*/ 3247167 w 3247167"/>
                    <a:gd name="connsiteY2" fmla="*/ 1026779 h 1198554"/>
                    <a:gd name="connsiteX3" fmla="*/ 3147537 w 3247167"/>
                    <a:gd name="connsiteY3" fmla="*/ 1198554 h 1198554"/>
                    <a:gd name="connsiteX4" fmla="*/ 99630 w 3247167"/>
                    <a:gd name="connsiteY4" fmla="*/ 1198554 h 1198554"/>
                    <a:gd name="connsiteX5" fmla="*/ 0 w 3247167"/>
                    <a:gd name="connsiteY5" fmla="*/ 1026778 h 1198554"/>
                    <a:gd name="connsiteX6" fmla="*/ 40834 w 3247167"/>
                    <a:gd name="connsiteY6" fmla="*/ 942013 h 1198554"/>
                    <a:gd name="connsiteX7" fmla="*/ 1623583 w 3247167"/>
                    <a:gd name="connsiteY7" fmla="*/ 0 h 1198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7167" h="1198554">
                      <a:moveTo>
                        <a:pt x="1623583" y="0"/>
                      </a:moveTo>
                      <a:cubicBezTo>
                        <a:pt x="2307036" y="0"/>
                        <a:pt x="2901522" y="380908"/>
                        <a:pt x="3206333" y="942013"/>
                      </a:cubicBezTo>
                      <a:lnTo>
                        <a:pt x="3247167" y="1026779"/>
                      </a:lnTo>
                      <a:lnTo>
                        <a:pt x="3147537" y="1198554"/>
                      </a:lnTo>
                      <a:lnTo>
                        <a:pt x="99630" y="1198554"/>
                      </a:lnTo>
                      <a:lnTo>
                        <a:pt x="0" y="1026778"/>
                      </a:lnTo>
                      <a:lnTo>
                        <a:pt x="40834" y="942013"/>
                      </a:lnTo>
                      <a:cubicBezTo>
                        <a:pt x="345644" y="380908"/>
                        <a:pt x="940131" y="0"/>
                        <a:pt x="1623583" y="0"/>
                      </a:cubicBezTo>
                      <a:close/>
                    </a:path>
                  </a:pathLst>
                </a:custGeom>
                <a:gradFill flip="none" rotWithShape="1">
                  <a:gsLst>
                    <a:gs pos="0">
                      <a:srgbClr val="FEFEFF"/>
                    </a:gs>
                    <a:gs pos="100000">
                      <a:srgbClr val="D2DFEB"/>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tIns="351000" bIns="27000" rtlCol="0" anchor="ctr"/>
                <a:lstStyle/>
                <a:p>
                  <a:pPr algn="ctr"/>
                  <a:r>
                    <a:rPr lang="en-US" sz="1600" dirty="0">
                      <a:solidFill>
                        <a:srgbClr val="3B75AA"/>
                      </a:solidFill>
                      <a:latin typeface="Aptos" panose="020B0004020202020204" pitchFamily="34" charset="0"/>
                    </a:rPr>
                    <a:t>Patient</a:t>
                  </a:r>
                </a:p>
              </p:txBody>
            </p:sp>
            <p:sp>
              <p:nvSpPr>
                <p:cNvPr id="35" name="Freeform 29"/>
                <p:cNvSpPr/>
                <p:nvPr/>
              </p:nvSpPr>
              <p:spPr>
                <a:xfrm>
                  <a:off x="7123264" y="3152957"/>
                  <a:ext cx="2967754" cy="882629"/>
                </a:xfrm>
                <a:custGeom>
                  <a:avLst/>
                  <a:gdLst>
                    <a:gd name="connsiteX0" fmla="*/ 0 w 2967754"/>
                    <a:gd name="connsiteY0" fmla="*/ 0 h 882629"/>
                    <a:gd name="connsiteX1" fmla="*/ 2967754 w 2967754"/>
                    <a:gd name="connsiteY1" fmla="*/ 0 h 882629"/>
                    <a:gd name="connsiteX2" fmla="*/ 2455829 w 2967754"/>
                    <a:gd name="connsiteY2" fmla="*/ 882629 h 882629"/>
                    <a:gd name="connsiteX3" fmla="*/ 511925 w 2967754"/>
                    <a:gd name="connsiteY3" fmla="*/ 882629 h 882629"/>
                  </a:gdLst>
                  <a:ahLst/>
                  <a:cxnLst>
                    <a:cxn ang="0">
                      <a:pos x="connsiteX0" y="connsiteY0"/>
                    </a:cxn>
                    <a:cxn ang="0">
                      <a:pos x="connsiteX1" y="connsiteY1"/>
                    </a:cxn>
                    <a:cxn ang="0">
                      <a:pos x="connsiteX2" y="connsiteY2"/>
                    </a:cxn>
                    <a:cxn ang="0">
                      <a:pos x="connsiteX3" y="connsiteY3"/>
                    </a:cxn>
                  </a:cxnLst>
                  <a:rect l="l" t="t" r="r" b="b"/>
                  <a:pathLst>
                    <a:path w="2967754" h="882629">
                      <a:moveTo>
                        <a:pt x="0" y="0"/>
                      </a:moveTo>
                      <a:lnTo>
                        <a:pt x="2967754" y="0"/>
                      </a:lnTo>
                      <a:lnTo>
                        <a:pt x="2455829" y="882629"/>
                      </a:lnTo>
                      <a:lnTo>
                        <a:pt x="511925" y="882629"/>
                      </a:lnTo>
                      <a:close/>
                    </a:path>
                  </a:pathLst>
                </a:custGeom>
                <a:gradFill>
                  <a:gsLst>
                    <a:gs pos="0">
                      <a:srgbClr val="D0DEEB"/>
                    </a:gs>
                    <a:gs pos="100000">
                      <a:srgbClr val="A8C2D9"/>
                    </a:gs>
                  </a:gsLst>
                  <a:lin ang="5400000" scaled="1"/>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rgbClr val="3B75AA"/>
                      </a:solidFill>
                      <a:latin typeface="Aptos" panose="020B0004020202020204" pitchFamily="34" charset="0"/>
                    </a:rPr>
                    <a:t>Equipe</a:t>
                  </a:r>
                  <a:endParaRPr lang="en-US" sz="1600" dirty="0">
                    <a:solidFill>
                      <a:srgbClr val="3B75AA"/>
                    </a:solidFill>
                    <a:latin typeface="Aptos" panose="020B0004020202020204" pitchFamily="34" charset="0"/>
                  </a:endParaRPr>
                </a:p>
              </p:txBody>
            </p:sp>
            <p:sp>
              <p:nvSpPr>
                <p:cNvPr id="36" name="Freeform 30"/>
                <p:cNvSpPr/>
                <p:nvPr/>
              </p:nvSpPr>
              <p:spPr>
                <a:xfrm>
                  <a:off x="7679690" y="4089184"/>
                  <a:ext cx="1854899" cy="1372992"/>
                </a:xfrm>
                <a:custGeom>
                  <a:avLst/>
                  <a:gdLst>
                    <a:gd name="connsiteX0" fmla="*/ 0 w 1854900"/>
                    <a:gd name="connsiteY0" fmla="*/ 0 h 1372992"/>
                    <a:gd name="connsiteX1" fmla="*/ 1854900 w 1854900"/>
                    <a:gd name="connsiteY1" fmla="*/ 0 h 1372992"/>
                    <a:gd name="connsiteX2" fmla="*/ 1062521 w 1854900"/>
                    <a:gd name="connsiteY2" fmla="*/ 1366172 h 1372992"/>
                    <a:gd name="connsiteX3" fmla="*/ 927449 w 1854900"/>
                    <a:gd name="connsiteY3" fmla="*/ 1372992 h 1372992"/>
                    <a:gd name="connsiteX4" fmla="*/ 792379 w 1854900"/>
                    <a:gd name="connsiteY4" fmla="*/ 1366172 h 1372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4900" h="1372992">
                      <a:moveTo>
                        <a:pt x="0" y="0"/>
                      </a:moveTo>
                      <a:lnTo>
                        <a:pt x="1854900" y="0"/>
                      </a:lnTo>
                      <a:lnTo>
                        <a:pt x="1062521" y="1366172"/>
                      </a:lnTo>
                      <a:lnTo>
                        <a:pt x="927449" y="1372992"/>
                      </a:lnTo>
                      <a:lnTo>
                        <a:pt x="792379" y="1366172"/>
                      </a:lnTo>
                      <a:close/>
                    </a:path>
                  </a:pathLst>
                </a:custGeom>
                <a:gradFill>
                  <a:gsLst>
                    <a:gs pos="0">
                      <a:srgbClr val="A3BED7"/>
                    </a:gs>
                    <a:gs pos="100000">
                      <a:srgbClr val="7DA3C7"/>
                    </a:gs>
                  </a:gsLst>
                  <a:lin ang="5400000" scaled="1"/>
                </a:gradFill>
                <a:ln w="6350">
                  <a:noFill/>
                </a:ln>
              </p:spPr>
              <p:style>
                <a:lnRef idx="2">
                  <a:schemeClr val="accent1">
                    <a:shade val="50000"/>
                  </a:schemeClr>
                </a:lnRef>
                <a:fillRef idx="1">
                  <a:schemeClr val="accent1"/>
                </a:fillRef>
                <a:effectRef idx="0">
                  <a:schemeClr val="accent1"/>
                </a:effectRef>
                <a:fontRef idx="minor">
                  <a:schemeClr val="lt1"/>
                </a:fontRef>
              </p:style>
              <p:txBody>
                <a:bodyPr tIns="27000" bIns="432000" rtlCol="0" anchor="ctr"/>
                <a:lstStyle/>
                <a:p>
                  <a:pPr algn="ctr">
                    <a:lnSpc>
                      <a:spcPts val="1650"/>
                    </a:lnSpc>
                  </a:pPr>
                  <a:r>
                    <a:rPr lang="en-US" sz="1600" dirty="0" err="1">
                      <a:solidFill>
                        <a:srgbClr val="3B75AA"/>
                      </a:solidFill>
                      <a:latin typeface="Aptos" panose="020B0004020202020204" pitchFamily="34" charset="0"/>
                    </a:rPr>
                    <a:t>Gesundheitssystem</a:t>
                  </a:r>
                  <a:br>
                    <a:rPr lang="en-US" sz="1600" dirty="0">
                      <a:solidFill>
                        <a:srgbClr val="3B75AA"/>
                      </a:solidFill>
                      <a:latin typeface="Aptos" panose="020B0004020202020204" pitchFamily="34" charset="0"/>
                    </a:rPr>
                  </a:br>
                  <a:endParaRPr lang="en-US" sz="1600" dirty="0">
                    <a:solidFill>
                      <a:srgbClr val="3B75AA"/>
                    </a:solidFill>
                    <a:latin typeface="Aptos" panose="020B0004020202020204" pitchFamily="34" charset="0"/>
                  </a:endParaRPr>
                </a:p>
              </p:txBody>
            </p:sp>
          </p:grpSp>
          <p:sp>
            <p:nvSpPr>
              <p:cNvPr id="30" name="Oval 26"/>
              <p:cNvSpPr/>
              <p:nvPr/>
            </p:nvSpPr>
            <p:spPr>
              <a:xfrm>
                <a:off x="8037119" y="2064823"/>
                <a:ext cx="3600000" cy="3600000"/>
              </a:xfrm>
              <a:prstGeom prst="ellipse">
                <a:avLst/>
              </a:prstGeom>
              <a:noFill/>
              <a:ln w="76200">
                <a:solidFill>
                  <a:srgbClr val="7BA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5" name="Freeform 38"/>
            <p:cNvSpPr/>
            <p:nvPr/>
          </p:nvSpPr>
          <p:spPr>
            <a:xfrm>
              <a:off x="4822682" y="2028364"/>
              <a:ext cx="2550309" cy="3146750"/>
            </a:xfrm>
            <a:custGeom>
              <a:avLst/>
              <a:gdLst>
                <a:gd name="connsiteX0" fmla="*/ 1273318 w 2550309"/>
                <a:gd name="connsiteY0" fmla="*/ 0 h 3146750"/>
                <a:gd name="connsiteX1" fmla="*/ 2542421 w 2550309"/>
                <a:gd name="connsiteY1" fmla="*/ 693686 h 3146750"/>
                <a:gd name="connsiteX2" fmla="*/ 2550309 w 2550309"/>
                <a:gd name="connsiteY2" fmla="*/ 707035 h 3146750"/>
                <a:gd name="connsiteX3" fmla="*/ 2507449 w 2550309"/>
                <a:gd name="connsiteY3" fmla="*/ 764351 h 3146750"/>
                <a:gd name="connsiteX4" fmla="*/ 2200037 w 2550309"/>
                <a:gd name="connsiteY4" fmla="*/ 1770748 h 3146750"/>
                <a:gd name="connsiteX5" fmla="*/ 2341490 w 2550309"/>
                <a:gd name="connsiteY5" fmla="*/ 2471390 h 3146750"/>
                <a:gd name="connsiteX6" fmla="*/ 2413338 w 2550309"/>
                <a:gd name="connsiteY6" fmla="*/ 2620537 h 3146750"/>
                <a:gd name="connsiteX7" fmla="*/ 2355535 w 2550309"/>
                <a:gd name="connsiteY7" fmla="*/ 2685919 h 3146750"/>
                <a:gd name="connsiteX8" fmla="*/ 1273318 w 2550309"/>
                <a:gd name="connsiteY8" fmla="*/ 3146750 h 3146750"/>
                <a:gd name="connsiteX9" fmla="*/ 191102 w 2550309"/>
                <a:gd name="connsiteY9" fmla="*/ 2685919 h 3146750"/>
                <a:gd name="connsiteX10" fmla="*/ 136548 w 2550309"/>
                <a:gd name="connsiteY10" fmla="*/ 2624213 h 3146750"/>
                <a:gd name="connsiteX11" fmla="*/ 211459 w 2550309"/>
                <a:gd name="connsiteY11" fmla="*/ 2468706 h 3146750"/>
                <a:gd name="connsiteX12" fmla="*/ 352912 w 2550309"/>
                <a:gd name="connsiteY12" fmla="*/ 1768064 h 3146750"/>
                <a:gd name="connsiteX13" fmla="*/ 45501 w 2550309"/>
                <a:gd name="connsiteY13" fmla="*/ 761667 h 3146750"/>
                <a:gd name="connsiteX14" fmla="*/ 0 w 2550309"/>
                <a:gd name="connsiteY14" fmla="*/ 700820 h 3146750"/>
                <a:gd name="connsiteX15" fmla="*/ 4216 w 2550309"/>
                <a:gd name="connsiteY15" fmla="*/ 693686 h 3146750"/>
                <a:gd name="connsiteX16" fmla="*/ 1273318 w 2550309"/>
                <a:gd name="connsiteY16" fmla="*/ 0 h 314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0309" h="3146750">
                  <a:moveTo>
                    <a:pt x="1273318" y="0"/>
                  </a:moveTo>
                  <a:cubicBezTo>
                    <a:pt x="1801608" y="0"/>
                    <a:pt x="2267382" y="275166"/>
                    <a:pt x="2542421" y="693686"/>
                  </a:cubicBezTo>
                  <a:lnTo>
                    <a:pt x="2550309" y="707035"/>
                  </a:lnTo>
                  <a:lnTo>
                    <a:pt x="2507449" y="764351"/>
                  </a:lnTo>
                  <a:cubicBezTo>
                    <a:pt x="2313365" y="1051633"/>
                    <a:pt x="2200037" y="1397956"/>
                    <a:pt x="2200037" y="1770748"/>
                  </a:cubicBezTo>
                  <a:cubicBezTo>
                    <a:pt x="2200037" y="2019276"/>
                    <a:pt x="2250405" y="2256041"/>
                    <a:pt x="2341490" y="2471390"/>
                  </a:cubicBezTo>
                  <a:lnTo>
                    <a:pt x="2413338" y="2620537"/>
                  </a:lnTo>
                  <a:lnTo>
                    <a:pt x="2355535" y="2685919"/>
                  </a:lnTo>
                  <a:cubicBezTo>
                    <a:pt x="2078572" y="2970644"/>
                    <a:pt x="1695950" y="3146750"/>
                    <a:pt x="1273318" y="3146750"/>
                  </a:cubicBezTo>
                  <a:cubicBezTo>
                    <a:pt x="850686" y="3146750"/>
                    <a:pt x="468065" y="2970644"/>
                    <a:pt x="191102" y="2685919"/>
                  </a:cubicBezTo>
                  <a:lnTo>
                    <a:pt x="136548" y="2624213"/>
                  </a:lnTo>
                  <a:lnTo>
                    <a:pt x="211459" y="2468706"/>
                  </a:lnTo>
                  <a:cubicBezTo>
                    <a:pt x="302544" y="2253357"/>
                    <a:pt x="352912" y="2016593"/>
                    <a:pt x="352912" y="1768064"/>
                  </a:cubicBezTo>
                  <a:cubicBezTo>
                    <a:pt x="352912" y="1395272"/>
                    <a:pt x="239584" y="1048949"/>
                    <a:pt x="45501" y="761667"/>
                  </a:cubicBezTo>
                  <a:lnTo>
                    <a:pt x="0" y="700820"/>
                  </a:lnTo>
                  <a:lnTo>
                    <a:pt x="4216" y="693686"/>
                  </a:lnTo>
                  <a:cubicBezTo>
                    <a:pt x="279255" y="275166"/>
                    <a:pt x="745028" y="0"/>
                    <a:pt x="1273318" y="0"/>
                  </a:cubicBezTo>
                  <a:close/>
                </a:path>
              </a:pathLst>
            </a:custGeom>
            <a:solidFill>
              <a:srgbClr val="7DA3C7"/>
            </a:solidFill>
            <a:ln>
              <a:noFill/>
            </a:ln>
          </p:spPr>
          <p:style>
            <a:lnRef idx="2">
              <a:schemeClr val="accent1">
                <a:shade val="50000"/>
              </a:schemeClr>
            </a:lnRef>
            <a:fillRef idx="1">
              <a:schemeClr val="accent1"/>
            </a:fillRef>
            <a:effectRef idx="0">
              <a:schemeClr val="accent1"/>
            </a:effectRef>
            <a:fontRef idx="minor">
              <a:schemeClr val="lt1"/>
            </a:fontRef>
          </p:style>
          <p:txBody>
            <a:bodyPr lIns="243000" rIns="243000" rtlCol="0" anchor="ctr"/>
            <a:lstStyle/>
            <a:p>
              <a:pPr algn="ctr"/>
              <a:r>
                <a:rPr lang="en-US" dirty="0" err="1">
                  <a:solidFill>
                    <a:schemeClr val="bg1"/>
                  </a:solidFill>
                  <a:latin typeface="Aptos" panose="020B0004020202020204" pitchFamily="34" charset="0"/>
                </a:rPr>
                <a:t>Auf</a:t>
              </a:r>
              <a:r>
                <a:rPr lang="en-US" dirty="0">
                  <a:solidFill>
                    <a:schemeClr val="bg1"/>
                  </a:solidFill>
                  <a:latin typeface="Aptos" panose="020B0004020202020204" pitchFamily="34" charset="0"/>
                </a:rPr>
                <a:t>  den</a:t>
              </a:r>
              <a:r>
                <a:rPr lang="en-US" b="1" dirty="0">
                  <a:solidFill>
                    <a:schemeClr val="bg1"/>
                  </a:solidFill>
                  <a:latin typeface="Aptos" panose="020B0004020202020204" pitchFamily="34" charset="0"/>
                </a:rPr>
                <a:t> Patienten,</a:t>
              </a:r>
              <a:r>
                <a:rPr lang="en-US" dirty="0">
                  <a:solidFill>
                    <a:schemeClr val="bg1"/>
                  </a:solidFill>
                  <a:latin typeface="Aptos" panose="020B0004020202020204" pitchFamily="34" charset="0"/>
                </a:rPr>
                <a:t> die Familie und</a:t>
              </a:r>
              <a:r>
                <a:rPr lang="en-US" b="1" dirty="0" err="1">
                  <a:solidFill>
                    <a:schemeClr val="bg1"/>
                  </a:solidFill>
                  <a:latin typeface="Aptos" panose="020B0004020202020204" pitchFamily="34" charset="0"/>
                </a:rPr>
                <a:t> Angehörige konzentrieren</a:t>
              </a:r>
              <a:endParaRPr lang="en-US" b="1" dirty="0">
                <a:solidFill>
                  <a:schemeClr val="bg1"/>
                </a:solidFill>
                <a:latin typeface="Aptos" panose="020B0004020202020204" pitchFamily="34" charset="0"/>
              </a:endParaRPr>
            </a:p>
          </p:txBody>
        </p:sp>
      </p:grpSp>
      <p:sp>
        <p:nvSpPr>
          <p:cNvPr id="2" name="Titre 7">
            <a:extLst>
              <a:ext uri="{FF2B5EF4-FFF2-40B4-BE49-F238E27FC236}">
                <a16:creationId xmlns:a16="http://schemas.microsoft.com/office/drawing/2014/main" id="{21FADECA-35AB-10F4-0B73-81BC5055B04B}"/>
              </a:ext>
            </a:extLst>
          </p:cNvPr>
          <p:cNvSpPr txBox="1">
            <a:spLocks/>
          </p:cNvSpPr>
          <p:nvPr/>
        </p:nvSpPr>
        <p:spPr>
          <a:xfrm>
            <a:off x="346450" y="165352"/>
            <a:ext cx="8229600" cy="48839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H" sz="2000" b="1" dirty="0">
                <a:solidFill>
                  <a:srgbClr val="A11845"/>
                </a:solidFill>
                <a:latin typeface="+mn-lt"/>
                <a:cs typeface="Calibri" panose="020F0502020204030204" pitchFamily="34" charset="0"/>
              </a:rPr>
              <a:t>Advanced Nursing Practice (APN): </a:t>
            </a:r>
            <a:r>
              <a:rPr lang="fr-CH" sz="2000" b="1" dirty="0" err="1">
                <a:solidFill>
                  <a:srgbClr val="A11845"/>
                </a:solidFill>
                <a:latin typeface="+mn-lt"/>
                <a:cs typeface="Calibri" panose="020F0502020204030204" pitchFamily="34" charset="0"/>
              </a:rPr>
              <a:t>zwei</a:t>
            </a:r>
            <a:r>
              <a:rPr lang="fr-CH" sz="2000" b="1" dirty="0">
                <a:solidFill>
                  <a:srgbClr val="A11845"/>
                </a:solidFill>
                <a:latin typeface="+mn-lt"/>
                <a:cs typeface="Calibri" panose="020F0502020204030204" pitchFamily="34" charset="0"/>
              </a:rPr>
              <a:t> zentrale Rollen</a:t>
            </a:r>
          </a:p>
        </p:txBody>
      </p:sp>
      <p:sp>
        <p:nvSpPr>
          <p:cNvPr id="4" name="Espace réservé du pied de page 3">
            <a:extLst>
              <a:ext uri="{FF2B5EF4-FFF2-40B4-BE49-F238E27FC236}">
                <a16:creationId xmlns:a16="http://schemas.microsoft.com/office/drawing/2014/main" id="{1F0A4DCA-19A0-AC5F-476A-EC9A480C1F17}"/>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3688145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7CF5BF-A049-F871-6C7E-6083A8E334C1}"/>
              </a:ext>
            </a:extLst>
          </p:cNvPr>
          <p:cNvSpPr>
            <a:spLocks noGrp="1"/>
          </p:cNvSpPr>
          <p:nvPr>
            <p:ph type="ctrTitle" idx="4294967295"/>
          </p:nvPr>
        </p:nvSpPr>
        <p:spPr>
          <a:xfrm>
            <a:off x="26701" y="165445"/>
            <a:ext cx="8229600" cy="273889"/>
          </a:xfrm>
        </p:spPr>
        <p:txBody>
          <a:bodyPr anchor="ctr">
            <a:noAutofit/>
          </a:bodyPr>
          <a:lstStyle/>
          <a:p>
            <a:r>
              <a:rPr lang="fr-CH" sz="2000" b="1" dirty="0">
                <a:solidFill>
                  <a:srgbClr val="A11845"/>
                </a:solidFill>
                <a:latin typeface="+mn-lt"/>
                <a:cs typeface="Calibri" panose="020F0502020204030204" pitchFamily="34" charset="0"/>
              </a:rPr>
              <a:t>Kompetenzreferenzsystem des MScIPS</a:t>
            </a:r>
          </a:p>
        </p:txBody>
      </p:sp>
      <p:sp>
        <p:nvSpPr>
          <p:cNvPr id="10" name="Content Placeholder 3">
            <a:extLst>
              <a:ext uri="{FF2B5EF4-FFF2-40B4-BE49-F238E27FC236}">
                <a16:creationId xmlns:a16="http://schemas.microsoft.com/office/drawing/2014/main" id="{78475808-71C2-05E9-E235-1889B61F7B5A}"/>
              </a:ext>
            </a:extLst>
          </p:cNvPr>
          <p:cNvSpPr>
            <a:spLocks noGrp="1"/>
          </p:cNvSpPr>
          <p:nvPr>
            <p:ph type="subTitle" idx="4294967295"/>
          </p:nvPr>
        </p:nvSpPr>
        <p:spPr>
          <a:xfrm>
            <a:off x="4754132" y="1097323"/>
            <a:ext cx="4296350" cy="2789120"/>
          </a:xfrm>
        </p:spPr>
        <p:txBody>
          <a:bodyPr>
            <a:normAutofit fontScale="95454"/>
          </a:bodyPr>
          <a:lstStyle/>
          <a:p>
            <a:pPr marL="457189" indent="-457189">
              <a:buFont typeface="Arial" panose="020B0604020202020204" pitchFamily="34" charset="0"/>
              <a:buChar char="•"/>
            </a:pPr>
            <a:r>
              <a:rPr lang="en-US" sz="1800" dirty="0">
                <a:latin typeface="Aptos" panose="020B0004020202020204" pitchFamily="34" charset="0"/>
                <a:cs typeface="Arial" panose="020B0604020202020204" pitchFamily="34" charset="0"/>
              </a:rPr>
              <a:t>Klinische Expertise</a:t>
            </a:r>
          </a:p>
          <a:p>
            <a:pPr marL="457189" indent="-457189"/>
            <a:r>
              <a:rPr lang="en-US" sz="1800" dirty="0" err="1">
                <a:latin typeface="Aptos" panose="020B0004020202020204" pitchFamily="34" charset="0"/>
                <a:cs typeface="Arial" panose="020B0604020202020204" pitchFamily="34" charset="0"/>
              </a:rPr>
              <a:t>Konsultation</a:t>
            </a:r>
            <a:r>
              <a:rPr lang="en-US" sz="1800" dirty="0">
                <a:latin typeface="Aptos" panose="020B0004020202020204" pitchFamily="34" charset="0"/>
                <a:cs typeface="Arial" panose="020B0604020202020204" pitchFamily="34" charset="0"/>
              </a:rPr>
              <a:t> / </a:t>
            </a:r>
            <a:r>
              <a:rPr lang="en-US" sz="1800" dirty="0" err="1">
                <a:latin typeface="Aptos" panose="020B0004020202020204" pitchFamily="34" charset="0"/>
                <a:cs typeface="Arial" panose="020B0604020202020204" pitchFamily="34" charset="0"/>
              </a:rPr>
              <a:t>Konsilien</a:t>
            </a:r>
            <a:endParaRPr lang="en-US" sz="1800" dirty="0">
              <a:latin typeface="Aptos" panose="020B0004020202020204" pitchFamily="34" charset="0"/>
              <a:cs typeface="Arial" panose="020B0604020202020204" pitchFamily="34" charset="0"/>
            </a:endParaRPr>
          </a:p>
          <a:p>
            <a:pPr marL="457189" indent="-457189"/>
            <a:r>
              <a:rPr lang="en-US" sz="1800" dirty="0" err="1">
                <a:latin typeface="Aptos" panose="020B0004020202020204" pitchFamily="34" charset="0"/>
                <a:cs typeface="Arial" panose="020B0604020202020204" pitchFamily="34" charset="0"/>
              </a:rPr>
              <a:t>Beratung</a:t>
            </a:r>
            <a:r>
              <a:rPr lang="en-US" sz="1800" dirty="0">
                <a:latin typeface="Aptos" panose="020B0004020202020204" pitchFamily="34" charset="0"/>
                <a:cs typeface="Arial" panose="020B0604020202020204" pitchFamily="34" charset="0"/>
              </a:rPr>
              <a:t> und Coaching</a:t>
            </a:r>
          </a:p>
          <a:p>
            <a:pPr marL="457189" indent="-457189">
              <a:buFont typeface="Arial" panose="020B0604020202020204" pitchFamily="34" charset="0"/>
              <a:buChar char="•"/>
            </a:pPr>
            <a:r>
              <a:rPr lang="en-US" sz="1800" dirty="0">
                <a:latin typeface="Aptos" panose="020B0004020202020204" pitchFamily="34" charset="0"/>
                <a:cs typeface="Arial" panose="020B0604020202020204" pitchFamily="34" charset="0"/>
              </a:rPr>
              <a:t>Zusammenarbeit </a:t>
            </a:r>
          </a:p>
          <a:p>
            <a:pPr marL="457189" indent="-457189">
              <a:buFont typeface="Arial" panose="020B0604020202020204" pitchFamily="34" charset="0"/>
              <a:buChar char="•"/>
            </a:pPr>
            <a:r>
              <a:rPr lang="en-US" sz="1800" dirty="0">
                <a:latin typeface="Aptos" panose="020B0004020202020204" pitchFamily="34" charset="0"/>
                <a:cs typeface="Arial" panose="020B0604020202020204" pitchFamily="34" charset="0"/>
              </a:rPr>
              <a:t>Evidenzbasierte Praxis</a:t>
            </a:r>
            <a:r>
              <a:rPr lang="en-US" sz="1800" dirty="0" err="1">
                <a:latin typeface="Aptos" panose="020B0004020202020204" pitchFamily="34" charset="0"/>
                <a:cs typeface="Arial" panose="020B0604020202020204" pitchFamily="34" charset="0"/>
              </a:rPr>
              <a:t> (</a:t>
            </a:r>
            <a:r>
              <a:rPr lang="en-US" sz="1800" dirty="0">
                <a:latin typeface="Aptos" panose="020B0004020202020204" pitchFamily="34" charset="0"/>
                <a:cs typeface="Arial" panose="020B0604020202020204" pitchFamily="34" charset="0"/>
              </a:rPr>
              <a:t>Wissenschaft)</a:t>
            </a:r>
          </a:p>
          <a:p>
            <a:pPr marL="457189" indent="-457189">
              <a:buFont typeface="Arial" panose="020B0604020202020204" pitchFamily="34" charset="0"/>
              <a:buChar char="•"/>
            </a:pPr>
            <a:r>
              <a:rPr lang="en-US" sz="1800" dirty="0">
                <a:latin typeface="Aptos" panose="020B0004020202020204" pitchFamily="34" charset="0"/>
                <a:cs typeface="Arial" panose="020B0604020202020204" pitchFamily="34" charset="0"/>
              </a:rPr>
              <a:t>Leadership</a:t>
            </a:r>
          </a:p>
          <a:p>
            <a:pPr marL="457189" indent="-457189">
              <a:buFont typeface="Arial" panose="020B0604020202020204" pitchFamily="34" charset="0"/>
              <a:buChar char="•"/>
            </a:pPr>
            <a:r>
              <a:rPr lang="en-US" sz="1800" dirty="0" err="1">
                <a:latin typeface="Aptos" panose="020B0004020202020204" pitchFamily="34" charset="0"/>
                <a:cs typeface="Arial" panose="020B0604020202020204" pitchFamily="34" charset="0"/>
              </a:rPr>
              <a:t>Ethische</a:t>
            </a:r>
            <a:r>
              <a:rPr lang="en-US" sz="1800" dirty="0">
                <a:latin typeface="Aptos" panose="020B0004020202020204" pitchFamily="34" charset="0"/>
                <a:cs typeface="Arial" panose="020B0604020202020204" pitchFamily="34" charset="0"/>
              </a:rPr>
              <a:t> </a:t>
            </a:r>
            <a:r>
              <a:rPr lang="en-US" sz="1800" dirty="0" err="1">
                <a:latin typeface="Aptos" panose="020B0004020202020204" pitchFamily="34" charset="0"/>
                <a:cs typeface="Arial" panose="020B0604020202020204" pitchFamily="34" charset="0"/>
              </a:rPr>
              <a:t>Entscheidungsfindung</a:t>
            </a:r>
            <a:endParaRPr lang="en-US" sz="1800" dirty="0">
              <a:latin typeface="Aptos" panose="020B0004020202020204" pitchFamily="34" charset="0"/>
              <a:cs typeface="Arial" panose="020B0604020202020204" pitchFamily="34" charset="0"/>
            </a:endParaRPr>
          </a:p>
        </p:txBody>
      </p:sp>
      <p:pic>
        <p:nvPicPr>
          <p:cNvPr id="5" name="Picture 2" descr="John Libbey Eurotext - Bulletin Infirmier du Cancer - Prise de position du  SIDIIEF : la pratique infirmière avancée dans l'espace francophone">
            <a:extLst>
              <a:ext uri="{FF2B5EF4-FFF2-40B4-BE49-F238E27FC236}">
                <a16:creationId xmlns:a16="http://schemas.microsoft.com/office/drawing/2014/main" id="{33C6E440-E612-925B-823F-2F9E2C87C2F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70417" y="700961"/>
            <a:ext cx="3233993" cy="3185482"/>
          </a:xfrm>
          <a:prstGeom prst="rect">
            <a:avLst/>
          </a:prstGeom>
          <a:solidFill>
            <a:srgbClr val="FFFFFF"/>
          </a:solidFill>
        </p:spPr>
      </p:pic>
      <p:sp>
        <p:nvSpPr>
          <p:cNvPr id="9" name="ZoneTexte 8">
            <a:extLst>
              <a:ext uri="{FF2B5EF4-FFF2-40B4-BE49-F238E27FC236}">
                <a16:creationId xmlns:a16="http://schemas.microsoft.com/office/drawing/2014/main" id="{CFD793B5-9BC1-21BB-3D8F-1DD93A4EEC01}"/>
              </a:ext>
            </a:extLst>
          </p:cNvPr>
          <p:cNvSpPr txBox="1"/>
          <p:nvPr/>
        </p:nvSpPr>
        <p:spPr>
          <a:xfrm>
            <a:off x="1441640" y="4017265"/>
            <a:ext cx="2091545" cy="261610"/>
          </a:xfrm>
          <a:prstGeom prst="rect">
            <a:avLst/>
          </a:prstGeom>
          <a:noFill/>
        </p:spPr>
        <p:txBody>
          <a:bodyPr wrap="square" rtlCol="0">
            <a:spAutoFit/>
          </a:bodyPr>
          <a:lstStyle/>
          <a:p>
            <a:pPr algn="ctr"/>
            <a:r>
              <a:rPr lang="fr-CH" sz="1100" dirty="0" err="1">
                <a:latin typeface="Aptos" panose="020B0004020202020204" pitchFamily="34" charset="0"/>
              </a:rPr>
              <a:t>Hamric</a:t>
            </a:r>
            <a:r>
              <a:rPr lang="fr-CH" sz="1100" dirty="0">
                <a:latin typeface="Aptos" panose="020B0004020202020204" pitchFamily="34" charset="0"/>
              </a:rPr>
              <a:t> et al. (2013)</a:t>
            </a:r>
            <a:endParaRPr lang="fr-CH" sz="1100" dirty="0">
              <a:solidFill>
                <a:srgbClr val="FF0000"/>
              </a:solidFill>
              <a:latin typeface="Aptos" panose="020B0004020202020204" pitchFamily="34" charset="0"/>
            </a:endParaRPr>
          </a:p>
        </p:txBody>
      </p:sp>
      <p:sp>
        <p:nvSpPr>
          <p:cNvPr id="8" name="ZoneTexte 7">
            <a:extLst>
              <a:ext uri="{FF2B5EF4-FFF2-40B4-BE49-F238E27FC236}">
                <a16:creationId xmlns:a16="http://schemas.microsoft.com/office/drawing/2014/main" id="{0D96B9EB-7E47-3661-734C-5FE3A9AEFAA7}"/>
              </a:ext>
            </a:extLst>
          </p:cNvPr>
          <p:cNvSpPr txBox="1"/>
          <p:nvPr/>
        </p:nvSpPr>
        <p:spPr>
          <a:xfrm>
            <a:off x="146928" y="4531096"/>
            <a:ext cx="7989147" cy="230832"/>
          </a:xfrm>
          <a:prstGeom prst="rect">
            <a:avLst/>
          </a:prstGeom>
          <a:noFill/>
        </p:spPr>
        <p:txBody>
          <a:bodyPr wrap="square" rtlCol="0">
            <a:spAutoFit/>
          </a:bodyPr>
          <a:lstStyle/>
          <a:p>
            <a:r>
              <a:rPr lang="en-US" sz="900" dirty="0">
                <a:solidFill>
                  <a:srgbClr val="222222"/>
                </a:solidFill>
                <a:latin typeface="Aptos" panose="020B0004020202020204" pitchFamily="34" charset="0"/>
              </a:rPr>
              <a:t>Hamric, A. B., Hanson, C. M., Tracy, M. F. &amp; O'Grady, E. T. (2013).</a:t>
            </a:r>
            <a:r>
              <a:rPr lang="en-US" sz="900" i="1" dirty="0">
                <a:solidFill>
                  <a:srgbClr val="222222"/>
                </a:solidFill>
                <a:latin typeface="Aptos" panose="020B0004020202020204" pitchFamily="34" charset="0"/>
              </a:rPr>
              <a:t>Advanced practice nursing-E-Book: an integrative approach</a:t>
            </a:r>
            <a:r>
              <a:rPr lang="en-US" sz="900" dirty="0">
                <a:solidFill>
                  <a:srgbClr val="222222"/>
                </a:solidFill>
                <a:latin typeface="Aptos" panose="020B0004020202020204" pitchFamily="34" charset="0"/>
              </a:rPr>
              <a:t>. Elsevier Health Sciences.</a:t>
            </a:r>
            <a:endParaRPr lang="fr-CH" sz="900" dirty="0">
              <a:solidFill>
                <a:srgbClr val="FF0000"/>
              </a:solidFill>
              <a:latin typeface="Aptos" panose="020B0004020202020204" pitchFamily="34" charset="0"/>
            </a:endParaRPr>
          </a:p>
        </p:txBody>
      </p:sp>
      <p:sp>
        <p:nvSpPr>
          <p:cNvPr id="3" name="Espace réservé du pied de page 3">
            <a:extLst>
              <a:ext uri="{FF2B5EF4-FFF2-40B4-BE49-F238E27FC236}">
                <a16:creationId xmlns:a16="http://schemas.microsoft.com/office/drawing/2014/main" id="{7BFFC3B0-B195-8DFB-4F21-0527601B2464}"/>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197319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5417616-AD63-4DF6-E8F0-CF3A262F5CA0}"/>
              </a:ext>
            </a:extLst>
          </p:cNvPr>
          <p:cNvSpPr>
            <a:spLocks noGrp="1"/>
          </p:cNvSpPr>
          <p:nvPr>
            <p:ph type="sldNum" sz="quarter" idx="4"/>
          </p:nvPr>
        </p:nvSpPr>
        <p:spPr>
          <a:xfrm>
            <a:off x="3545438" y="3645001"/>
            <a:ext cx="1519482" cy="204668"/>
          </a:xfrm>
          <a:prstGeom prst="rect">
            <a:avLst/>
          </a:prstGeom>
        </p:spPr>
        <p:txBody>
          <a:bodyPr vert="horz" lIns="68580" tIns="34290" rIns="68580" bIns="34290" rtlCol="0" anchor="ctr"/>
          <a:lstStyle>
            <a:defPPr>
              <a:defRPr lang="fr-FR"/>
            </a:defPPr>
            <a:lvl1pPr marL="0" algn="r" defTabSz="534924" rtl="0" eaLnBrk="1" latinLnBrk="0" hangingPunct="1">
              <a:defRPr sz="600" kern="1200">
                <a:solidFill>
                  <a:schemeClr val="tx1">
                    <a:tint val="75000"/>
                  </a:schemeClr>
                </a:solidFill>
                <a:latin typeface="Arial" panose="020B0604020202020204" pitchFamily="34" charset="0"/>
                <a:ea typeface="+mn-ea"/>
                <a:cs typeface="Arial" panose="020B0604020202020204" pitchFamily="34" charset="0"/>
              </a:defRPr>
            </a:lvl1pPr>
            <a:lvl2pPr marL="267462" algn="l" defTabSz="534924" rtl="0" eaLnBrk="1" latinLnBrk="0" hangingPunct="1">
              <a:defRPr sz="1053" kern="1200">
                <a:solidFill>
                  <a:schemeClr val="tx1"/>
                </a:solidFill>
                <a:latin typeface="+mn-lt"/>
                <a:ea typeface="+mn-ea"/>
                <a:cs typeface="+mn-cs"/>
              </a:defRPr>
            </a:lvl2pPr>
            <a:lvl3pPr marL="534924" algn="l" defTabSz="534924" rtl="0" eaLnBrk="1" latinLnBrk="0" hangingPunct="1">
              <a:defRPr sz="1053" kern="1200">
                <a:solidFill>
                  <a:schemeClr val="tx1"/>
                </a:solidFill>
                <a:latin typeface="+mn-lt"/>
                <a:ea typeface="+mn-ea"/>
                <a:cs typeface="+mn-cs"/>
              </a:defRPr>
            </a:lvl3pPr>
            <a:lvl4pPr marL="802386" algn="l" defTabSz="534924" rtl="0" eaLnBrk="1" latinLnBrk="0" hangingPunct="1">
              <a:defRPr sz="1053" kern="1200">
                <a:solidFill>
                  <a:schemeClr val="tx1"/>
                </a:solidFill>
                <a:latin typeface="+mn-lt"/>
                <a:ea typeface="+mn-ea"/>
                <a:cs typeface="+mn-cs"/>
              </a:defRPr>
            </a:lvl4pPr>
            <a:lvl5pPr marL="1069848" algn="l" defTabSz="534924" rtl="0" eaLnBrk="1" latinLnBrk="0" hangingPunct="1">
              <a:defRPr sz="1053" kern="1200">
                <a:solidFill>
                  <a:schemeClr val="tx1"/>
                </a:solidFill>
                <a:latin typeface="+mn-lt"/>
                <a:ea typeface="+mn-ea"/>
                <a:cs typeface="+mn-cs"/>
              </a:defRPr>
            </a:lvl5pPr>
            <a:lvl6pPr marL="1337310" algn="l" defTabSz="534924" rtl="0" eaLnBrk="1" latinLnBrk="0" hangingPunct="1">
              <a:defRPr sz="1053" kern="1200">
                <a:solidFill>
                  <a:schemeClr val="tx1"/>
                </a:solidFill>
                <a:latin typeface="+mn-lt"/>
                <a:ea typeface="+mn-ea"/>
                <a:cs typeface="+mn-cs"/>
              </a:defRPr>
            </a:lvl6pPr>
            <a:lvl7pPr marL="1604772" algn="l" defTabSz="534924" rtl="0" eaLnBrk="1" latinLnBrk="0" hangingPunct="1">
              <a:defRPr sz="1053" kern="1200">
                <a:solidFill>
                  <a:schemeClr val="tx1"/>
                </a:solidFill>
                <a:latin typeface="+mn-lt"/>
                <a:ea typeface="+mn-ea"/>
                <a:cs typeface="+mn-cs"/>
              </a:defRPr>
            </a:lvl7pPr>
            <a:lvl8pPr marL="1872234" algn="l" defTabSz="534924" rtl="0" eaLnBrk="1" latinLnBrk="0" hangingPunct="1">
              <a:defRPr sz="1053" kern="1200">
                <a:solidFill>
                  <a:schemeClr val="tx1"/>
                </a:solidFill>
                <a:latin typeface="+mn-lt"/>
                <a:ea typeface="+mn-ea"/>
                <a:cs typeface="+mn-cs"/>
              </a:defRPr>
            </a:lvl8pPr>
            <a:lvl9pPr marL="2139696" algn="l" defTabSz="534924" rtl="0" eaLnBrk="1" latinLnBrk="0" hangingPunct="1">
              <a:defRPr sz="1053" kern="1200">
                <a:solidFill>
                  <a:schemeClr val="tx1"/>
                </a:solidFill>
                <a:latin typeface="+mn-lt"/>
                <a:ea typeface="+mn-ea"/>
                <a:cs typeface="+mn-cs"/>
              </a:defRPr>
            </a:lvl9pPr>
          </a:lstStyle>
          <a:p>
            <a:fld id="{93954E36-B195-4A0A-A530-CE34383C1F85}" type="slidenum">
              <a:rPr lang="fr-CH" smtClean="0"/>
              <a:pPr/>
              <a:t>8</a:t>
            </a:fld>
            <a:endParaRPr lang="fr-CH" dirty="0"/>
          </a:p>
        </p:txBody>
      </p:sp>
      <p:sp>
        <p:nvSpPr>
          <p:cNvPr id="5" name="Rectangle 4">
            <a:extLst>
              <a:ext uri="{FF2B5EF4-FFF2-40B4-BE49-F238E27FC236}">
                <a16:creationId xmlns:a16="http://schemas.microsoft.com/office/drawing/2014/main" id="{B2F18BFE-C1F7-30D8-6E77-F4C5E06FB55C}"/>
              </a:ext>
            </a:extLst>
          </p:cNvPr>
          <p:cNvSpPr/>
          <p:nvPr/>
        </p:nvSpPr>
        <p:spPr>
          <a:xfrm>
            <a:off x="1" y="1436915"/>
            <a:ext cx="9143999" cy="1959429"/>
          </a:xfrm>
          <a:prstGeom prst="rect">
            <a:avLst/>
          </a:prstGeom>
          <a:solidFill>
            <a:srgbClr val="AF4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sz="1800"/>
          </a:p>
        </p:txBody>
      </p:sp>
      <p:sp>
        <p:nvSpPr>
          <p:cNvPr id="7" name="ZoneTexte 6">
            <a:extLst>
              <a:ext uri="{FF2B5EF4-FFF2-40B4-BE49-F238E27FC236}">
                <a16:creationId xmlns:a16="http://schemas.microsoft.com/office/drawing/2014/main" id="{9DFFDFB1-12AE-A670-AD96-DAD1F3E3ACC7}"/>
              </a:ext>
            </a:extLst>
          </p:cNvPr>
          <p:cNvSpPr txBox="1"/>
          <p:nvPr/>
        </p:nvSpPr>
        <p:spPr>
          <a:xfrm>
            <a:off x="277361" y="1808300"/>
            <a:ext cx="8866639" cy="584775"/>
          </a:xfrm>
          <a:prstGeom prst="rect">
            <a:avLst/>
          </a:prstGeom>
          <a:noFill/>
        </p:spPr>
        <p:txBody>
          <a:bodyPr wrap="square">
            <a:spAutoFit/>
          </a:bodyPr>
          <a:lstStyle/>
          <a:p>
            <a:r>
              <a:rPr lang="fr-CH" sz="3200" b="1" dirty="0">
                <a:solidFill>
                  <a:schemeClr val="bg1"/>
                </a:solidFill>
                <a:cs typeface="Arial"/>
              </a:rPr>
              <a:t>Master Nurse </a:t>
            </a:r>
            <a:r>
              <a:rPr lang="fr-CH" sz="3200" b="1" dirty="0" err="1">
                <a:solidFill>
                  <a:schemeClr val="bg1"/>
                </a:solidFill>
                <a:cs typeface="Arial"/>
              </a:rPr>
              <a:t>Practitioners</a:t>
            </a:r>
            <a:r>
              <a:rPr lang="fr-CH" sz="3200" b="1" dirty="0">
                <a:solidFill>
                  <a:schemeClr val="bg1"/>
                </a:solidFill>
                <a:cs typeface="Arial"/>
              </a:rPr>
              <a:t> (</a:t>
            </a:r>
            <a:r>
              <a:rPr lang="fr-CH" sz="3200" b="1" dirty="0" err="1">
                <a:solidFill>
                  <a:schemeClr val="bg1"/>
                </a:solidFill>
                <a:cs typeface="Arial"/>
              </a:rPr>
              <a:t>MSc</a:t>
            </a:r>
            <a:r>
              <a:rPr lang="fr-CH" sz="3200" b="1" dirty="0">
                <a:solidFill>
                  <a:schemeClr val="bg1"/>
                </a:solidFill>
                <a:cs typeface="Arial"/>
              </a:rPr>
              <a:t> NP)</a:t>
            </a:r>
            <a:endParaRPr lang="fr-CH" sz="2800" b="1" dirty="0">
              <a:solidFill>
                <a:schemeClr val="bg1"/>
              </a:solidFill>
            </a:endParaRPr>
          </a:p>
        </p:txBody>
      </p:sp>
    </p:spTree>
    <p:extLst>
      <p:ext uri="{BB962C8B-B14F-4D97-AF65-F5344CB8AC3E}">
        <p14:creationId xmlns:p14="http://schemas.microsoft.com/office/powerpoint/2010/main" val="324026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83481" y="1264340"/>
            <a:ext cx="7283190" cy="577516"/>
            <a:chOff x="1828800" y="1902912"/>
            <a:chExt cx="8426670" cy="770021"/>
          </a:xfrm>
        </p:grpSpPr>
        <p:grpSp>
          <p:nvGrpSpPr>
            <p:cNvPr id="13" name="Group 12"/>
            <p:cNvGrpSpPr/>
            <p:nvPr/>
          </p:nvGrpSpPr>
          <p:grpSpPr>
            <a:xfrm>
              <a:off x="1828800" y="1902912"/>
              <a:ext cx="770021" cy="770021"/>
              <a:chOff x="1371600" y="1588168"/>
              <a:chExt cx="962527" cy="962527"/>
            </a:xfrm>
          </p:grpSpPr>
          <p:sp>
            <p:nvSpPr>
              <p:cNvPr id="2" name="Oval 1"/>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Aptos" panose="020B0004020202020204" pitchFamily="34" charset="0"/>
                  <a:cs typeface="Calibri" panose="020F0502020204030204" pitchFamily="34" charset="0"/>
                </a:endParaRPr>
              </a:p>
            </p:txBody>
          </p:sp>
          <p:grpSp>
            <p:nvGrpSpPr>
              <p:cNvPr id="11" name="Group 10"/>
              <p:cNvGrpSpPr/>
              <p:nvPr/>
            </p:nvGrpSpPr>
            <p:grpSpPr>
              <a:xfrm>
                <a:off x="1598554" y="1739716"/>
                <a:ext cx="699812" cy="659430"/>
                <a:chOff x="1596745" y="1474676"/>
                <a:chExt cx="936345" cy="882315"/>
              </a:xfrm>
            </p:grpSpPr>
            <p:cxnSp>
              <p:nvCxnSpPr>
                <p:cNvPr id="32" name="Straight Connector 31"/>
                <p:cNvCxnSpPr>
                  <a:cxnSpLocks/>
                </p:cNvCxnSpPr>
                <p:nvPr/>
              </p:nvCxnSpPr>
              <p:spPr>
                <a:xfrm>
                  <a:off x="1596745" y="1891174"/>
                  <a:ext cx="338374" cy="454852"/>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1930667" y="1474676"/>
                  <a:ext cx="602423" cy="882315"/>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grpSp>
        <p:sp>
          <p:nvSpPr>
            <p:cNvPr id="39" name="ZoneTexte 6"/>
            <p:cNvSpPr txBox="1"/>
            <p:nvPr/>
          </p:nvSpPr>
          <p:spPr>
            <a:xfrm>
              <a:off x="2787159" y="2057091"/>
              <a:ext cx="7468311" cy="492442"/>
            </a:xfrm>
            <a:prstGeom prst="rect">
              <a:avLst/>
            </a:prstGeom>
            <a:noFill/>
          </p:spPr>
          <p:txBody>
            <a:bodyPr wrap="square" rtlCol="0">
              <a:spAutoFit/>
            </a:bodyPr>
            <a:lstStyle/>
            <a:p>
              <a:pPr>
                <a:spcBef>
                  <a:spcPts val="1200"/>
                </a:spcBef>
                <a:buClr>
                  <a:srgbClr val="006600"/>
                </a:buClr>
              </a:pPr>
              <a:r>
                <a:rPr lang="fr-FR" sz="1800" b="1" dirty="0" err="1">
                  <a:solidFill>
                    <a:srgbClr val="A11845"/>
                  </a:solidFill>
                  <a:latin typeface="Aptos" panose="020B0004020202020204" pitchFamily="34" charset="0"/>
                  <a:cs typeface="Calibri" panose="020F0502020204030204" pitchFamily="34" charset="0"/>
                </a:rPr>
                <a:t>Bachelor</a:t>
              </a:r>
              <a:r>
                <a:rPr lang="fr-FR" sz="1800" dirty="0">
                  <a:latin typeface="Aptos" panose="020B0004020202020204" pitchFamily="34" charset="0"/>
                  <a:cs typeface="Calibri" panose="020F0502020204030204" pitchFamily="34" charset="0"/>
                </a:rPr>
                <a:t> in </a:t>
              </a:r>
              <a:r>
                <a:rPr lang="fr-FR" sz="1800" dirty="0" err="1">
                  <a:latin typeface="Aptos" panose="020B0004020202020204" pitchFamily="34" charset="0"/>
                  <a:cs typeface="Calibri" panose="020F0502020204030204" pitchFamily="34" charset="0"/>
                </a:rPr>
                <a:t>Pflege</a:t>
              </a:r>
              <a:r>
                <a:rPr lang="fr-FR" sz="1800" dirty="0">
                  <a:latin typeface="Aptos" panose="020B0004020202020204" pitchFamily="34" charset="0"/>
                  <a:cs typeface="Calibri" panose="020F0502020204030204" pitchFamily="34" charset="0"/>
                </a:rPr>
                <a:t> (oder gleichwertig)</a:t>
              </a:r>
            </a:p>
          </p:txBody>
        </p:sp>
      </p:grpSp>
      <p:grpSp>
        <p:nvGrpSpPr>
          <p:cNvPr id="15" name="Group 14"/>
          <p:cNvGrpSpPr/>
          <p:nvPr/>
        </p:nvGrpSpPr>
        <p:grpSpPr>
          <a:xfrm>
            <a:off x="783481" y="2208773"/>
            <a:ext cx="7720439" cy="923330"/>
            <a:chOff x="1828800" y="3000099"/>
            <a:chExt cx="9753598" cy="1231107"/>
          </a:xfrm>
        </p:grpSpPr>
        <p:grpSp>
          <p:nvGrpSpPr>
            <p:cNvPr id="40" name="Group 39"/>
            <p:cNvGrpSpPr/>
            <p:nvPr/>
          </p:nvGrpSpPr>
          <p:grpSpPr>
            <a:xfrm>
              <a:off x="1828800" y="3215252"/>
              <a:ext cx="770021" cy="770021"/>
              <a:chOff x="1371600" y="1588168"/>
              <a:chExt cx="962527" cy="962527"/>
            </a:xfrm>
          </p:grpSpPr>
          <p:sp>
            <p:nvSpPr>
              <p:cNvPr id="41" name="Oval 40"/>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atin typeface="Aptos" panose="020B0004020202020204" pitchFamily="34" charset="0"/>
                </a:endParaRPr>
              </a:p>
            </p:txBody>
          </p:sp>
          <p:grpSp>
            <p:nvGrpSpPr>
              <p:cNvPr id="42" name="Group 41"/>
              <p:cNvGrpSpPr/>
              <p:nvPr/>
            </p:nvGrpSpPr>
            <p:grpSpPr>
              <a:xfrm>
                <a:off x="1607022" y="1739716"/>
                <a:ext cx="691343" cy="659430"/>
                <a:chOff x="1608076" y="1474676"/>
                <a:chExt cx="925014" cy="882315"/>
              </a:xfrm>
            </p:grpSpPr>
            <p:cxnSp>
              <p:nvCxnSpPr>
                <p:cNvPr id="43" name="Straight Connector 42"/>
                <p:cNvCxnSpPr>
                  <a:cxnSpLocks/>
                </p:cNvCxnSpPr>
                <p:nvPr/>
              </p:nvCxnSpPr>
              <p:spPr>
                <a:xfrm>
                  <a:off x="1608076" y="1902139"/>
                  <a:ext cx="311858" cy="454852"/>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930667" y="1474676"/>
                  <a:ext cx="602423" cy="882315"/>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grpSp>
        <p:sp>
          <p:nvSpPr>
            <p:cNvPr id="46" name="ZoneTexte 6"/>
            <p:cNvSpPr txBox="1"/>
            <p:nvPr/>
          </p:nvSpPr>
          <p:spPr>
            <a:xfrm>
              <a:off x="2787157" y="3000099"/>
              <a:ext cx="8795241" cy="1231107"/>
            </a:xfrm>
            <a:prstGeom prst="rect">
              <a:avLst/>
            </a:prstGeom>
            <a:noFill/>
          </p:spPr>
          <p:txBody>
            <a:bodyPr wrap="square" rtlCol="0">
              <a:normAutofit fontScale="98539"/>
            </a:bodyPr>
            <a:lstStyle/>
            <a:p>
              <a:pPr>
                <a:spcBef>
                  <a:spcPts val="1200"/>
                </a:spcBef>
                <a:buClr>
                  <a:srgbClr val="006600"/>
                </a:buClr>
              </a:pPr>
              <a:r>
                <a:rPr lang="fr-CH" sz="1800" dirty="0">
                  <a:latin typeface="Aptos" panose="020B0004020202020204" pitchFamily="34" charset="0"/>
                  <a:cs typeface="Calibri" panose="020F0502020204030204" pitchFamily="34" charset="0"/>
                </a:rPr>
                <a:t>Berufserfahrung in</a:t>
              </a:r>
              <a:r>
                <a:rPr lang="fr-CH" sz="1800" b="1" dirty="0">
                  <a:solidFill>
                    <a:srgbClr val="A11845"/>
                  </a:solidFill>
                  <a:latin typeface="Aptos" panose="020B0004020202020204" pitchFamily="34" charset="0"/>
                  <a:cs typeface="Calibri" panose="020F0502020204030204" pitchFamily="34" charset="0"/>
                </a:rPr>
                <a:t> der </a:t>
              </a:r>
              <a:r>
                <a:rPr lang="fr-CH" sz="1800" b="1" dirty="0" err="1">
                  <a:solidFill>
                    <a:srgbClr val="A11845"/>
                  </a:solidFill>
                  <a:latin typeface="Aptos" panose="020B0004020202020204" pitchFamily="34" charset="0"/>
                  <a:cs typeface="Calibri" panose="020F0502020204030204" pitchFamily="34" charset="0"/>
                </a:rPr>
                <a:t>Pflege</a:t>
              </a:r>
              <a:r>
                <a:rPr lang="fr-CH" sz="1800" b="1" dirty="0">
                  <a:solidFill>
                    <a:schemeClr val="tx2"/>
                  </a:solidFill>
                  <a:latin typeface="Aptos" panose="020B0004020202020204" pitchFamily="34" charset="0"/>
                  <a:cs typeface="Calibri" panose="020F0502020204030204" pitchFamily="34" charset="0"/>
                </a:rPr>
                <a:t> </a:t>
              </a:r>
              <a:r>
                <a:rPr lang="fr-CH" sz="1800" b="1" dirty="0">
                  <a:solidFill>
                    <a:srgbClr val="A11845"/>
                  </a:solidFill>
                  <a:latin typeface="Aptos" panose="020B0004020202020204" pitchFamily="34" charset="0"/>
                  <a:cs typeface="Calibri" panose="020F0502020204030204" pitchFamily="34" charset="0"/>
                </a:rPr>
                <a:t>von mindestens</a:t>
              </a:r>
              <a:r>
                <a:rPr lang="fr-CH" sz="1800" dirty="0">
                  <a:solidFill>
                    <a:srgbClr val="A11845"/>
                  </a:solidFill>
                  <a:latin typeface="Aptos" panose="020B0004020202020204" pitchFamily="34" charset="0"/>
                  <a:cs typeface="Calibri" panose="020F0502020204030204" pitchFamily="34" charset="0"/>
                </a:rPr>
                <a:t> 2 </a:t>
              </a:r>
              <a:r>
                <a:rPr lang="fr-CH" sz="1800" dirty="0" err="1">
                  <a:solidFill>
                    <a:srgbClr val="A11845"/>
                  </a:solidFill>
                  <a:latin typeface="Aptos" panose="020B0004020202020204" pitchFamily="34" charset="0"/>
                  <a:cs typeface="Calibri" panose="020F0502020204030204" pitchFamily="34" charset="0"/>
                </a:rPr>
                <a:t>Jahren</a:t>
              </a:r>
              <a:r>
                <a:rPr lang="fr-CH" sz="1800" dirty="0">
                  <a:solidFill>
                    <a:srgbClr val="A11845"/>
                  </a:solidFill>
                  <a:latin typeface="Aptos" panose="020B0004020202020204" pitchFamily="34" charset="0"/>
                  <a:cs typeface="Calibri" panose="020F0502020204030204" pitchFamily="34" charset="0"/>
                </a:rPr>
                <a:t> zu 100 %, </a:t>
              </a:r>
              <a:r>
                <a:rPr lang="fr-CH" sz="1800" dirty="0" err="1">
                  <a:solidFill>
                    <a:srgbClr val="A11845"/>
                  </a:solidFill>
                  <a:latin typeface="Aptos" panose="020B0004020202020204" pitchFamily="34" charset="0"/>
                  <a:cs typeface="Calibri" panose="020F0502020204030204" pitchFamily="34" charset="0"/>
                </a:rPr>
                <a:t>davon</a:t>
              </a:r>
              <a:r>
                <a:rPr lang="fr-CH" sz="1800" dirty="0">
                  <a:solidFill>
                    <a:srgbClr val="A11845"/>
                  </a:solidFill>
                  <a:latin typeface="Aptos" panose="020B0004020202020204" pitchFamily="34" charset="0"/>
                  <a:cs typeface="Calibri" panose="020F0502020204030204" pitchFamily="34" charset="0"/>
                </a:rPr>
                <a:t> </a:t>
              </a:r>
              <a:r>
                <a:rPr lang="fr-CH" sz="1800" dirty="0" err="1">
                  <a:solidFill>
                    <a:srgbClr val="A11845"/>
                  </a:solidFill>
                  <a:latin typeface="Aptos" panose="020B0004020202020204" pitchFamily="34" charset="0"/>
                  <a:cs typeface="Calibri" panose="020F0502020204030204" pitchFamily="34" charset="0"/>
                </a:rPr>
                <a:t>mindestens</a:t>
              </a:r>
              <a:r>
                <a:rPr lang="fr-CH" sz="1800" dirty="0">
                  <a:solidFill>
                    <a:srgbClr val="A11845"/>
                  </a:solidFill>
                  <a:latin typeface="Aptos" panose="020B0004020202020204" pitchFamily="34" charset="0"/>
                  <a:cs typeface="Calibri" panose="020F0502020204030204" pitchFamily="34" charset="0"/>
                </a:rPr>
                <a:t> 1 Jahr in der angestrebten </a:t>
              </a:r>
              <a:r>
                <a:rPr lang="fr-CH" sz="1800" dirty="0" err="1">
                  <a:solidFill>
                    <a:srgbClr val="A11845"/>
                  </a:solidFill>
                  <a:latin typeface="Aptos" panose="020B0004020202020204" pitchFamily="34" charset="0"/>
                  <a:cs typeface="Calibri" panose="020F0502020204030204" pitchFamily="34" charset="0"/>
                </a:rPr>
                <a:t>Fachrichtung</a:t>
              </a:r>
              <a:r>
                <a:rPr lang="fr-CH" sz="1800" dirty="0">
                  <a:solidFill>
                    <a:srgbClr val="A11845"/>
                  </a:solidFill>
                  <a:latin typeface="Aptos" panose="020B0004020202020204" pitchFamily="34" charset="0"/>
                  <a:cs typeface="Calibri" panose="020F0502020204030204" pitchFamily="34" charset="0"/>
                </a:rPr>
                <a:t> (</a:t>
              </a:r>
              <a:r>
                <a:rPr lang="fr-CH" sz="1800" dirty="0" err="1">
                  <a:solidFill>
                    <a:srgbClr val="A11845"/>
                  </a:solidFill>
                  <a:latin typeface="Aptos" panose="020B0004020202020204" pitchFamily="34" charset="0"/>
                  <a:cs typeface="Calibri" panose="020F0502020204030204" pitchFamily="34" charset="0"/>
                </a:rPr>
                <a:t>Erwachsene</a:t>
              </a:r>
              <a:r>
                <a:rPr lang="fr-CH" sz="1800" dirty="0">
                  <a:solidFill>
                    <a:srgbClr val="A11845"/>
                  </a:solidFill>
                  <a:latin typeface="Aptos" panose="020B0004020202020204" pitchFamily="34" charset="0"/>
                  <a:cs typeface="Calibri" panose="020F0502020204030204" pitchFamily="34" charset="0"/>
                </a:rPr>
                <a:t>, Primärversorgung, Psychische Gesundheit, </a:t>
              </a:r>
              <a:r>
                <a:rPr lang="fr-CH" sz="1800" dirty="0" err="1">
                  <a:solidFill>
                    <a:srgbClr val="A11845"/>
                  </a:solidFill>
                  <a:latin typeface="Aptos" panose="020B0004020202020204" pitchFamily="34" charset="0"/>
                  <a:cs typeface="Calibri" panose="020F0502020204030204" pitchFamily="34" charset="0"/>
                </a:rPr>
                <a:t>Pädiatrie</a:t>
              </a:r>
              <a:r>
                <a:rPr lang="fr-CH" sz="1800" dirty="0">
                  <a:solidFill>
                    <a:srgbClr val="A11845"/>
                  </a:solidFill>
                  <a:latin typeface="Aptos" panose="020B0004020202020204" pitchFamily="34" charset="0"/>
                  <a:cs typeface="Calibri" panose="020F0502020204030204" pitchFamily="34" charset="0"/>
                </a:rPr>
                <a:t>)</a:t>
              </a:r>
            </a:p>
          </p:txBody>
        </p:sp>
      </p:grpSp>
      <p:grpSp>
        <p:nvGrpSpPr>
          <p:cNvPr id="14" name="Group 13"/>
          <p:cNvGrpSpPr/>
          <p:nvPr/>
        </p:nvGrpSpPr>
        <p:grpSpPr>
          <a:xfrm>
            <a:off x="783481" y="3475940"/>
            <a:ext cx="7543800" cy="577516"/>
            <a:chOff x="1828800" y="4792402"/>
            <a:chExt cx="8426670" cy="770021"/>
          </a:xfrm>
        </p:grpSpPr>
        <p:grpSp>
          <p:nvGrpSpPr>
            <p:cNvPr id="47" name="Group 46"/>
            <p:cNvGrpSpPr/>
            <p:nvPr/>
          </p:nvGrpSpPr>
          <p:grpSpPr>
            <a:xfrm>
              <a:off x="1828800" y="4792402"/>
              <a:ext cx="770021" cy="770021"/>
              <a:chOff x="1371600" y="1588168"/>
              <a:chExt cx="962527" cy="962527"/>
            </a:xfrm>
          </p:grpSpPr>
          <p:sp>
            <p:nvSpPr>
              <p:cNvPr id="48" name="Oval 47"/>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atin typeface="Aptos" panose="020B0004020202020204" pitchFamily="34" charset="0"/>
                  <a:cs typeface="Calibri" panose="020F0502020204030204" pitchFamily="34" charset="0"/>
                </a:endParaRPr>
              </a:p>
            </p:txBody>
          </p:sp>
          <p:cxnSp>
            <p:nvCxnSpPr>
              <p:cNvPr id="52" name="Straight Connector 51"/>
              <p:cNvCxnSpPr/>
              <p:nvPr/>
            </p:nvCxnSpPr>
            <p:spPr>
              <a:xfrm flipH="1">
                <a:off x="1848122" y="1739716"/>
                <a:ext cx="450243" cy="659430"/>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sp>
          <p:nvSpPr>
            <p:cNvPr id="53" name="ZoneTexte 6"/>
            <p:cNvSpPr txBox="1"/>
            <p:nvPr/>
          </p:nvSpPr>
          <p:spPr>
            <a:xfrm>
              <a:off x="2787159" y="4946581"/>
              <a:ext cx="7468311" cy="492442"/>
            </a:xfrm>
            <a:prstGeom prst="rect">
              <a:avLst/>
            </a:prstGeom>
            <a:noFill/>
          </p:spPr>
          <p:txBody>
            <a:bodyPr wrap="square" rtlCol="0">
              <a:spAutoFit/>
            </a:bodyPr>
            <a:lstStyle/>
            <a:p>
              <a:pPr>
                <a:spcBef>
                  <a:spcPts val="1200"/>
                </a:spcBef>
                <a:buClr>
                  <a:srgbClr val="006600"/>
                </a:buClr>
              </a:pPr>
              <a:r>
                <a:rPr lang="fr-CH" sz="1800" dirty="0" err="1">
                  <a:latin typeface="Aptos" panose="020B0004020202020204" pitchFamily="34" charset="0"/>
                  <a:cs typeface="Calibri" panose="020F0502020204030204" pitchFamily="34" charset="0"/>
                </a:rPr>
                <a:t>Vereinbarung</a:t>
              </a:r>
              <a:r>
                <a:rPr lang="fr-CH" sz="1800" dirty="0">
                  <a:latin typeface="Aptos" panose="020B0004020202020204" pitchFamily="34" charset="0"/>
                  <a:cs typeface="Calibri" panose="020F0502020204030204" pitchFamily="34" charset="0"/>
                </a:rPr>
                <a:t> mit </a:t>
              </a:r>
              <a:r>
                <a:rPr lang="fr-CH" sz="1800" dirty="0" err="1">
                  <a:latin typeface="Aptos" panose="020B0004020202020204" pitchFamily="34" charset="0"/>
                  <a:cs typeface="Calibri" panose="020F0502020204030204" pitchFamily="34" charset="0"/>
                </a:rPr>
                <a:t>einem</a:t>
              </a:r>
              <a:r>
                <a:rPr lang="fr-CH" sz="1800" b="1" dirty="0">
                  <a:solidFill>
                    <a:srgbClr val="A11845"/>
                  </a:solidFill>
                  <a:latin typeface="Aptos" panose="020B0004020202020204" pitchFamily="34" charset="0"/>
                  <a:cs typeface="Calibri" panose="020F0502020204030204" pitchFamily="34" charset="0"/>
                </a:rPr>
                <a:t> «Médecin Référent»</a:t>
              </a:r>
            </a:p>
          </p:txBody>
        </p:sp>
      </p:grpSp>
      <p:sp>
        <p:nvSpPr>
          <p:cNvPr id="4" name="Espace réservé du numéro de diapositive 3"/>
          <p:cNvSpPr>
            <a:spLocks noGrp="1"/>
          </p:cNvSpPr>
          <p:nvPr>
            <p:ph type="sldNum" sz="quarter" idx="4"/>
          </p:nvPr>
        </p:nvSpPr>
        <p:spPr>
          <a:xfrm>
            <a:off x="5942945" y="4832225"/>
            <a:ext cx="720000" cy="273844"/>
          </a:xfrm>
        </p:spPr>
        <p:txBody>
          <a:bodyPr/>
          <a:lstStyle/>
          <a:p>
            <a:pPr algn="r"/>
            <a:fld id="{879F8CDA-3D76-8147-A783-F8EF6F842A04}" type="slidenum">
              <a:rPr lang="fr-FR" smtClean="0"/>
              <a:pPr algn="r"/>
              <a:t>9</a:t>
            </a:fld>
            <a:r>
              <a:rPr lang="fr-FR"/>
              <a:t> </a:t>
            </a:r>
            <a:endParaRPr lang="fr-FR" dirty="0"/>
          </a:p>
        </p:txBody>
      </p:sp>
      <p:sp>
        <p:nvSpPr>
          <p:cNvPr id="5" name="Titre 4"/>
          <p:cNvSpPr>
            <a:spLocks noGrp="1"/>
          </p:cNvSpPr>
          <p:nvPr>
            <p:ph type="title"/>
          </p:nvPr>
        </p:nvSpPr>
        <p:spPr/>
        <p:txBody>
          <a:bodyPr>
            <a:normAutofit fontScale="96428"/>
          </a:bodyPr>
          <a:lstStyle/>
          <a:p>
            <a:r>
              <a:rPr lang="en-GB" sz="2400" dirty="0">
                <a:solidFill>
                  <a:srgbClr val="A11845"/>
                </a:solidFill>
                <a:latin typeface="+mn-lt"/>
                <a:cs typeface="Calibri" panose="020F0502020204030204" pitchFamily="34" charset="0"/>
              </a:rPr>
              <a:t>Zulassungsbedingungen</a:t>
            </a:r>
          </a:p>
        </p:txBody>
      </p:sp>
      <p:cxnSp>
        <p:nvCxnSpPr>
          <p:cNvPr id="9" name="Straight Connector 31">
            <a:extLst>
              <a:ext uri="{FF2B5EF4-FFF2-40B4-BE49-F238E27FC236}">
                <a16:creationId xmlns:a16="http://schemas.microsoft.com/office/drawing/2014/main" id="{80E0EB2D-930F-5337-1528-56833DD878FB}"/>
              </a:ext>
            </a:extLst>
          </p:cNvPr>
          <p:cNvCxnSpPr>
            <a:cxnSpLocks/>
          </p:cNvCxnSpPr>
          <p:nvPr/>
        </p:nvCxnSpPr>
        <p:spPr>
          <a:xfrm>
            <a:off x="950036" y="3755101"/>
            <a:ext cx="174863" cy="203970"/>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sp>
        <p:nvSpPr>
          <p:cNvPr id="6" name="Espace réservé du pied de page 3">
            <a:extLst>
              <a:ext uri="{FF2B5EF4-FFF2-40B4-BE49-F238E27FC236}">
                <a16:creationId xmlns:a16="http://schemas.microsoft.com/office/drawing/2014/main" id="{1BD9589D-BA78-6002-9452-707387A5E053}"/>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de-CH" sz="800">
                <a:latin typeface="Aptos" panose="020B0004020202020204" pitchFamily="34" charset="0"/>
                <a:cs typeface="Calibri Light" panose="020F0302020204030204" pitchFamily="34" charset="0"/>
              </a:rPr>
              <a:t>Institut für universitäre Lehre und Forschung im Gesundheitswesen – IUFRS</a:t>
            </a:r>
            <a:endParaRPr lang="fr-CH" dirty="0"/>
          </a:p>
        </p:txBody>
      </p:sp>
    </p:spTree>
    <p:extLst>
      <p:ext uri="{BB962C8B-B14F-4D97-AF65-F5344CB8AC3E}">
        <p14:creationId xmlns:p14="http://schemas.microsoft.com/office/powerpoint/2010/main" val="696889120"/>
      </p:ext>
    </p:extLst>
  </p:cSld>
  <p:clrMapOvr>
    <a:masterClrMapping/>
  </p:clrMapOvr>
</p:sld>
</file>

<file path=ppt/theme/theme1.xml><?xml version="1.0" encoding="utf-8"?>
<a:theme xmlns:a="http://schemas.openxmlformats.org/drawingml/2006/main" name="UNIL-CHUV-HES-SO">
  <a:themeElements>
    <a:clrScheme name="Personnalisé 1">
      <a:dk1>
        <a:sysClr val="windowText" lastClr="000000"/>
      </a:dk1>
      <a:lt1>
        <a:sysClr val="window" lastClr="FFFFFF"/>
      </a:lt1>
      <a:dk2>
        <a:srgbClr val="44546A"/>
      </a:dk2>
      <a:lt2>
        <a:srgbClr val="E7E6E6"/>
      </a:lt2>
      <a:accent1>
        <a:srgbClr val="C42055"/>
      </a:accent1>
      <a:accent2>
        <a:srgbClr val="574144"/>
      </a:accent2>
      <a:accent3>
        <a:srgbClr val="6A6B00"/>
      </a:accent3>
      <a:accent4>
        <a:srgbClr val="A29E11"/>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NIL-CHUV">
  <a:themeElements>
    <a:clrScheme name="Personnalisé 1">
      <a:dk1>
        <a:sysClr val="windowText" lastClr="000000"/>
      </a:dk1>
      <a:lt1>
        <a:sysClr val="window" lastClr="FFFFFF"/>
      </a:lt1>
      <a:dk2>
        <a:srgbClr val="44546A"/>
      </a:dk2>
      <a:lt2>
        <a:srgbClr val="E7E6E6"/>
      </a:lt2>
      <a:accent1>
        <a:srgbClr val="C42055"/>
      </a:accent1>
      <a:accent2>
        <a:srgbClr val="574144"/>
      </a:accent2>
      <a:accent3>
        <a:srgbClr val="6A6B00"/>
      </a:accent3>
      <a:accent4>
        <a:srgbClr val="A29E11"/>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dèle Unil-FBM">
  <a:themeElements>
    <a:clrScheme name="Unil_Bleu">
      <a:dk1>
        <a:srgbClr val="000000"/>
      </a:dk1>
      <a:lt1>
        <a:sysClr val="window" lastClr="FFFFFF"/>
      </a:lt1>
      <a:dk2>
        <a:srgbClr val="0076AF"/>
      </a:dk2>
      <a:lt2>
        <a:srgbClr val="0076AF"/>
      </a:lt2>
      <a:accent1>
        <a:srgbClr val="34AAA9"/>
      </a:accent1>
      <a:accent2>
        <a:srgbClr val="2D1957"/>
      </a:accent2>
      <a:accent3>
        <a:srgbClr val="00A0D6"/>
      </a:accent3>
      <a:accent4>
        <a:srgbClr val="006852"/>
      </a:accent4>
      <a:accent5>
        <a:srgbClr val="003953"/>
      </a:accent5>
      <a:accent6>
        <a:srgbClr val="405694"/>
      </a:accent6>
      <a:hlink>
        <a:srgbClr val="6C1869"/>
      </a:hlink>
      <a:folHlink>
        <a:srgbClr val="439EC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ersonnalisé 1">
    <a:dk1>
      <a:sysClr val="windowText" lastClr="000000"/>
    </a:dk1>
    <a:lt1>
      <a:sysClr val="window" lastClr="FFFFFF"/>
    </a:lt1>
    <a:dk2>
      <a:srgbClr val="44546A"/>
    </a:dk2>
    <a:lt2>
      <a:srgbClr val="E7E6E6"/>
    </a:lt2>
    <a:accent1>
      <a:srgbClr val="C42055"/>
    </a:accent1>
    <a:accent2>
      <a:srgbClr val="574144"/>
    </a:accent2>
    <a:accent3>
      <a:srgbClr val="6A6B00"/>
    </a:accent3>
    <a:accent4>
      <a:srgbClr val="A29E11"/>
    </a:accent4>
    <a:accent5>
      <a:srgbClr val="B74919"/>
    </a:accent5>
    <a:accent6>
      <a:srgbClr val="F19D19"/>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1967</Words>
  <Application>Microsoft Office PowerPoint</Application>
  <PresentationFormat>Affichage à l'écran (16:9)</PresentationFormat>
  <Paragraphs>314</Paragraphs>
  <Slides>20</Slides>
  <Notes>16</Notes>
  <HiddenSlides>0</HiddenSlides>
  <MMClips>1</MMClips>
  <ScaleCrop>false</ScaleCrop>
  <HeadingPairs>
    <vt:vector size="6" baseType="variant">
      <vt:variant>
        <vt:lpstr>Polices utilisées</vt:lpstr>
      </vt:variant>
      <vt:variant>
        <vt:i4>4</vt:i4>
      </vt:variant>
      <vt:variant>
        <vt:lpstr>Thème</vt:lpstr>
      </vt:variant>
      <vt:variant>
        <vt:i4>3</vt:i4>
      </vt:variant>
      <vt:variant>
        <vt:lpstr>Titres des diapositives</vt:lpstr>
      </vt:variant>
      <vt:variant>
        <vt:i4>20</vt:i4>
      </vt:variant>
    </vt:vector>
  </HeadingPairs>
  <TitlesOfParts>
    <vt:vector size="27" baseType="lpstr">
      <vt:lpstr>Aptos</vt:lpstr>
      <vt:lpstr>Arial</vt:lpstr>
      <vt:lpstr>Calibri</vt:lpstr>
      <vt:lpstr>Calibri Light</vt:lpstr>
      <vt:lpstr>UNIL-CHUV-HES-SO</vt:lpstr>
      <vt:lpstr>UNIL-CHUV</vt:lpstr>
      <vt:lpstr>Modèle Unil-FBM</vt:lpstr>
      <vt:lpstr>Présentation PowerPoint</vt:lpstr>
      <vt:lpstr>Présentation PowerPoint</vt:lpstr>
      <vt:lpstr>Die IUFRS im Überblick</vt:lpstr>
      <vt:lpstr>Présentation PowerPoint</vt:lpstr>
      <vt:lpstr>Présentation PowerPoint</vt:lpstr>
      <vt:lpstr>Présentation PowerPoint</vt:lpstr>
      <vt:lpstr>Kompetenzreferenzsystem des MScIPS</vt:lpstr>
      <vt:lpstr>Présentation PowerPoint</vt:lpstr>
      <vt:lpstr>Zulassungsbedingungen</vt:lpstr>
      <vt:lpstr>Médecin Référent: Bedingungen</vt:lpstr>
      <vt:lpstr>Présentation PowerPoint</vt:lpstr>
      <vt:lpstr>Présentation PowerPoint</vt:lpstr>
      <vt:lpstr>Rechtlicher Rahmen - Artikel 124b LSP Vaudoise</vt:lpstr>
      <vt:lpstr>Berufliche Perspektiven</vt:lpstr>
      <vt:lpstr>Présentation PowerPoint</vt:lpstr>
      <vt:lpstr>Zulassungsbedingungen</vt:lpstr>
      <vt:lpstr>Présentation PowerPoint</vt:lpstr>
      <vt:lpstr>Présentation PowerPoint</vt:lpstr>
      <vt:lpstr>Berufliche Perspektiven</vt:lpstr>
      <vt:lpstr>Présentation PowerPoint</vt:lpstr>
    </vt:vector>
  </TitlesOfParts>
  <Company>UNIL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Sauser Marité</dc:creator>
  <cp:lastModifiedBy>Eicher Manuela</cp:lastModifiedBy>
  <cp:revision>230</cp:revision>
  <cp:lastPrinted>2024-04-23T15:29:35Z</cp:lastPrinted>
  <dcterms:created xsi:type="dcterms:W3CDTF">2015-11-30T13:40:48Z</dcterms:created>
  <dcterms:modified xsi:type="dcterms:W3CDTF">2024-09-24T11:09:07Z</dcterms:modified>
</cp:coreProperties>
</file>