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ileron Heavy" panose="020B0604020202020204" charset="0"/>
      <p:regular r:id="rId15"/>
    </p:embeddedFont>
    <p:embeddedFont>
      <p:font typeface="Lato" panose="020F0502020204030203" pitchFamily="34" charset="0"/>
      <p:regular r:id="rId16"/>
    </p:embeddedFont>
    <p:embeddedFont>
      <p:font typeface="Lora" pitchFamily="2" charset="0"/>
      <p:regular r:id="rId17"/>
    </p:embeddedFont>
    <p:embeddedFont>
      <p:font typeface="Lora Bold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regular r:id="rId23"/>
    </p:embeddedFont>
    <p:embeddedFont>
      <p:font typeface="Open Sans Italics" panose="020B0604020202020204" charset="0"/>
      <p:regular r:id="rId24"/>
    </p:embeddedFont>
    <p:embeddedFont>
      <p:font typeface="Playfair Display" panose="00000500000000000000" pitchFamily="2" charset="0"/>
      <p:regular r:id="rId25"/>
    </p:embeddedFont>
    <p:embeddedFont>
      <p:font typeface="Playfair Display Bold" panose="00000800000000000000" charset="0"/>
      <p:regular r:id="rId26"/>
    </p:embeddedFont>
    <p:embeddedFont>
      <p:font typeface="Playfair Display Bold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98B9-2085-4544-B6D6-93F1B36466C2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F31D-610E-405D-81E1-4FA289BD77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319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F31D-610E-405D-81E1-4FA289BD7777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385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1796298" y="567698"/>
            <a:ext cx="8229600" cy="7940893"/>
            <a:chOff x="0" y="0"/>
            <a:chExt cx="2167467" cy="20914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091429"/>
            </a:xfrm>
            <a:custGeom>
              <a:avLst/>
              <a:gdLst/>
              <a:ahLst/>
              <a:cxnLst/>
              <a:rect l="l" t="t" r="r" b="b"/>
              <a:pathLst>
                <a:path w="2167467" h="2091429">
                  <a:moveTo>
                    <a:pt x="0" y="0"/>
                  </a:moveTo>
                  <a:lnTo>
                    <a:pt x="2167467" y="0"/>
                  </a:lnTo>
                  <a:lnTo>
                    <a:pt x="2167467" y="2091429"/>
                  </a:lnTo>
                  <a:lnTo>
                    <a:pt x="0" y="2091429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67" cy="2129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4500989" y="4500989"/>
            <a:ext cx="10287000" cy="1285022"/>
            <a:chOff x="0" y="0"/>
            <a:chExt cx="2709333" cy="338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38442"/>
            </a:xfrm>
            <a:custGeom>
              <a:avLst/>
              <a:gdLst/>
              <a:ahLst/>
              <a:cxnLst/>
              <a:rect l="l" t="t" r="r" b="b"/>
              <a:pathLst>
                <a:path w="2709333" h="338442">
                  <a:moveTo>
                    <a:pt x="0" y="0"/>
                  </a:moveTo>
                  <a:lnTo>
                    <a:pt x="2709333" y="0"/>
                  </a:lnTo>
                  <a:lnTo>
                    <a:pt x="2709333" y="338442"/>
                  </a:lnTo>
                  <a:lnTo>
                    <a:pt x="0" y="33844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3" cy="37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03993" y="1028700"/>
            <a:ext cx="5984007" cy="7222039"/>
            <a:chOff x="0" y="0"/>
            <a:chExt cx="927079" cy="1118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7079" cy="1118883"/>
            </a:xfrm>
            <a:custGeom>
              <a:avLst/>
              <a:gdLst/>
              <a:ahLst/>
              <a:cxnLst/>
              <a:rect l="l" t="t" r="r" b="b"/>
              <a:pathLst>
                <a:path w="927079" h="1118883">
                  <a:moveTo>
                    <a:pt x="0" y="0"/>
                  </a:moveTo>
                  <a:lnTo>
                    <a:pt x="927079" y="0"/>
                  </a:lnTo>
                  <a:lnTo>
                    <a:pt x="927079" y="1118883"/>
                  </a:lnTo>
                  <a:lnTo>
                    <a:pt x="0" y="1118883"/>
                  </a:lnTo>
                  <a:close/>
                </a:path>
              </a:pathLst>
            </a:custGeom>
            <a:blipFill>
              <a:blip r:embed="rId2"/>
              <a:stretch>
                <a:fillRect l="-40573" r="-4057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35630" y="2609141"/>
            <a:ext cx="11109807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</a:pPr>
            <a:r>
              <a:rPr lang="de-CH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Interventionen des FNPG in den Pflegeheimen:</a:t>
            </a:r>
          </a:p>
          <a:p>
            <a:pPr algn="just">
              <a:lnSpc>
                <a:spcPts val="4392"/>
              </a:lnSpc>
            </a:pPr>
            <a:r>
              <a:rPr lang="de-CH" sz="36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  <a:p>
            <a:pPr algn="just">
              <a:lnSpc>
                <a:spcPts val="4392"/>
              </a:lnSpc>
            </a:pPr>
            <a:r>
              <a:rPr lang="de-CH" sz="36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Synergien zwischen erweiterter Pflegepraxis und ärztlicher Praxis zur Optimierung der Qualität der Pflege älterer Menschen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5630" y="9111932"/>
            <a:ext cx="121135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de-CH" sz="1599" b="1" spc="7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Sophie BAPST,</a:t>
            </a:r>
            <a:r>
              <a:rPr lang="de-CH" sz="1599" spc="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CH" sz="1599" i="1" spc="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Clinical Nurse </a:t>
            </a:r>
            <a:r>
              <a:rPr lang="de-CH" sz="1599" i="1" spc="7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Specialist</a:t>
            </a:r>
            <a:r>
              <a:rPr lang="de-CH" sz="1599" spc="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Bereich Alterspsychiatrie des FNPG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5630" y="9427003"/>
            <a:ext cx="9958435" cy="26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de-CH" sz="1599" b="1" spc="7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Gianfranco MASDEA</a:t>
            </a:r>
            <a:r>
              <a:rPr lang="de-CH" sz="1599" spc="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Stellvertretender ärztlicher Direktor, Bereich Alterspsychiatrie des FNPG</a:t>
            </a:r>
          </a:p>
        </p:txBody>
      </p:sp>
      <p:sp>
        <p:nvSpPr>
          <p:cNvPr id="14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02756" y="1206977"/>
            <a:ext cx="10287000" cy="7873047"/>
            <a:chOff x="0" y="0"/>
            <a:chExt cx="2709333" cy="2073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073560"/>
            </a:xfrm>
            <a:custGeom>
              <a:avLst/>
              <a:gdLst/>
              <a:ahLst/>
              <a:cxnLst/>
              <a:rect l="l" t="t" r="r" b="b"/>
              <a:pathLst>
                <a:path w="2709333" h="2073560">
                  <a:moveTo>
                    <a:pt x="0" y="0"/>
                  </a:moveTo>
                  <a:lnTo>
                    <a:pt x="2709333" y="0"/>
                  </a:lnTo>
                  <a:lnTo>
                    <a:pt x="2709333" y="2073560"/>
                  </a:lnTo>
                  <a:lnTo>
                    <a:pt x="0" y="207356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211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86440" y="2865223"/>
            <a:ext cx="7129647" cy="1568482"/>
            <a:chOff x="0" y="-47625"/>
            <a:chExt cx="9506196" cy="2091309"/>
          </a:xfrm>
        </p:grpSpPr>
        <p:sp>
          <p:nvSpPr>
            <p:cNvPr id="6" name="TextBox 6"/>
            <p:cNvSpPr txBox="1"/>
            <p:nvPr/>
          </p:nvSpPr>
          <p:spPr>
            <a:xfrm>
              <a:off x="0" y="287867"/>
              <a:ext cx="9506196" cy="1401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Uns kontaktieren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506196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de-CH" dirty="0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043684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804220" y="1814227"/>
            <a:ext cx="7444073" cy="7200103"/>
            <a:chOff x="0" y="0"/>
            <a:chExt cx="812800" cy="786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86162"/>
            </a:xfrm>
            <a:custGeom>
              <a:avLst/>
              <a:gdLst/>
              <a:ahLst/>
              <a:cxnLst/>
              <a:rect l="l" t="t" r="r" b="b"/>
              <a:pathLst>
                <a:path w="812800" h="786162">
                  <a:moveTo>
                    <a:pt x="406400" y="0"/>
                  </a:moveTo>
                  <a:cubicBezTo>
                    <a:pt x="181951" y="0"/>
                    <a:pt x="0" y="175988"/>
                    <a:pt x="0" y="393081"/>
                  </a:cubicBezTo>
                  <a:cubicBezTo>
                    <a:pt x="0" y="610173"/>
                    <a:pt x="181951" y="786162"/>
                    <a:pt x="406400" y="786162"/>
                  </a:cubicBezTo>
                  <a:cubicBezTo>
                    <a:pt x="630849" y="786162"/>
                    <a:pt x="812800" y="610173"/>
                    <a:pt x="812800" y="393081"/>
                  </a:cubicBezTo>
                  <a:cubicBezTo>
                    <a:pt x="812800" y="175988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5975" r="-3597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686440" y="4899946"/>
            <a:ext cx="7129647" cy="115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Das FNPG gewährleistet die Koordination der Anfragen. Eine Koordinationsstelle im FNPG fungiert als zentrale Anlaufstelle.</a:t>
            </a:r>
            <a:endParaRPr lang="de-CH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132"/>
              </a:lnSpc>
            </a:pPr>
            <a:endParaRPr lang="de-CH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686440" y="6388608"/>
            <a:ext cx="7129647" cy="1308259"/>
            <a:chOff x="0" y="-47625"/>
            <a:chExt cx="9506196" cy="174434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7867"/>
              <a:ext cx="9506196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Secteur3@rfsm.ch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506196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de-CH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50916" y="-906323"/>
            <a:ext cx="1586169" cy="18288000"/>
            <a:chOff x="0" y="0"/>
            <a:chExt cx="41775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756" cy="4816592"/>
            </a:xfrm>
            <a:custGeom>
              <a:avLst/>
              <a:gdLst/>
              <a:ahLst/>
              <a:cxnLst/>
              <a:rect l="l" t="t" r="r" b="b"/>
              <a:pathLst>
                <a:path w="417756" h="4816592">
                  <a:moveTo>
                    <a:pt x="0" y="0"/>
                  </a:moveTo>
                  <a:lnTo>
                    <a:pt x="417756" y="0"/>
                  </a:lnTo>
                  <a:lnTo>
                    <a:pt x="41775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756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424007" y="3236852"/>
            <a:ext cx="7916677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4136222" y="8622920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7"/>
                </a:lnTo>
                <a:lnTo>
                  <a:pt x="0" y="351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6222" y="8126565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6"/>
                </a:lnTo>
                <a:lnTo>
                  <a:pt x="0" y="3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36222" y="7618410"/>
            <a:ext cx="351017" cy="351017"/>
          </a:xfrm>
          <a:custGeom>
            <a:avLst/>
            <a:gdLst/>
            <a:ahLst/>
            <a:cxnLst/>
            <a:rect l="l" t="t" r="r" b="b"/>
            <a:pathLst>
              <a:path w="351017" h="351017">
                <a:moveTo>
                  <a:pt x="0" y="0"/>
                </a:moveTo>
                <a:lnTo>
                  <a:pt x="351016" y="0"/>
                </a:lnTo>
                <a:lnTo>
                  <a:pt x="351016" y="351016"/>
                </a:lnTo>
                <a:lnTo>
                  <a:pt x="0" y="351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748738" y="2504071"/>
            <a:ext cx="24900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Danke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5318" y="3897335"/>
            <a:ext cx="9777550" cy="155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78"/>
              </a:lnSpc>
            </a:pPr>
            <a:r>
              <a:rPr lang="en-US" sz="2099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en-US" sz="2099" i="1" spc="18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Advanced practice nurses enhance the quality and safety of patient care through their advanced clinical skills and their commitment to holistic, patient-centered care.</a:t>
            </a:r>
            <a:r>
              <a:rPr lang="en-US" sz="2099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Italics"/>
              </a:rPr>
              <a:t>» </a:t>
            </a:r>
            <a:r>
              <a:rPr lang="en-US" sz="12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Italics"/>
              </a:rPr>
              <a:t>(</a:t>
            </a:r>
            <a:r>
              <a:rPr lang="en-US" sz="1200" spc="1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Italics"/>
              </a:rPr>
              <a:t>Hamric</a:t>
            </a:r>
            <a:r>
              <a:rPr lang="en-US" sz="12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Italics"/>
              </a:rPr>
              <a:t> et al. 2019)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74250" y="7639091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026 308 03 12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74250" y="8147246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Sophie.bapst@rfsm.ch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74250" y="8632616"/>
            <a:ext cx="2989539" cy="27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www.RFSM.ch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864772" y="7622172"/>
            <a:ext cx="5236499" cy="1462817"/>
            <a:chOff x="0" y="-47625"/>
            <a:chExt cx="6981998" cy="195042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20395"/>
              <a:ext cx="6981998" cy="128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9"/>
                </a:lnSpc>
              </a:pPr>
              <a:r>
                <a:rPr lang="en-US" sz="1599" spc="4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Sophie BAPST, </a:t>
              </a:r>
              <a:r>
                <a:rPr lang="en-US" sz="1599" spc="43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MScSI</a:t>
              </a:r>
              <a:r>
                <a:rPr lang="en-US" sz="1599" spc="4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l">
                <a:lnSpc>
                  <a:spcPts val="2479"/>
                </a:lnSpc>
              </a:pPr>
              <a:r>
                <a:rPr lang="en-US" sz="1599" i="1" spc="4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Clinical Nurse Specialist </a:t>
              </a:r>
              <a:r>
                <a:rPr lang="en-US" sz="1599" spc="4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FNPG</a:t>
              </a:r>
            </a:p>
            <a:p>
              <a:pPr algn="l">
                <a:lnSpc>
                  <a:spcPts val="2479"/>
                </a:lnSpc>
              </a:pPr>
              <a:endParaRPr lang="en-US" sz="1599" spc="4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98199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CH" sz="24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Kontakt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67742" y="133074"/>
            <a:ext cx="6438824" cy="10287000"/>
            <a:chOff x="0" y="0"/>
            <a:chExt cx="169582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822" cy="2709333"/>
            </a:xfrm>
            <a:custGeom>
              <a:avLst/>
              <a:gdLst/>
              <a:ahLst/>
              <a:cxnLst/>
              <a:rect l="l" t="t" r="r" b="b"/>
              <a:pathLst>
                <a:path w="1695822" h="2709333">
                  <a:moveTo>
                    <a:pt x="0" y="0"/>
                  </a:moveTo>
                  <a:lnTo>
                    <a:pt x="1695822" y="0"/>
                  </a:lnTo>
                  <a:lnTo>
                    <a:pt x="16958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582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36453" y="2364258"/>
            <a:ext cx="12199890" cy="3913927"/>
            <a:chOff x="0" y="0"/>
            <a:chExt cx="16266520" cy="5218569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1669060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Quellen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23166" y="2384606"/>
              <a:ext cx="3274267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3166" y="2651306"/>
              <a:ext cx="16243355" cy="2567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39" lvl="1" indent="-172720" algn="just">
                <a:lnSpc>
                  <a:spcPts val="3183"/>
                </a:lnSpc>
                <a:buFont typeface="Arial"/>
                <a:buChar char="•"/>
              </a:pPr>
              <a:r>
                <a:rPr lang="en-US" sz="1599" spc="1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Schuler, D., et al. (2023). Santé psychique – chiffres clés 2021. Observatoire Suisse de la Santé (OBSAN). Neuchâtel, Suisse. 1034-2301</a:t>
              </a:r>
            </a:p>
            <a:p>
              <a:pPr marL="345439" lvl="1" indent="-172720" algn="just">
                <a:lnSpc>
                  <a:spcPts val="3183"/>
                </a:lnSpc>
                <a:buFont typeface="Arial"/>
                <a:buChar char="•"/>
              </a:pPr>
              <a:r>
                <a:rPr lang="en-US" sz="1599" spc="1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Hamric, A. B., Hanson, C. M., Tracy, M. F., &amp; O'Grady, E. T. (2019). Advanced practice nursing: An integrative approach (6th ed.). Elsevier.</a:t>
              </a:r>
            </a:p>
            <a:p>
              <a:pPr algn="just">
                <a:lnSpc>
                  <a:spcPts val="3183"/>
                </a:lnSpc>
              </a:pPr>
              <a:endParaRPr lang="en-US" sz="1599" spc="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071515" y="1053993"/>
            <a:ext cx="5246370" cy="8440151"/>
            <a:chOff x="0" y="0"/>
            <a:chExt cx="812800" cy="1307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307600"/>
            </a:xfrm>
            <a:custGeom>
              <a:avLst/>
              <a:gdLst/>
              <a:ahLst/>
              <a:cxnLst/>
              <a:rect l="l" t="t" r="r" b="b"/>
              <a:pathLst>
                <a:path w="812800" h="1307600">
                  <a:moveTo>
                    <a:pt x="0" y="0"/>
                  </a:moveTo>
                  <a:lnTo>
                    <a:pt x="812800" y="0"/>
                  </a:lnTo>
                  <a:lnTo>
                    <a:pt x="812800" y="1307600"/>
                  </a:lnTo>
                  <a:lnTo>
                    <a:pt x="0" y="1307600"/>
                  </a:lnTo>
                  <a:close/>
                </a:path>
              </a:pathLst>
            </a:custGeom>
            <a:blipFill>
              <a:blip r:embed="rId2"/>
              <a:stretch>
                <a:fillRect l="-70732" r="-70732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8607" y="0"/>
            <a:ext cx="6438824" cy="10287000"/>
            <a:chOff x="0" y="0"/>
            <a:chExt cx="169582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822" cy="2709333"/>
            </a:xfrm>
            <a:custGeom>
              <a:avLst/>
              <a:gdLst/>
              <a:ahLst/>
              <a:cxnLst/>
              <a:rect l="l" t="t" r="r" b="b"/>
              <a:pathLst>
                <a:path w="1695822" h="2709333">
                  <a:moveTo>
                    <a:pt x="0" y="0"/>
                  </a:moveTo>
                  <a:lnTo>
                    <a:pt x="1695822" y="0"/>
                  </a:lnTo>
                  <a:lnTo>
                    <a:pt x="16958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582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05800" y="1427640"/>
            <a:ext cx="8908551" cy="7970329"/>
            <a:chOff x="0" y="-114300"/>
            <a:chExt cx="11878069" cy="1062710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8520931" cy="140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Einleitung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54987"/>
              <a:ext cx="7209234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 lang="de-CH" dirty="0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6916" y="2384606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6916" y="2613207"/>
              <a:ext cx="11861153" cy="7899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79"/>
                </a:lnSpc>
              </a:pP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 Häufigkeit psychiatrischer Störungen und Komplikationen nimmt bei den Bewohnerinnen und Bewohnern von Pflegeheimen konstant zu. </a:t>
              </a:r>
              <a:r>
                <a:rPr lang="de-CH" sz="10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de-CH" sz="12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Schuler D. et al., 2023)</a:t>
              </a:r>
            </a:p>
            <a:p>
              <a:pPr algn="just">
                <a:lnSpc>
                  <a:spcPts val="4179"/>
                </a:lnSpc>
              </a:pPr>
              <a:endParaRPr lang="de-CH" sz="10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179"/>
                </a:lnSpc>
              </a:pP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Dies erfordert eine </a:t>
              </a:r>
              <a:r>
                <a:rPr lang="de-CH" sz="2100" b="1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komplexe</a:t>
              </a: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Betreuung dieser älteren Menschen.</a:t>
              </a:r>
            </a:p>
            <a:p>
              <a:pPr algn="just">
                <a:lnSpc>
                  <a:spcPts val="4179"/>
                </a:lnSpc>
              </a:pPr>
              <a:endParaRPr lang="de-CH" sz="2100" spc="1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179"/>
                </a:lnSpc>
              </a:pP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 Integration der erweiterten Kompetenzen von Pflegeexpertinnen und Pflegeexperten </a:t>
              </a:r>
              <a:r>
                <a:rPr lang="de-CH" sz="2100" i="1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advanced</a:t>
              </a:r>
              <a:r>
                <a:rPr lang="de-CH" sz="2100" i="1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de-CH" sz="2100" i="1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practice</a:t>
              </a:r>
              <a:r>
                <a:rPr lang="de-CH" sz="2100" i="1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de-CH" sz="2100" i="1" spc="18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nurse</a:t>
              </a: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(APN) stärkt die Fähigkeit des FNPG, </a:t>
              </a:r>
              <a:r>
                <a:rPr lang="de-CH" sz="2100" b="1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innovative</a:t>
              </a: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und </a:t>
              </a:r>
              <a:r>
                <a:rPr lang="de-CH" sz="2100" b="1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personalisierte</a:t>
              </a:r>
              <a:r>
                <a:rPr lang="de-CH" sz="2100" spc="1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Leistungen anzubieten, die auf die multidimensionale Komplexität der Bewohnerinnen und Bewohner zugeschnitten sind.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4532" y="2638045"/>
            <a:ext cx="6415875" cy="64158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7719" r="-37719"/>
              </a:stretch>
            </a:blipFill>
          </p:spPr>
        </p:sp>
      </p:grpSp>
      <p:sp>
        <p:nvSpPr>
          <p:cNvPr id="14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1711" y="6071599"/>
            <a:ext cx="12119641" cy="2832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" name="Group 3"/>
          <p:cNvGrpSpPr/>
          <p:nvPr/>
        </p:nvGrpSpPr>
        <p:grpSpPr>
          <a:xfrm>
            <a:off x="1047746" y="2583618"/>
            <a:ext cx="2906977" cy="638053"/>
            <a:chOff x="0" y="0"/>
            <a:chExt cx="406199" cy="891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Personal</a:t>
              </a:r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2482922" y="3221671"/>
            <a:ext cx="18311" cy="578805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H="1">
            <a:off x="7176543" y="3221670"/>
            <a:ext cx="2" cy="578805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12062650" y="3244755"/>
            <a:ext cx="0" cy="576496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501339" y="3990344"/>
            <a:ext cx="870987" cy="13127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2501247" y="7044695"/>
            <a:ext cx="871078" cy="46326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1" name="Group 11"/>
          <p:cNvGrpSpPr/>
          <p:nvPr/>
        </p:nvGrpSpPr>
        <p:grpSpPr>
          <a:xfrm>
            <a:off x="3372325" y="3482636"/>
            <a:ext cx="3108206" cy="1015416"/>
            <a:chOff x="0" y="0"/>
            <a:chExt cx="2359345" cy="7707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9345" cy="770772"/>
            </a:xfrm>
            <a:custGeom>
              <a:avLst/>
              <a:gdLst/>
              <a:ahLst/>
              <a:cxnLst/>
              <a:rect l="l" t="t" r="r" b="b"/>
              <a:pathLst>
                <a:path w="2359345" h="770772">
                  <a:moveTo>
                    <a:pt x="0" y="0"/>
                  </a:moveTo>
                  <a:lnTo>
                    <a:pt x="2359345" y="0"/>
                  </a:lnTo>
                  <a:lnTo>
                    <a:pt x="235934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235934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Begrenzte ärztliche Ressourcen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699" y="9009722"/>
            <a:ext cx="2906977" cy="638053"/>
            <a:chOff x="0" y="0"/>
            <a:chExt cx="406199" cy="891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Massnahm</a:t>
              </a: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72325" y="6866902"/>
            <a:ext cx="3108206" cy="1282116"/>
            <a:chOff x="0" y="0"/>
            <a:chExt cx="2359345" cy="9732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Fehlende Überwachung von Leistungskennzahlen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7162257" y="7070263"/>
            <a:ext cx="924733" cy="5527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1" name="Group 21"/>
          <p:cNvGrpSpPr/>
          <p:nvPr/>
        </p:nvGrpSpPr>
        <p:grpSpPr>
          <a:xfrm>
            <a:off x="8086990" y="6751175"/>
            <a:ext cx="3253287" cy="748716"/>
            <a:chOff x="0" y="0"/>
            <a:chExt cx="2469471" cy="56832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69471" cy="568328"/>
            </a:xfrm>
            <a:custGeom>
              <a:avLst/>
              <a:gdLst/>
              <a:ahLst/>
              <a:cxnLst/>
              <a:rect l="l" t="t" r="r" b="b"/>
              <a:pathLst>
                <a:path w="2469471" h="568328">
                  <a:moveTo>
                    <a:pt x="0" y="0"/>
                  </a:moveTo>
                  <a:lnTo>
                    <a:pt x="2469471" y="0"/>
                  </a:lnTo>
                  <a:lnTo>
                    <a:pt x="2469471" y="568328"/>
                  </a:lnTo>
                  <a:lnTo>
                    <a:pt x="0" y="568328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2469471" cy="55880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Schwierigkeiten bei der Koordination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7189697" y="7864517"/>
            <a:ext cx="897293" cy="231362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5" name="Group 25"/>
          <p:cNvGrpSpPr/>
          <p:nvPr/>
        </p:nvGrpSpPr>
        <p:grpSpPr>
          <a:xfrm>
            <a:off x="8089222" y="7703001"/>
            <a:ext cx="3337489" cy="1015416"/>
            <a:chOff x="-84431" y="0"/>
            <a:chExt cx="2533386" cy="770772"/>
          </a:xfrm>
        </p:grpSpPr>
        <p:sp>
          <p:nvSpPr>
            <p:cNvPr id="26" name="Freeform 26"/>
            <p:cNvSpPr/>
            <p:nvPr/>
          </p:nvSpPr>
          <p:spPr>
            <a:xfrm>
              <a:off x="-84431" y="0"/>
              <a:ext cx="2448955" cy="770772"/>
            </a:xfrm>
            <a:custGeom>
              <a:avLst/>
              <a:gdLst/>
              <a:ahLst/>
              <a:cxnLst/>
              <a:rect l="l" t="t" r="r" b="b"/>
              <a:pathLst>
                <a:path w="2448955" h="770772">
                  <a:moveTo>
                    <a:pt x="0" y="0"/>
                  </a:moveTo>
                  <a:lnTo>
                    <a:pt x="2448955" y="0"/>
                  </a:lnTo>
                  <a:lnTo>
                    <a:pt x="244895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9525"/>
              <a:ext cx="244895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Mangel an Stabilität im Ärzteteam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723056" y="2583618"/>
            <a:ext cx="2906977" cy="638053"/>
            <a:chOff x="0" y="0"/>
            <a:chExt cx="406199" cy="8915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Methode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23056" y="8921527"/>
            <a:ext cx="2920131" cy="726286"/>
            <a:chOff x="0" y="0"/>
            <a:chExt cx="408037" cy="101486"/>
          </a:xfrm>
        </p:grpSpPr>
        <p:sp>
          <p:nvSpPr>
            <p:cNvPr id="32" name="Freeform 32"/>
            <p:cNvSpPr/>
            <p:nvPr/>
          </p:nvSpPr>
          <p:spPr>
            <a:xfrm>
              <a:off x="1838" y="12329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Management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624401" y="2606702"/>
            <a:ext cx="2906977" cy="638053"/>
            <a:chOff x="0" y="0"/>
            <a:chExt cx="406199" cy="8915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Material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609161" y="9009723"/>
            <a:ext cx="2906977" cy="638053"/>
            <a:chOff x="0" y="0"/>
            <a:chExt cx="406199" cy="891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06199" cy="89157"/>
            </a:xfrm>
            <a:custGeom>
              <a:avLst/>
              <a:gdLst/>
              <a:ahLst/>
              <a:cxnLst/>
              <a:rect l="l" t="t" r="r" b="b"/>
              <a:pathLst>
                <a:path w="406199" h="89157">
                  <a:moveTo>
                    <a:pt x="44578" y="0"/>
                  </a:moveTo>
                  <a:lnTo>
                    <a:pt x="361621" y="0"/>
                  </a:lnTo>
                  <a:cubicBezTo>
                    <a:pt x="373444" y="0"/>
                    <a:pt x="384782" y="4697"/>
                    <a:pt x="393142" y="13057"/>
                  </a:cubicBezTo>
                  <a:cubicBezTo>
                    <a:pt x="401502" y="21417"/>
                    <a:pt x="406199" y="32755"/>
                    <a:pt x="406199" y="44578"/>
                  </a:cubicBezTo>
                  <a:lnTo>
                    <a:pt x="406199" y="44578"/>
                  </a:lnTo>
                  <a:cubicBezTo>
                    <a:pt x="406199" y="56401"/>
                    <a:pt x="401502" y="67740"/>
                    <a:pt x="393142" y="76100"/>
                  </a:cubicBezTo>
                  <a:cubicBezTo>
                    <a:pt x="384782" y="84460"/>
                    <a:pt x="373444" y="89157"/>
                    <a:pt x="361621" y="89157"/>
                  </a:cubicBezTo>
                  <a:lnTo>
                    <a:pt x="44578" y="89157"/>
                  </a:lnTo>
                  <a:cubicBezTo>
                    <a:pt x="32755" y="89157"/>
                    <a:pt x="21417" y="84460"/>
                    <a:pt x="13057" y="76100"/>
                  </a:cubicBezTo>
                  <a:cubicBezTo>
                    <a:pt x="4697" y="67740"/>
                    <a:pt x="0" y="56401"/>
                    <a:pt x="0" y="44578"/>
                  </a:cubicBezTo>
                  <a:lnTo>
                    <a:pt x="0" y="44578"/>
                  </a:lnTo>
                  <a:cubicBezTo>
                    <a:pt x="0" y="32755"/>
                    <a:pt x="4697" y="21417"/>
                    <a:pt x="13057" y="13057"/>
                  </a:cubicBezTo>
                  <a:cubicBezTo>
                    <a:pt x="21417" y="4697"/>
                    <a:pt x="32755" y="0"/>
                    <a:pt x="44578" y="0"/>
                  </a:cubicBezTo>
                  <a:close/>
                </a:path>
              </a:pathLst>
            </a:custGeom>
            <a:solidFill>
              <a:srgbClr val="1594D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406199" cy="8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Umgebung</a:t>
              </a:r>
              <a:endParaRPr lang="de-CH" sz="18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611352" y="5748256"/>
            <a:ext cx="2906977" cy="703326"/>
            <a:chOff x="0" y="0"/>
            <a:chExt cx="406199" cy="9827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06199" cy="98277"/>
            </a:xfrm>
            <a:custGeom>
              <a:avLst/>
              <a:gdLst/>
              <a:ahLst/>
              <a:cxnLst/>
              <a:rect l="l" t="t" r="r" b="b"/>
              <a:pathLst>
                <a:path w="406199" h="98277">
                  <a:moveTo>
                    <a:pt x="49139" y="0"/>
                  </a:moveTo>
                  <a:lnTo>
                    <a:pt x="357060" y="0"/>
                  </a:lnTo>
                  <a:cubicBezTo>
                    <a:pt x="370093" y="0"/>
                    <a:pt x="382591" y="5177"/>
                    <a:pt x="391807" y="14392"/>
                  </a:cubicBezTo>
                  <a:cubicBezTo>
                    <a:pt x="401022" y="23608"/>
                    <a:pt x="406199" y="36106"/>
                    <a:pt x="406199" y="49139"/>
                  </a:cubicBezTo>
                  <a:lnTo>
                    <a:pt x="406199" y="49139"/>
                  </a:lnTo>
                  <a:cubicBezTo>
                    <a:pt x="406199" y="76277"/>
                    <a:pt x="384199" y="98277"/>
                    <a:pt x="357060" y="98277"/>
                  </a:cubicBezTo>
                  <a:lnTo>
                    <a:pt x="49139" y="98277"/>
                  </a:lnTo>
                  <a:cubicBezTo>
                    <a:pt x="22000" y="98277"/>
                    <a:pt x="0" y="76277"/>
                    <a:pt x="0" y="49139"/>
                  </a:cubicBezTo>
                  <a:lnTo>
                    <a:pt x="0" y="49139"/>
                  </a:lnTo>
                  <a:cubicBezTo>
                    <a:pt x="0" y="22000"/>
                    <a:pt x="22000" y="0"/>
                    <a:pt x="49139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406199" cy="98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de-CH" sz="18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Grenzen der arztzentrierten Praxis</a:t>
              </a:r>
            </a:p>
          </p:txBody>
        </p:sp>
      </p:grpSp>
      <p:sp>
        <p:nvSpPr>
          <p:cNvPr id="43" name="AutoShape 43"/>
          <p:cNvSpPr/>
          <p:nvPr/>
        </p:nvSpPr>
        <p:spPr>
          <a:xfrm>
            <a:off x="12062650" y="4121623"/>
            <a:ext cx="1396848" cy="3695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4" name="Group 44"/>
          <p:cNvGrpSpPr/>
          <p:nvPr/>
        </p:nvGrpSpPr>
        <p:grpSpPr>
          <a:xfrm>
            <a:off x="13459498" y="3384172"/>
            <a:ext cx="3108206" cy="1548816"/>
            <a:chOff x="0" y="0"/>
            <a:chExt cx="2359345" cy="117565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359345" cy="1175659"/>
            </a:xfrm>
            <a:custGeom>
              <a:avLst/>
              <a:gdLst/>
              <a:ahLst/>
              <a:cxnLst/>
              <a:rect l="l" t="t" r="r" b="b"/>
              <a:pathLst>
                <a:path w="2359345" h="1175659">
                  <a:moveTo>
                    <a:pt x="0" y="0"/>
                  </a:moveTo>
                  <a:lnTo>
                    <a:pt x="2359345" y="0"/>
                  </a:lnTo>
                  <a:lnTo>
                    <a:pt x="2359345" y="1175659"/>
                  </a:lnTo>
                  <a:lnTo>
                    <a:pt x="0" y="1175659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9525"/>
              <a:ext cx="2359345" cy="116613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Mangel an Ressourcen für die Aktualisierung der Kenntnisse und Kompetenzen</a:t>
              </a:r>
            </a:p>
          </p:txBody>
        </p:sp>
      </p:grpSp>
      <p:sp>
        <p:nvSpPr>
          <p:cNvPr id="47" name="AutoShape 47"/>
          <p:cNvSpPr/>
          <p:nvPr/>
        </p:nvSpPr>
        <p:spPr>
          <a:xfrm>
            <a:off x="12062650" y="7104725"/>
            <a:ext cx="139136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8" name="Group 48"/>
          <p:cNvGrpSpPr/>
          <p:nvPr/>
        </p:nvGrpSpPr>
        <p:grpSpPr>
          <a:xfrm>
            <a:off x="13454019" y="6597017"/>
            <a:ext cx="3108206" cy="1015416"/>
            <a:chOff x="0" y="0"/>
            <a:chExt cx="2359345" cy="77077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359345" cy="770772"/>
            </a:xfrm>
            <a:custGeom>
              <a:avLst/>
              <a:gdLst/>
              <a:ahLst/>
              <a:cxnLst/>
              <a:rect l="l" t="t" r="r" b="b"/>
              <a:pathLst>
                <a:path w="2359345" h="770772">
                  <a:moveTo>
                    <a:pt x="0" y="0"/>
                  </a:moveTo>
                  <a:lnTo>
                    <a:pt x="2359345" y="0"/>
                  </a:lnTo>
                  <a:lnTo>
                    <a:pt x="2359345" y="770772"/>
                  </a:lnTo>
                  <a:lnTo>
                    <a:pt x="0" y="77077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9525"/>
              <a:ext cx="2359345" cy="7612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Schwierigkeiten, auf wachsende Bedürfnisse zu reagieren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 flipV="1">
            <a:off x="7223981" y="4011153"/>
            <a:ext cx="1008089" cy="507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52" name="Group 52"/>
          <p:cNvGrpSpPr/>
          <p:nvPr/>
        </p:nvGrpSpPr>
        <p:grpSpPr>
          <a:xfrm>
            <a:off x="8232070" y="3370094"/>
            <a:ext cx="3108206" cy="1282116"/>
            <a:chOff x="0" y="0"/>
            <a:chExt cx="2359345" cy="97321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Mangel an Uniformität in Prozessen</a:t>
              </a:r>
            </a:p>
          </p:txBody>
        </p:sp>
      </p:grpSp>
      <p:sp>
        <p:nvSpPr>
          <p:cNvPr id="55" name="AutoShape 55"/>
          <p:cNvSpPr/>
          <p:nvPr/>
        </p:nvSpPr>
        <p:spPr>
          <a:xfrm>
            <a:off x="12062650" y="7774358"/>
            <a:ext cx="1396848" cy="64105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56" name="Group 56"/>
          <p:cNvGrpSpPr/>
          <p:nvPr/>
        </p:nvGrpSpPr>
        <p:grpSpPr>
          <a:xfrm>
            <a:off x="13459498" y="7774358"/>
            <a:ext cx="3108206" cy="1282116"/>
            <a:chOff x="0" y="0"/>
            <a:chExt cx="2359345" cy="97321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359345" cy="973215"/>
            </a:xfrm>
            <a:custGeom>
              <a:avLst/>
              <a:gdLst/>
              <a:ahLst/>
              <a:cxnLst/>
              <a:rect l="l" t="t" r="r" b="b"/>
              <a:pathLst>
                <a:path w="2359345" h="973215">
                  <a:moveTo>
                    <a:pt x="0" y="0"/>
                  </a:moveTo>
                  <a:lnTo>
                    <a:pt x="2359345" y="0"/>
                  </a:lnTo>
                  <a:lnTo>
                    <a:pt x="2359345" y="973215"/>
                  </a:lnTo>
                  <a:lnTo>
                    <a:pt x="0" y="9732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9525"/>
              <a:ext cx="2359345" cy="9636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59"/>
                </a:lnSpc>
              </a:pPr>
              <a:r>
                <a:rPr lang="de-CH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Mangelnde Berücksichtigung der pflegerischen Dimensionen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 rot="5400000">
            <a:off x="1529350" y="-825485"/>
            <a:ext cx="1471428" cy="4530128"/>
            <a:chOff x="0" y="0"/>
            <a:chExt cx="387537" cy="11931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87537" cy="1193120"/>
            </a:xfrm>
            <a:custGeom>
              <a:avLst/>
              <a:gdLst/>
              <a:ahLst/>
              <a:cxnLst/>
              <a:rect l="l" t="t" r="r" b="b"/>
              <a:pathLst>
                <a:path w="387537" h="1193120">
                  <a:moveTo>
                    <a:pt x="0" y="0"/>
                  </a:moveTo>
                  <a:lnTo>
                    <a:pt x="387537" y="0"/>
                  </a:lnTo>
                  <a:lnTo>
                    <a:pt x="387537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87537" cy="1231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38806" y="1105548"/>
            <a:ext cx="16679523" cy="1405781"/>
            <a:chOff x="0" y="-47625"/>
            <a:chExt cx="22239364" cy="1874375"/>
          </a:xfrm>
        </p:grpSpPr>
        <p:sp>
          <p:nvSpPr>
            <p:cNvPr id="64" name="TextBox 64"/>
            <p:cNvSpPr txBox="1"/>
            <p:nvPr/>
          </p:nvSpPr>
          <p:spPr>
            <a:xfrm>
              <a:off x="0" y="287867"/>
              <a:ext cx="20833071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Grenzen der arztzentrierten Praxis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47625"/>
              <a:ext cx="22239364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 lang="de-CH" dirty="0"/>
            </a:p>
          </p:txBody>
        </p:sp>
      </p:grpSp>
      <p:sp>
        <p:nvSpPr>
          <p:cNvPr id="66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4962" y="2142899"/>
            <a:ext cx="7423153" cy="6849403"/>
          </a:xfrm>
          <a:custGeom>
            <a:avLst/>
            <a:gdLst/>
            <a:ahLst/>
            <a:cxnLst/>
            <a:rect l="l" t="t" r="r" b="b"/>
            <a:pathLst>
              <a:path w="7423153" h="9281844">
                <a:moveTo>
                  <a:pt x="0" y="0"/>
                </a:moveTo>
                <a:lnTo>
                  <a:pt x="7423152" y="0"/>
                </a:lnTo>
                <a:lnTo>
                  <a:pt x="7423152" y="9281844"/>
                </a:lnTo>
                <a:lnTo>
                  <a:pt x="0" y="9281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3102" t="-13910" r="-3382" b="-1391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69011" y="3552130"/>
            <a:ext cx="8139771" cy="2006832"/>
            <a:chOff x="0" y="0"/>
            <a:chExt cx="3173145" cy="7823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69011" y="5949487"/>
            <a:ext cx="8139771" cy="2006832"/>
            <a:chOff x="0" y="0"/>
            <a:chExt cx="3173145" cy="782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69011" y="1288605"/>
            <a:ext cx="8139771" cy="2006832"/>
            <a:chOff x="0" y="0"/>
            <a:chExt cx="3173145" cy="7823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529350" y="-817981"/>
            <a:ext cx="1471428" cy="4530128"/>
            <a:chOff x="0" y="0"/>
            <a:chExt cx="387537" cy="11931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7537" cy="1193120"/>
            </a:xfrm>
            <a:custGeom>
              <a:avLst/>
              <a:gdLst/>
              <a:ahLst/>
              <a:cxnLst/>
              <a:rect l="l" t="t" r="r" b="b"/>
              <a:pathLst>
                <a:path w="387537" h="1193120">
                  <a:moveTo>
                    <a:pt x="0" y="0"/>
                  </a:moveTo>
                  <a:lnTo>
                    <a:pt x="387537" y="0"/>
                  </a:lnTo>
                  <a:lnTo>
                    <a:pt x="387537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87537" cy="1231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92374" y="1706882"/>
            <a:ext cx="7293045" cy="1171397"/>
            <a:chOff x="0" y="-47625"/>
            <a:chExt cx="9724060" cy="156186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59303"/>
              <a:ext cx="972406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de-CH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 Attraktivität und Komplementarität unserer Leistungen fördern</a:t>
              </a:r>
              <a:endPara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72406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CH" sz="24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Komplementarität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92374" y="3978702"/>
            <a:ext cx="7293045" cy="1156505"/>
            <a:chOff x="0" y="-47625"/>
            <a:chExt cx="9724060" cy="154200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39445"/>
              <a:ext cx="972406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de-CH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Fachärztliche Expertise und erweiterte Pflegeexpertise einbringen</a:t>
              </a:r>
              <a:endPara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724060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CH" sz="24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Expertise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792374" y="6319641"/>
            <a:ext cx="7293045" cy="1496154"/>
            <a:chOff x="0" y="-47625"/>
            <a:chExt cx="9724060" cy="199487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64844"/>
              <a:ext cx="9724060" cy="128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de-CH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 Kompetenzen der Pflegeheimteams im Umgang mit komplexen psychiatrischen Situationen stärken und aktualisieren</a:t>
              </a:r>
              <a:endPara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972406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CH" sz="24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Kompetenzen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21021" y="1756870"/>
            <a:ext cx="4883366" cy="1248095"/>
            <a:chOff x="0" y="-114300"/>
            <a:chExt cx="6511155" cy="166412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14300"/>
              <a:ext cx="6511155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de-CH" sz="6399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Ziele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0" y="1549827"/>
              <a:ext cx="23909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5369011" y="8280168"/>
            <a:ext cx="8139771" cy="2006832"/>
            <a:chOff x="0" y="0"/>
            <a:chExt cx="3173145" cy="78232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73145" cy="782327"/>
            </a:xfrm>
            <a:custGeom>
              <a:avLst/>
              <a:gdLst/>
              <a:ahLst/>
              <a:cxnLst/>
              <a:rect l="l" t="t" r="r" b="b"/>
              <a:pathLst>
                <a:path w="3173145" h="782327">
                  <a:moveTo>
                    <a:pt x="0" y="0"/>
                  </a:moveTo>
                  <a:lnTo>
                    <a:pt x="3173145" y="0"/>
                  </a:lnTo>
                  <a:lnTo>
                    <a:pt x="3173145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173145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92374" y="8556285"/>
            <a:ext cx="7293045" cy="1175554"/>
            <a:chOff x="0" y="-47625"/>
            <a:chExt cx="9724060" cy="1567406"/>
          </a:xfrm>
        </p:grpSpPr>
        <p:sp>
          <p:nvSpPr>
            <p:cNvPr id="31" name="TextBox 31"/>
            <p:cNvSpPr txBox="1"/>
            <p:nvPr/>
          </p:nvSpPr>
          <p:spPr>
            <a:xfrm>
              <a:off x="0" y="664846"/>
              <a:ext cx="972406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de-CH" spc="48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Die Partnerschaften festigen, um einen klinischen Behandlungsweg zu gewährleisten</a:t>
              </a:r>
              <a:endPara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972406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de-CH" sz="2400" b="1" dirty="0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Partnerschaft</a:t>
              </a:r>
            </a:p>
          </p:txBody>
        </p:sp>
      </p:grpSp>
      <p:sp>
        <p:nvSpPr>
          <p:cNvPr id="34" name="Freeform 13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2112683" y="3586142"/>
            <a:ext cx="3267680" cy="4092843"/>
            <a:chOff x="0" y="0"/>
            <a:chExt cx="860624" cy="1077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sp>
        <p:nvSpPr>
          <p:cNvPr id="8" name="AutoShape 8"/>
          <p:cNvSpPr/>
          <p:nvPr/>
        </p:nvSpPr>
        <p:spPr>
          <a:xfrm>
            <a:off x="8906623" y="1036714"/>
            <a:ext cx="0" cy="933566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570467" y="3676644"/>
            <a:ext cx="3898627" cy="3267680"/>
            <a:chOff x="0" y="0"/>
            <a:chExt cx="969741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2901" r="-1290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235741" y="951103"/>
            <a:ext cx="802355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2"/>
              </a:lnSpc>
            </a:pPr>
            <a:r>
              <a:rPr lang="de-CH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Die Konsultationen </a:t>
            </a:r>
            <a:r>
              <a:rPr lang="de-CH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können geplant oder für dringende oder akute Situationen punktuell vereinbart werden</a:t>
            </a:r>
            <a:r>
              <a:rPr lang="de-CH" sz="1800" spc="36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de-CH" sz="1800" b="1" spc="36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ein flexibles Angebot</a:t>
            </a:r>
          </a:p>
          <a:p>
            <a:pPr algn="l">
              <a:lnSpc>
                <a:spcPts val="3042"/>
              </a:lnSpc>
            </a:pPr>
            <a:endParaRPr lang="de-CH" sz="1800" b="1" spc="36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2642" y="1743703"/>
            <a:ext cx="749762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Leistungsangebot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7707" y="8087807"/>
            <a:ext cx="412523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Ärztliche und/oder pflegerische Leistung an der Heimbewohnerin oder am Heimbewohner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93931" y="8087807"/>
            <a:ext cx="353819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Direkte oder indirekte ärztliche und/oder pflegerische Supervision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29892" y="7542629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Konsultation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68566" y="8087807"/>
            <a:ext cx="355444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Ärztliche und/oder pflegerische Beratung der Pflegekräfte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4493" y="7542629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31735" y="7542629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7509869" y="3587912"/>
            <a:ext cx="3267680" cy="4092843"/>
            <a:chOff x="0" y="0"/>
            <a:chExt cx="860624" cy="10779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67654" y="3678413"/>
            <a:ext cx="3898627" cy="3267680"/>
            <a:chOff x="0" y="0"/>
            <a:chExt cx="969741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2901" r="-12901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13037271" y="3586142"/>
            <a:ext cx="3267680" cy="4092843"/>
            <a:chOff x="0" y="0"/>
            <a:chExt cx="860624" cy="10779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0624" cy="1077950"/>
            </a:xfrm>
            <a:custGeom>
              <a:avLst/>
              <a:gdLst/>
              <a:ahLst/>
              <a:cxnLst/>
              <a:rect l="l" t="t" r="r" b="b"/>
              <a:pathLst>
                <a:path w="860624" h="1077950">
                  <a:moveTo>
                    <a:pt x="0" y="0"/>
                  </a:moveTo>
                  <a:lnTo>
                    <a:pt x="860624" y="0"/>
                  </a:lnTo>
                  <a:lnTo>
                    <a:pt x="860624" y="1077950"/>
                  </a:lnTo>
                  <a:lnTo>
                    <a:pt x="0" y="107795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60624" cy="111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95056" y="3676644"/>
            <a:ext cx="3898627" cy="3267680"/>
            <a:chOff x="0" y="0"/>
            <a:chExt cx="969741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69741" cy="812800"/>
            </a:xfrm>
            <a:custGeom>
              <a:avLst/>
              <a:gdLst/>
              <a:ahLst/>
              <a:cxnLst/>
              <a:rect l="l" t="t" r="r" b="b"/>
              <a:pathLst>
                <a:path w="969741" h="812800">
                  <a:moveTo>
                    <a:pt x="0" y="0"/>
                  </a:moveTo>
                  <a:lnTo>
                    <a:pt x="969741" y="0"/>
                  </a:lnTo>
                  <a:lnTo>
                    <a:pt x="96974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2901" r="-12901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2" b="-526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33827" y="4847373"/>
            <a:ext cx="4423842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Empfehlungen rund um arztzentrierte Paradigmen</a:t>
            </a: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Behandlung</a:t>
            </a: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Diagnose</a:t>
            </a: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7240" lvl="2" indent="-259080" algn="just">
              <a:lnSpc>
                <a:spcPts val="2520"/>
              </a:lnSpc>
              <a:buFont typeface="Arial"/>
              <a:buChar char="⚬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Pathologie</a:t>
            </a: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520"/>
              </a:lnSpc>
            </a:pP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Beurteilung</a:t>
            </a: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und </a:t>
            </a: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Anpassung</a:t>
            </a: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der therapeutischen Massnahmen</a:t>
            </a:r>
          </a:p>
          <a:p>
            <a:pPr algn="just">
              <a:lnSpc>
                <a:spcPts val="2520"/>
              </a:lnSpc>
            </a:pPr>
            <a:endParaRPr lang="de-CH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520"/>
              </a:lnSpc>
            </a:pPr>
            <a:endParaRPr lang="de-CH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1021" y="4847373"/>
            <a:ext cx="4552479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Ärztliche Konsultationen 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für Heimbewohnerinnen und Heimbewohner</a:t>
            </a:r>
          </a:p>
          <a:p>
            <a:pPr marL="194310" lvl="1">
              <a:lnSpc>
                <a:spcPts val="2520"/>
              </a:lnSpc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Konsultationen mit dem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Netzwerk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von Heimbewohnerinnen und Heimbewohnern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78642" y="4847373"/>
            <a:ext cx="4423842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Supervision klinischer Situationen</a:t>
            </a: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3207" y="4302195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Konsultation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33827" y="4302195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81414" y="4302195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021" y="1728295"/>
            <a:ext cx="8496814" cy="105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Ärztliche Leistungen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0" y="1058619"/>
            <a:ext cx="27813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028" y="-59447"/>
            <a:ext cx="3922458" cy="3029964"/>
            <a:chOff x="0" y="0"/>
            <a:chExt cx="1033075" cy="798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3075" cy="798015"/>
            </a:xfrm>
            <a:custGeom>
              <a:avLst/>
              <a:gdLst/>
              <a:ahLst/>
              <a:cxnLst/>
              <a:rect l="l" t="t" r="r" b="b"/>
              <a:pathLst>
                <a:path w="1033075" h="798015">
                  <a:moveTo>
                    <a:pt x="0" y="0"/>
                  </a:moveTo>
                  <a:lnTo>
                    <a:pt x="1033075" y="0"/>
                  </a:lnTo>
                  <a:lnTo>
                    <a:pt x="1033075" y="798015"/>
                  </a:lnTo>
                  <a:lnTo>
                    <a:pt x="0" y="798015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3075" cy="836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2" b="-526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2689" y="1385606"/>
            <a:ext cx="1622877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Leistungen der APN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4685" y="4018676"/>
            <a:ext cx="4552479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Umfassende geriatrische Beurteilung 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mit ihrer erweiterten klinischen Expertise und evidenzbasierten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Beurteilungsinstrumenten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Klinische pflegerische Beurteilung des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psychischen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Zustands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Planung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Umsetzung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Überwachung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und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Bewertung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personalisierter Pflegeinterventionen nach den Prioritäten der komplexen Pflege</a:t>
            </a:r>
          </a:p>
          <a:p>
            <a:pPr marL="194310" lvl="1">
              <a:lnSpc>
                <a:spcPts val="2520"/>
              </a:lnSpc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DE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Pflegefachgespräch</a:t>
            </a:r>
            <a:r>
              <a:rPr lang="de-DE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mit dem Heimbewohner und/oder dessen Netzwerk</a:t>
            </a: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Edukation/Aufklärung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der Patientin oder des Patienten</a:t>
            </a:r>
            <a:endParaRPr lang="de-CH" sz="1800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78641" y="4018676"/>
            <a:ext cx="4423842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Direkte</a:t>
            </a: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klinische Supervision</a:t>
            </a: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2520"/>
              </a:lnSpc>
            </a:pPr>
            <a:endParaRPr lang="de-CH" sz="1800" b="1" spc="48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sz="1800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Indirekte</a:t>
            </a:r>
            <a:r>
              <a:rPr lang="de-CH" sz="1800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klinische Supervision (Verbesserung der Leistungen, der Herangehensweisen, der Berücksichtigung ethischer Aspekte und der Kenntnisse)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3544642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Konsultation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4732" y="4018676"/>
            <a:ext cx="4576341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Beratung und/oder Coaching 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in evidenzbasierter Pflege zur Optimierung der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Qualität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der Pflege und der </a:t>
            </a: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Sicherheit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der Bewohnerinnen und Bewohner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endParaRPr lang="de-CH" spc="4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 Bold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de-CH" b="1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Empfehlungen</a:t>
            </a:r>
            <a:r>
              <a:rPr lang="de-CH" spc="4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 zu vorbildlichen Pflegeleistungen und -verfahren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400" y="3582659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Liaison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75191" y="3582659"/>
            <a:ext cx="286156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Supervision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8900" y="2532452"/>
            <a:ext cx="713082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gestützt auf die </a:t>
            </a:r>
            <a:r>
              <a:rPr lang="de-CH" sz="2400" b="1" dirty="0" err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Hamric</a:t>
            </a:r>
            <a:r>
              <a:rPr lang="de-CH" sz="24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-Kompetenzen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516446" y="395845"/>
            <a:ext cx="2992372" cy="2816147"/>
            <a:chOff x="0" y="0"/>
            <a:chExt cx="863662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3662" cy="812800"/>
            </a:xfrm>
            <a:custGeom>
              <a:avLst/>
              <a:gdLst/>
              <a:ahLst/>
              <a:cxnLst/>
              <a:rect l="l" t="t" r="r" b="b"/>
              <a:pathLst>
                <a:path w="863662" h="812800">
                  <a:moveTo>
                    <a:pt x="0" y="0"/>
                  </a:moveTo>
                  <a:lnTo>
                    <a:pt x="863662" y="0"/>
                  </a:lnTo>
                  <a:lnTo>
                    <a:pt x="8636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501" r="-501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8959488" y="2878521"/>
            <a:ext cx="286156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de-CH" sz="1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de-CH" sz="1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Hamric</a:t>
            </a:r>
            <a:r>
              <a:rPr lang="de-CH" sz="1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et al. 2017)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241715" y="-184315"/>
            <a:ext cx="2929262" cy="5355291"/>
            <a:chOff x="0" y="0"/>
            <a:chExt cx="771493" cy="14104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1493" cy="1410447"/>
            </a:xfrm>
            <a:custGeom>
              <a:avLst/>
              <a:gdLst/>
              <a:ahLst/>
              <a:cxnLst/>
              <a:rect l="l" t="t" r="r" b="b"/>
              <a:pathLst>
                <a:path w="771493" h="1410447">
                  <a:moveTo>
                    <a:pt x="0" y="0"/>
                  </a:moveTo>
                  <a:lnTo>
                    <a:pt x="771493" y="0"/>
                  </a:lnTo>
                  <a:lnTo>
                    <a:pt x="771493" y="1410447"/>
                  </a:lnTo>
                  <a:lnTo>
                    <a:pt x="0" y="1410447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1493" cy="1448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86902" y="1786262"/>
            <a:ext cx="4883366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Indikatoren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1677482"/>
            <a:ext cx="4538496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7370268" y="1660311"/>
            <a:ext cx="2016252" cy="2057400"/>
          </a:xfrm>
          <a:custGeom>
            <a:avLst/>
            <a:gdLst/>
            <a:ahLst/>
            <a:cxnLst/>
            <a:rect l="l" t="t" r="r" b="b"/>
            <a:pathLst>
              <a:path w="2016252" h="2057400">
                <a:moveTo>
                  <a:pt x="0" y="0"/>
                </a:moveTo>
                <a:lnTo>
                  <a:pt x="2016252" y="0"/>
                </a:lnTo>
                <a:lnTo>
                  <a:pt x="20162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95400" y="4366493"/>
            <a:ext cx="7135012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5"/>
              </a:lnSpc>
            </a:pPr>
            <a:r>
              <a:rPr lang="de-CH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Indikatoren der Konsultation-Liaison des FNPG</a:t>
            </a:r>
          </a:p>
          <a:p>
            <a:pPr algn="just">
              <a:lnSpc>
                <a:spcPts val="3042"/>
              </a:lnSpc>
            </a:pPr>
            <a:endParaRPr lang="de-CH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just">
              <a:lnSpc>
                <a:spcPts val="3042"/>
              </a:lnSpc>
            </a:pPr>
            <a:endParaRPr lang="de-CH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388620" lvl="1" indent="-194310">
              <a:lnSpc>
                <a:spcPts val="3528"/>
              </a:lnSpc>
              <a:buFont typeface="Arial"/>
              <a:buChar char="•"/>
            </a:pP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Rückgang der </a:t>
            </a:r>
            <a:r>
              <a:rPr lang="de-CH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Aufnahmen</a:t>
            </a: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von Patientinnen und Patienten aus Pflegeheimen im FNPG</a:t>
            </a:r>
          </a:p>
          <a:p>
            <a:pPr marL="388620" lvl="1" indent="-194310">
              <a:lnSpc>
                <a:spcPts val="3528"/>
              </a:lnSpc>
              <a:buFont typeface="Arial"/>
              <a:buChar char="•"/>
            </a:pP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Zufriedenheit</a:t>
            </a: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der Pflegeheime</a:t>
            </a:r>
          </a:p>
          <a:p>
            <a:pPr marL="388620" lvl="1" indent="-194310">
              <a:lnSpc>
                <a:spcPts val="3528"/>
              </a:lnSpc>
              <a:buFont typeface="Arial"/>
              <a:buChar char="•"/>
            </a:pP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Steigerung der </a:t>
            </a:r>
            <a:r>
              <a:rPr lang="de-CH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Reaktionsfähigkeit</a:t>
            </a:r>
          </a:p>
          <a:p>
            <a:pPr marL="388620" lvl="1" indent="-194310">
              <a:lnSpc>
                <a:spcPts val="3528"/>
              </a:lnSpc>
              <a:buFont typeface="Arial"/>
              <a:buChar char="•"/>
            </a:pP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Anzahl </a:t>
            </a: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Einsätze</a:t>
            </a: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in Pflegeheimen</a:t>
            </a:r>
            <a:endParaRPr lang="de-CH" sz="1800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algn="just">
              <a:lnSpc>
                <a:spcPts val="3042"/>
              </a:lnSpc>
            </a:pPr>
            <a:endParaRPr lang="de-CH" sz="1800" spc="36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88614" y="1943100"/>
            <a:ext cx="6997163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5"/>
              </a:lnSpc>
            </a:pPr>
            <a:endParaRPr lang="de-CH" dirty="0"/>
          </a:p>
          <a:p>
            <a:pPr algn="just">
              <a:lnSpc>
                <a:spcPts val="4055"/>
              </a:lnSpc>
            </a:pPr>
            <a:r>
              <a:rPr lang="de-CH" sz="2399" b="1" spc="47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Indikatoren der erweiterten Pflegepraxis</a:t>
            </a:r>
          </a:p>
          <a:p>
            <a:pPr algn="just">
              <a:lnSpc>
                <a:spcPts val="4055"/>
              </a:lnSpc>
            </a:pPr>
            <a:endParaRPr lang="de-CH" sz="2399" b="1" spc="47" dirty="0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194310" lvl="1">
              <a:lnSpc>
                <a:spcPts val="3617"/>
              </a:lnSpc>
            </a:pPr>
            <a:r>
              <a:rPr lang="de-CH" sz="1800" b="1" i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Stucture</a:t>
            </a:r>
            <a:endParaRPr lang="de-CH" sz="1800" b="1" i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480060" lvl="1" indent="-285750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Anzahl direkter klinischer </a:t>
            </a: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APN-Interventionen</a:t>
            </a:r>
          </a:p>
          <a:p>
            <a:pPr marL="480060" lvl="1" indent="-285750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Anzahl spezialisierter </a:t>
            </a: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Coachings</a:t>
            </a:r>
          </a:p>
          <a:p>
            <a:pPr marL="480060" lvl="1" indent="-285750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Häufigkeit direkter und indirekter klinischer </a:t>
            </a: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Supervisionen</a:t>
            </a:r>
            <a:endParaRPr lang="de-CH" sz="1800" i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194310" lvl="1">
              <a:lnSpc>
                <a:spcPts val="3617"/>
              </a:lnSpc>
            </a:pPr>
            <a:r>
              <a:rPr lang="de-CH" b="1" i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Process</a:t>
            </a:r>
            <a:endParaRPr lang="de-CH" b="1" i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480060" lvl="1" indent="-285750">
              <a:lnSpc>
                <a:spcPts val="3617"/>
              </a:lnSpc>
              <a:buFont typeface="Arial" panose="020B0604020202020204" pitchFamily="34" charset="0"/>
              <a:buChar char="•"/>
            </a:pPr>
            <a:r>
              <a:rPr lang="de-CH" b="1" spc="36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Adhärenzrate</a:t>
            </a:r>
            <a:r>
              <a:rPr lang="de-CH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hinsichtlich evidenzbasierter klinischer Empfehlungen</a:t>
            </a:r>
            <a:endParaRPr lang="de-CH" i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"/>
            </a:endParaRPr>
          </a:p>
          <a:p>
            <a:pPr marL="194310" lvl="1">
              <a:lnSpc>
                <a:spcPts val="3617"/>
              </a:lnSpc>
            </a:pPr>
            <a:r>
              <a:rPr lang="de-CH" sz="1800" b="1" i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Outcome</a:t>
            </a:r>
          </a:p>
          <a:p>
            <a:pPr marL="388620" lvl="1" indent="-194310">
              <a:lnSpc>
                <a:spcPts val="3617"/>
              </a:lnSpc>
              <a:buFont typeface="Arial"/>
              <a:buChar char="•"/>
            </a:pP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Häufigkeit direkter und indirekter klinischer </a:t>
            </a:r>
            <a:r>
              <a:rPr lang="de-CH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Supervisionen</a:t>
            </a:r>
          </a:p>
          <a:p>
            <a:pPr marL="388620" lvl="1" indent="-194310">
              <a:lnSpc>
                <a:spcPts val="3617"/>
              </a:lnSpc>
              <a:buFont typeface="Arial"/>
              <a:buChar char="•"/>
            </a:pP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Verbesserung der </a:t>
            </a:r>
            <a:r>
              <a:rPr lang="de-CH" sz="1800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Kenntnisse</a:t>
            </a:r>
            <a:r>
              <a:rPr lang="de-CH" sz="1800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 der Mitarbeitenden durch direkte und indirekte klinische Supervisionen</a:t>
            </a:r>
          </a:p>
          <a:p>
            <a:pPr marL="388620" lvl="1" indent="-194310">
              <a:lnSpc>
                <a:spcPts val="3617"/>
              </a:lnSpc>
              <a:buFont typeface="Arial"/>
              <a:buChar char="•"/>
            </a:pPr>
            <a:r>
              <a:rPr lang="de-CH" b="1" spc="36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Lora"/>
              </a:rPr>
              <a:t>Mitarbeiterzufriedenheit</a:t>
            </a:r>
            <a:endParaRPr lang="de-CH" sz="1800" b="1" spc="36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Lora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295400" y="5372100"/>
            <a:ext cx="1830345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888614" y="3314700"/>
            <a:ext cx="1830345" cy="0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62" b="-5262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54579"/>
              </p:ext>
            </p:extLst>
          </p:nvPr>
        </p:nvGraphicFramePr>
        <p:xfrm>
          <a:off x="1466853" y="933773"/>
          <a:ext cx="15940584" cy="8156377"/>
        </p:xfrm>
        <a:graphic>
          <a:graphicData uri="http://schemas.openxmlformats.org/drawingml/2006/table">
            <a:tbl>
              <a:tblPr/>
              <a:tblGrid>
                <a:gridCol w="669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401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de-CH" sz="2799" b="1" i="1" noProof="0" dirty="0" err="1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Strengths</a:t>
                      </a:r>
                      <a:r>
                        <a:rPr lang="de-CH" sz="2799" b="1" i="1" noProof="0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 –</a:t>
                      </a:r>
                      <a:r>
                        <a:rPr lang="de-CH" sz="2799" b="1" noProof="0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 Stärken</a:t>
                      </a:r>
                      <a:endParaRPr lang="de-CH" sz="1100" noProof="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de-CH" sz="1100" noProof="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1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Komplementarität</a:t>
                      </a: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der Rollen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Erweiterte Kompetenzen der </a:t>
                      </a:r>
                      <a:r>
                        <a:rPr lang="de-CH" sz="1799" b="0" i="1" baseline="0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advanced</a:t>
                      </a:r>
                      <a:r>
                        <a:rPr lang="de-CH" sz="1799" b="0" i="1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de-CH" sz="1799" b="0" i="1" baseline="0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practice</a:t>
                      </a:r>
                      <a:r>
                        <a:rPr lang="de-CH" sz="1799" b="0" i="1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de-CH" sz="1799" b="0" i="1" baseline="0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nurses</a:t>
                      </a: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der direkten und indirekten klinischen Praxis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1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Interprofessionalität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Pflegerische und ärztliche </a:t>
                      </a:r>
                      <a:r>
                        <a:rPr lang="de-CH" sz="1799" b="1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Führungsrolle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Überwachung der Leistungen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1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Ganzheitlicher</a:t>
                      </a: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Pflegeansatz".</a:t>
                      </a:r>
                    </a:p>
                    <a:p>
                      <a:pPr algn="l">
                        <a:lnSpc>
                          <a:spcPts val="2519"/>
                        </a:lnSpc>
                      </a:pPr>
                      <a:endParaRPr lang="de-CH" sz="1799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de-CH" sz="11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86EA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de-CH" sz="2799" b="1" i="1" noProof="0" dirty="0" err="1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Weaknesses</a:t>
                      </a:r>
                      <a:r>
                        <a:rPr lang="de-CH" sz="2799" b="1" i="1" noProof="0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 – </a:t>
                      </a:r>
                      <a:r>
                        <a:rPr lang="de-CH" sz="2799" b="1" noProof="0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Schwächen</a:t>
                      </a:r>
                      <a:endParaRPr lang="de-CH" sz="1100" noProof="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de-CH" sz="1100" noProof="0" dirty="0"/>
                    </a:p>
                    <a:p>
                      <a:pPr marL="388622" lvl="1" indent="-194311" algn="l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de-CH" sz="180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Geringe Anzahl Intervenierender (N=1)</a:t>
                      </a:r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de-CH" sz="1800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367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de-CH" sz="2799" b="1" i="1" spc="55" noProof="0" dirty="0" err="1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Opportunities</a:t>
                      </a:r>
                      <a:r>
                        <a:rPr lang="de-CH" sz="2799" b="1" i="1" spc="55" noProof="0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 – </a:t>
                      </a:r>
                      <a:r>
                        <a:rPr lang="de-CH" sz="2799" b="1" spc="55" noProof="0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Chancen</a:t>
                      </a:r>
                      <a:endParaRPr lang="de-CH" sz="1100" noProof="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de-CH" sz="1100" noProof="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Hervorhebung der </a:t>
                      </a:r>
                      <a:r>
                        <a:rPr lang="de-CH" sz="1799" b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Kompetenzen</a:t>
                      </a: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der </a:t>
                      </a:r>
                      <a:r>
                        <a:rPr lang="de-CH" sz="1799" i="1" kern="1200" spc="35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advanced</a:t>
                      </a:r>
                      <a:r>
                        <a:rPr lang="de-CH" sz="1799" i="1" kern="1200" spc="35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de-CH" sz="1799" i="1" kern="1200" spc="35" baseline="0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practice</a:t>
                      </a:r>
                      <a:r>
                        <a:rPr lang="de-CH" sz="1799" i="1" kern="1200" spc="35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de-CH" sz="1799" i="1" kern="1200" spc="35" baseline="0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nurses</a:t>
                      </a:r>
                      <a:endParaRPr lang="de-CH" sz="1799" i="1" kern="1200" spc="35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Verbesserung der Zusammenarbeit zwischen den Pflegeheimen und dem FNPG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Bessere Sichtbarkeit des Behandlungswegs</a:t>
                      </a:r>
                    </a:p>
                    <a:p>
                      <a:pPr marL="388618" marR="0" lvl="1" indent="-194309" algn="l" defTabSz="914400" rtl="0" eaLnBrk="1" fontAlgn="auto" latinLnBrk="0" hangingPunct="1">
                        <a:lnSpc>
                          <a:spcPts val="25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799" b="0" baseline="0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Verbesserung der Behandlungskontinuität</a:t>
                      </a:r>
                      <a:endParaRPr lang="de-CH" sz="1799" kern="1200" spc="35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Förderung des </a:t>
                      </a:r>
                      <a:r>
                        <a:rPr lang="de-CH" sz="1799" b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Kompetenzzentrums</a:t>
                      </a: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für Alterspsychiatrie des Kantons Freiburg</a:t>
                      </a:r>
                      <a:endParaRPr lang="de-CH" sz="1799" spc="35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lnSpc>
                          <a:spcPts val="2519"/>
                        </a:lnSpc>
                      </a:pPr>
                      <a:endParaRPr lang="de-CH" sz="1799" spc="35" noProof="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de-CH" sz="1100" noProof="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de-CH" sz="2799" b="1" i="1" noProof="0" dirty="0" err="1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Threats</a:t>
                      </a:r>
                      <a:r>
                        <a:rPr lang="de-CH" sz="2799" b="1" i="1" noProof="0" dirty="0">
                          <a:solidFill>
                            <a:srgbClr val="000000"/>
                          </a:solidFill>
                          <a:latin typeface="Playfair Display Bold Italics"/>
                          <a:ea typeface="Playfair Display Bold Italics"/>
                          <a:cs typeface="Playfair Display Bold Italics"/>
                          <a:sym typeface="Playfair Display Bold Italics"/>
                        </a:rPr>
                        <a:t> – </a:t>
                      </a:r>
                      <a:r>
                        <a:rPr lang="de-CH" sz="2799" b="1" noProof="0" dirty="0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Risiken</a:t>
                      </a:r>
                      <a:endParaRPr lang="de-CH" sz="1100" noProof="0" dirty="0"/>
                    </a:p>
                    <a:p>
                      <a:pPr algn="l">
                        <a:lnSpc>
                          <a:spcPts val="2940"/>
                        </a:lnSpc>
                      </a:pPr>
                      <a:endParaRPr lang="de-CH" sz="1100" noProof="0" dirty="0"/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b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Unkenntnis</a:t>
                      </a: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der Rolle der </a:t>
                      </a:r>
                      <a:r>
                        <a:rPr lang="de-CH" sz="1799" i="1" kern="1200" spc="35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advanced</a:t>
                      </a:r>
                      <a:r>
                        <a:rPr lang="de-CH" sz="1799" i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de-CH" sz="1799" i="1" kern="1200" spc="35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practice</a:t>
                      </a:r>
                      <a:r>
                        <a:rPr lang="de-CH" sz="1799" i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de-CH" sz="1799" i="1" kern="1200" spc="35" noProof="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nurses</a:t>
                      </a: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in den Arzt-Pflege-Teams der Pflegeheime</a:t>
                      </a:r>
                    </a:p>
                    <a:p>
                      <a:pPr marL="388618" lvl="1" indent="-194309" algn="l">
                        <a:lnSpc>
                          <a:spcPts val="2519"/>
                        </a:lnSpc>
                        <a:buFont typeface="Arial"/>
                        <a:buChar char="•"/>
                      </a:pP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Fehlen eines </a:t>
                      </a:r>
                      <a:r>
                        <a:rPr lang="de-CH" sz="1799" b="1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rechtlichen</a:t>
                      </a:r>
                      <a:r>
                        <a:rPr lang="de-CH" sz="1799" kern="1200" spc="35" noProof="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Rahmens für die erweiterte Pflegepraxis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C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8474556" y="3648556"/>
            <a:ext cx="59846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de-CH" sz="2800" b="1" dirty="0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126308" y="3291986"/>
            <a:ext cx="1310837" cy="1262198"/>
            <a:chOff x="0" y="0"/>
            <a:chExt cx="345241" cy="3324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de-CH" sz="4200" b="1" dirty="0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26308" y="4543607"/>
            <a:ext cx="1310837" cy="1262198"/>
            <a:chOff x="0" y="0"/>
            <a:chExt cx="345241" cy="3324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de-CH" sz="4200" b="1" dirty="0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7145" y="3291986"/>
            <a:ext cx="1310837" cy="1262198"/>
            <a:chOff x="0" y="0"/>
            <a:chExt cx="345241" cy="3324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de-CH" sz="4200" b="1" dirty="0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W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37145" y="4543607"/>
            <a:ext cx="1310837" cy="1262198"/>
            <a:chOff x="0" y="0"/>
            <a:chExt cx="345241" cy="3324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345241" cy="418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de-CH" sz="4200" b="1" dirty="0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T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391307" y="1104900"/>
            <a:ext cx="1816877" cy="1658313"/>
          </a:xfrm>
          <a:custGeom>
            <a:avLst/>
            <a:gdLst/>
            <a:ahLst/>
            <a:cxnLst/>
            <a:rect l="l" t="t" r="r" b="b"/>
            <a:pathLst>
              <a:path w="1816877" h="1658313">
                <a:moveTo>
                  <a:pt x="0" y="0"/>
                </a:moveTo>
                <a:lnTo>
                  <a:pt x="1816877" y="0"/>
                </a:lnTo>
                <a:lnTo>
                  <a:pt x="1816877" y="1658313"/>
                </a:lnTo>
                <a:lnTo>
                  <a:pt x="0" y="165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5400000">
            <a:off x="-5499819" y="3312462"/>
            <a:ext cx="10287000" cy="2046138"/>
            <a:chOff x="0" y="0"/>
            <a:chExt cx="2709333" cy="5389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3" cy="538901"/>
            </a:xfrm>
            <a:custGeom>
              <a:avLst/>
              <a:gdLst/>
              <a:ahLst/>
              <a:cxnLst/>
              <a:rect l="l" t="t" r="r" b="b"/>
              <a:pathLst>
                <a:path w="2709333" h="538901">
                  <a:moveTo>
                    <a:pt x="0" y="0"/>
                  </a:moveTo>
                  <a:lnTo>
                    <a:pt x="2709333" y="0"/>
                  </a:lnTo>
                  <a:lnTo>
                    <a:pt x="2709333" y="538901"/>
                  </a:lnTo>
                  <a:lnTo>
                    <a:pt x="0" y="538901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333" cy="577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de-CH" dirty="0"/>
            </a:p>
          </p:txBody>
        </p:sp>
      </p:grpSp>
      <p:sp>
        <p:nvSpPr>
          <p:cNvPr id="21" name="TextBox 21"/>
          <p:cNvSpPr txBox="1"/>
          <p:nvPr/>
        </p:nvSpPr>
        <p:spPr>
          <a:xfrm rot="-5400000">
            <a:off x="-3013036" y="4713895"/>
            <a:ext cx="7454822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de-CH" sz="6399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Folgerung</a:t>
            </a:r>
          </a:p>
        </p:txBody>
      </p:sp>
      <p:sp>
        <p:nvSpPr>
          <p:cNvPr id="22" name="AutoShape 22"/>
          <p:cNvSpPr/>
          <p:nvPr/>
        </p:nvSpPr>
        <p:spPr>
          <a:xfrm flipH="1">
            <a:off x="666750" y="-20708"/>
            <a:ext cx="19050" cy="4356238"/>
          </a:xfrm>
          <a:prstGeom prst="line">
            <a:avLst/>
          </a:prstGeom>
          <a:ln w="38100" cap="flat">
            <a:solidFill>
              <a:srgbClr val="5B5B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5"/>
          <p:cNvSpPr/>
          <p:nvPr/>
        </p:nvSpPr>
        <p:spPr>
          <a:xfrm>
            <a:off x="14536134" y="9258300"/>
            <a:ext cx="3527225" cy="865727"/>
          </a:xfrm>
          <a:custGeom>
            <a:avLst/>
            <a:gdLst/>
            <a:ahLst/>
            <a:cxnLst/>
            <a:rect l="l" t="t" r="r" b="b"/>
            <a:pathLst>
              <a:path w="3527225" h="865727">
                <a:moveTo>
                  <a:pt x="0" y="0"/>
                </a:moveTo>
                <a:lnTo>
                  <a:pt x="3527226" y="0"/>
                </a:lnTo>
                <a:lnTo>
                  <a:pt x="3527226" y="865727"/>
                </a:lnTo>
                <a:lnTo>
                  <a:pt x="0" y="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262" b="-526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Personnalisé</PresentationFormat>
  <Paragraphs>143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Calibri</vt:lpstr>
      <vt:lpstr>Playfair Display Bold Italics</vt:lpstr>
      <vt:lpstr>Open Sans</vt:lpstr>
      <vt:lpstr>Open Sans Italics</vt:lpstr>
      <vt:lpstr>Lora</vt:lpstr>
      <vt:lpstr>Playfair Display Bold</vt:lpstr>
      <vt:lpstr>Aileron Heavy</vt:lpstr>
      <vt:lpstr>Lato</vt:lpstr>
      <vt:lpstr>Lora Bold</vt:lpstr>
      <vt:lpstr>Arial</vt:lpstr>
      <vt:lpstr>Playfair Display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 IPA-Médecin RFSM</dc:title>
  <dc:creator>Bapst Sophie</dc:creator>
  <cp:lastModifiedBy>Lambelet Moulin Sandra</cp:lastModifiedBy>
  <cp:revision>39</cp:revision>
  <dcterms:created xsi:type="dcterms:W3CDTF">2006-08-16T00:00:00Z</dcterms:created>
  <dcterms:modified xsi:type="dcterms:W3CDTF">2024-09-23T06:56:14Z</dcterms:modified>
  <dc:identifier>DAGOfJAokvA</dc:identifier>
</cp:coreProperties>
</file>