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12"/>
  </p:notesMasterIdLst>
  <p:handoutMasterIdLst>
    <p:handoutMasterId r:id="rId13"/>
  </p:handoutMasterIdLst>
  <p:sldIdLst>
    <p:sldId id="927" r:id="rId2"/>
    <p:sldId id="992" r:id="rId3"/>
    <p:sldId id="926" r:id="rId4"/>
    <p:sldId id="918" r:id="rId5"/>
    <p:sldId id="994" r:id="rId6"/>
    <p:sldId id="993" r:id="rId7"/>
    <p:sldId id="920" r:id="rId8"/>
    <p:sldId id="995" r:id="rId9"/>
    <p:sldId id="924" r:id="rId10"/>
    <p:sldId id="996" r:id="rId11"/>
  </p:sldIdLst>
  <p:sldSz cx="9906000" cy="6858000" type="A4"/>
  <p:notesSz cx="6797675" cy="9928225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93">
          <p15:clr>
            <a:srgbClr val="A4A3A4"/>
          </p15:clr>
        </p15:guide>
        <p15:guide id="2" pos="227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43" userDrawn="1">
          <p15:clr>
            <a:srgbClr val="A4A3A4"/>
          </p15:clr>
        </p15:guide>
        <p15:guide id="2" pos="4309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Camenzind" initials="" lastIdx="0" clrIdx="0"/>
  <p:cmAuthor id="1" name="Grünig Annette" initials="GA" lastIdx="9" clrIdx="1">
    <p:extLst>
      <p:ext uri="{19B8F6BF-5375-455C-9EA6-DF929625EA0E}">
        <p15:presenceInfo xmlns:p15="http://schemas.microsoft.com/office/powerpoint/2012/main" userId="Grünig Annette" providerId="None"/>
      </p:ext>
    </p:extLst>
  </p:cmAuthor>
  <p:cmAuthor id="2" name="Merçay Clémence BFS" initials="MCB" lastIdx="6" clrIdx="2">
    <p:extLst>
      <p:ext uri="{19B8F6BF-5375-455C-9EA6-DF929625EA0E}">
        <p15:presenceInfo xmlns:p15="http://schemas.microsoft.com/office/powerpoint/2012/main" userId="Merçay Clémence BFS" providerId="None"/>
      </p:ext>
    </p:extLst>
  </p:cmAuthor>
  <p:cmAuthor id="3" name="Merçay Clémence BFS" initials="MCB [2]" lastIdx="1" clrIdx="3">
    <p:extLst>
      <p:ext uri="{19B8F6BF-5375-455C-9EA6-DF929625EA0E}">
        <p15:presenceInfo xmlns:p15="http://schemas.microsoft.com/office/powerpoint/2012/main" userId="S-1-5-21-3993060671-4215906946-993041443-23513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  <a:srgbClr val="CDE2FF"/>
    <a:srgbClr val="89BCFF"/>
    <a:srgbClr val="9DC3E6"/>
    <a:srgbClr val="808080"/>
    <a:srgbClr val="EEECE1"/>
    <a:srgbClr val="F4B183"/>
    <a:srgbClr val="A9D18E"/>
    <a:srgbClr val="FFD85D"/>
    <a:srgbClr val="F8A6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93" autoAdjust="0"/>
    <p:restoredTop sz="94245" autoAdjust="0"/>
  </p:normalViewPr>
  <p:slideViewPr>
    <p:cSldViewPr snapToGrid="0">
      <p:cViewPr varScale="1">
        <p:scale>
          <a:sx n="61" d="100"/>
          <a:sy n="61" d="100"/>
        </p:scale>
        <p:origin x="1288" y="72"/>
      </p:cViewPr>
      <p:guideLst>
        <p:guide orient="horz" pos="2393"/>
        <p:guide pos="2274"/>
      </p:guideLst>
    </p:cSldViewPr>
  </p:slideViewPr>
  <p:outlineViewPr>
    <p:cViewPr>
      <p:scale>
        <a:sx n="33" d="100"/>
        <a:sy n="33" d="100"/>
      </p:scale>
      <p:origin x="0" y="-118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1236" y="-876"/>
      </p:cViewPr>
      <p:guideLst>
        <p:guide orient="horz" pos="3143"/>
        <p:guide pos="430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t" anchorCtr="0" compatLnSpc="1">
            <a:prstTxWarp prst="textNoShape">
              <a:avLst/>
            </a:prstTxWarp>
          </a:bodyPr>
          <a:lstStyle>
            <a:lvl1pPr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1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t" anchorCtr="0" compatLnSpc="1">
            <a:prstTxWarp prst="textNoShape">
              <a:avLst/>
            </a:prstTxWarp>
          </a:bodyPr>
          <a:lstStyle>
            <a:lvl1pPr algn="r"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40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b" anchorCtr="0" compatLnSpc="1">
            <a:prstTxWarp prst="textNoShape">
              <a:avLst/>
            </a:prstTxWarp>
          </a:bodyPr>
          <a:lstStyle>
            <a:lvl1pPr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endParaRPr lang="en-GB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40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046" tIns="45522" rIns="91046" bIns="45522" numCol="1" anchor="b" anchorCtr="0" compatLnSpc="1">
            <a:prstTxWarp prst="textNoShape">
              <a:avLst/>
            </a:prstTxWarp>
          </a:bodyPr>
          <a:lstStyle>
            <a:lvl1pPr algn="r" defTabSz="911041">
              <a:spcBef>
                <a:spcPct val="0"/>
              </a:spcBef>
              <a:defRPr sz="120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fld id="{88E269E9-ED50-4452-AC61-3512B8911FA6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3491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273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t" anchorCtr="0" compatLnSpc="1">
            <a:prstTxWarp prst="textNoShape">
              <a:avLst/>
            </a:prstTxWarp>
          </a:bodyPr>
          <a:lstStyle>
            <a:lvl1pPr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endParaRPr lang="de-CH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1"/>
            <a:ext cx="29273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t" anchorCtr="0" compatLnSpc="1">
            <a:prstTxWarp prst="textNoShape">
              <a:avLst/>
            </a:prstTxWarp>
          </a:bodyPr>
          <a:lstStyle>
            <a:lvl1pPr algn="r"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endParaRPr lang="de-CH"/>
          </a:p>
        </p:txBody>
      </p:sp>
      <p:sp>
        <p:nvSpPr>
          <p:cNvPr id="205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1363" y="711200"/>
            <a:ext cx="5376862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6" y="4752975"/>
            <a:ext cx="5459413" cy="4433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/>
              <a:t>Hier kann man sich zu jeder Folie Notizen machn</a:t>
            </a:r>
          </a:p>
        </p:txBody>
      </p:sp>
      <p:sp>
        <p:nvSpPr>
          <p:cNvPr id="205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4988"/>
            <a:ext cx="29273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b" anchorCtr="0" compatLnSpc="1">
            <a:prstTxWarp prst="textNoShape">
              <a:avLst/>
            </a:prstTxWarp>
          </a:bodyPr>
          <a:lstStyle>
            <a:lvl1pPr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endParaRPr lang="de-CH"/>
          </a:p>
        </p:txBody>
      </p:sp>
      <p:sp>
        <p:nvSpPr>
          <p:cNvPr id="205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4988"/>
            <a:ext cx="292735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88" tIns="46595" rIns="93188" bIns="46595" numCol="1" anchor="b" anchorCtr="0" compatLnSpc="1">
            <a:prstTxWarp prst="textNoShape">
              <a:avLst/>
            </a:prstTxWarp>
          </a:bodyPr>
          <a:lstStyle>
            <a:lvl1pPr algn="r" defTabSz="931675">
              <a:spcBef>
                <a:spcPct val="0"/>
              </a:spcBef>
              <a:defRPr sz="1200" b="1">
                <a:latin typeface="Frutiger 45 Light" pitchFamily="34" charset="0"/>
              </a:defRPr>
            </a:lvl1pPr>
          </a:lstStyle>
          <a:p>
            <a:fld id="{3A942095-7DA5-4DB8-8A72-4431D7B307B1}" type="slidenum">
              <a:rPr lang="de-CH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3303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120450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8B16BA-81E8-4E85-836F-2875E2834692}" type="slidenum">
              <a:rPr lang="de-CH"/>
              <a:pPr/>
              <a:t>10</a:t>
            </a:fld>
            <a:endParaRPr lang="de-CH" dirty="0"/>
          </a:p>
        </p:txBody>
      </p:sp>
      <p:sp>
        <p:nvSpPr>
          <p:cNvPr id="93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127237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22254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70899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7319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744449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r-CH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3514202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57762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fr-CH" b="1" i="0" dirty="0">
              <a:solidFill>
                <a:srgbClr val="FFFFFF"/>
              </a:solidFill>
              <a:effectLst/>
              <a:latin typeface="Inter var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5744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942095-7DA5-4DB8-8A72-4431D7B307B1}" type="slidenum">
              <a:rPr lang="de-CH" smtClean="0"/>
              <a:pPr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56177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42950" y="2130432"/>
            <a:ext cx="8420100" cy="1470025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36600" y="4508500"/>
            <a:ext cx="8445500" cy="1130300"/>
          </a:xfrm>
        </p:spPr>
        <p:txBody>
          <a:bodyPr>
            <a:normAutofit/>
          </a:bodyPr>
          <a:lstStyle>
            <a:lvl1pPr marL="0" indent="0" algn="l">
              <a:buNone/>
              <a:defRPr sz="28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Rectangle 102"/>
          <p:cNvSpPr>
            <a:spLocks noChangeArrowheads="1"/>
          </p:cNvSpPr>
          <p:nvPr userDrawn="1"/>
        </p:nvSpPr>
        <p:spPr bwMode="auto">
          <a:xfrm>
            <a:off x="3973513" y="3205163"/>
            <a:ext cx="9906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" name="Line 112"/>
          <p:cNvSpPr>
            <a:spLocks noChangeShapeType="1"/>
          </p:cNvSpPr>
          <p:nvPr userDrawn="1"/>
        </p:nvSpPr>
        <p:spPr bwMode="auto">
          <a:xfrm>
            <a:off x="0" y="914400"/>
            <a:ext cx="99060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82563"/>
            <a:ext cx="3098800" cy="622300"/>
          </a:xfrm>
          <a:prstGeom prst="rect">
            <a:avLst/>
          </a:prstGeom>
          <a:noFill/>
        </p:spPr>
      </p:pic>
      <p:sp>
        <p:nvSpPr>
          <p:cNvPr id="10" name="Rectangle 114"/>
          <p:cNvSpPr>
            <a:spLocks noChangeArrowheads="1"/>
          </p:cNvSpPr>
          <p:nvPr userDrawn="1"/>
        </p:nvSpPr>
        <p:spPr bwMode="auto">
          <a:xfrm>
            <a:off x="4087813" y="180198"/>
            <a:ext cx="5602287" cy="5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Espace de l‘Europe 10</a:t>
            </a:r>
          </a:p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CH-2010 Neuchâtel</a:t>
            </a:r>
          </a:p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obsan@bfs.admin.ch</a:t>
            </a:r>
          </a:p>
          <a:p>
            <a:pPr marL="292100" indent="-292100" algn="r" eaLnBrk="0" hangingPunct="0">
              <a:spcBef>
                <a:spcPct val="0"/>
              </a:spcBef>
              <a:buSzPct val="115000"/>
              <a:buFont typeface="Webdings" pitchFamily="18" charset="2"/>
              <a:buNone/>
            </a:pPr>
            <a:r>
              <a:rPr lang="fr-CH" sz="1100" noProof="0" dirty="0">
                <a:latin typeface="+mn-lt"/>
                <a:sym typeface="Wingdings" pitchFamily="2" charset="2"/>
              </a:rPr>
              <a:t>www.obsan.ch</a:t>
            </a:r>
            <a:r>
              <a:rPr lang="fr-CH" sz="1100" b="1" noProof="0" dirty="0">
                <a:latin typeface="+mn-lt"/>
                <a:sym typeface="Wingdings" pitchFamily="2" charset="2"/>
              </a:rPr>
              <a:t> </a:t>
            </a:r>
          </a:p>
          <a:p>
            <a:pPr marL="292100" indent="-292100" algn="r" eaLnBrk="0" hangingPunct="0">
              <a:spcBef>
                <a:spcPts val="500"/>
              </a:spcBef>
              <a:spcAft>
                <a:spcPts val="1000"/>
              </a:spcAft>
              <a:buSzPct val="115000"/>
              <a:buFont typeface="Webdings" pitchFamily="18" charset="2"/>
              <a:buChar char="&lt;"/>
            </a:pPr>
            <a:endParaRPr lang="de-CH" sz="900" b="1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3"/>
          </p:nvPr>
        </p:nvSpPr>
        <p:spPr>
          <a:xfrm>
            <a:off x="736600" y="1168400"/>
            <a:ext cx="6070600" cy="647700"/>
          </a:xfrm>
        </p:spPr>
        <p:txBody>
          <a:bodyPr/>
          <a:lstStyle>
            <a:lvl1pPr>
              <a:buNone/>
              <a:defRPr sz="3200"/>
            </a:lvl1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2" name="Image 11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2" b="8270"/>
          <a:stretch/>
        </p:blipFill>
        <p:spPr bwMode="auto">
          <a:xfrm>
            <a:off x="7291070" y="6134369"/>
            <a:ext cx="2399030" cy="64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Image 10" descr="EDI_d_cmyk_quer.jpg">
            <a:extLst>
              <a:ext uri="{FF2B5EF4-FFF2-40B4-BE49-F238E27FC236}">
                <a16:creationId xmlns:a16="http://schemas.microsoft.com/office/drawing/2014/main" id="{62AE8F2E-3A70-47E9-B538-A8AAE5B2C50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152113" y="6260917"/>
            <a:ext cx="3958793" cy="504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89300" y="0"/>
            <a:ext cx="6616700" cy="914400"/>
          </a:xfrm>
        </p:spPr>
        <p:txBody>
          <a:bodyPr>
            <a:noAutofit/>
          </a:bodyPr>
          <a:lstStyle>
            <a:lvl1pPr algn="r">
              <a:defRPr sz="3200" b="1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320800"/>
            <a:ext cx="8915400" cy="4805369"/>
          </a:xfrm>
        </p:spPr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3289300" y="0"/>
            <a:ext cx="6516852" cy="914400"/>
          </a:xfrm>
        </p:spPr>
        <p:txBody>
          <a:bodyPr>
            <a:noAutofit/>
          </a:bodyPr>
          <a:lstStyle>
            <a:lvl1pPr algn="r">
              <a:defRPr sz="28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fr-FR" dirty="0"/>
              <a:t>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37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fr-FR"/>
              <a:t>Modifiez le style du titre</a:t>
            </a:r>
            <a:endParaRPr lang="de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fr-FR"/>
              <a:t>Modifiez le style des sous-titres du masque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4CB9A-386A-404B-B176-312302C6E49A}" type="datetimeFigureOut">
              <a:rPr lang="de-CH" smtClean="0"/>
              <a:t>18.11.2024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B6E70-72CE-4B03-A802-FE209B096C72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9759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6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8" name="Line 101"/>
          <p:cNvSpPr>
            <a:spLocks noChangeShapeType="1"/>
          </p:cNvSpPr>
          <p:nvPr userDrawn="1"/>
        </p:nvSpPr>
        <p:spPr bwMode="auto">
          <a:xfrm>
            <a:off x="0" y="914400"/>
            <a:ext cx="99060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9" name="Picture 105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6200" y="182563"/>
            <a:ext cx="3098800" cy="6223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flemo.ch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www.pflegemonitoring.ch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31999" y="2340000"/>
            <a:ext cx="8569496" cy="1851990"/>
          </a:xfrm>
        </p:spPr>
        <p:txBody>
          <a:bodyPr>
            <a:noAutofit/>
          </a:bodyPr>
          <a:lstStyle/>
          <a:p>
            <a:r>
              <a:rPr lang="de-CH" sz="3200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Nationales Monitoring Pflegepersonal</a:t>
            </a:r>
            <a:br>
              <a:rPr lang="de-CH" sz="2800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</a:br>
            <a:r>
              <a:rPr lang="de-CH" sz="2400" b="0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Eine neue Online-Plattform des </a:t>
            </a:r>
            <a:r>
              <a:rPr lang="de-CH" sz="2400" b="0" dirty="0" err="1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Obsan</a:t>
            </a:r>
            <a:endParaRPr lang="en-US" sz="2500" b="0" dirty="0">
              <a:solidFill>
                <a:srgbClr val="005EB8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32000" y="4716000"/>
            <a:ext cx="6942584" cy="1130300"/>
          </a:xfrm>
        </p:spPr>
        <p:txBody>
          <a:bodyPr>
            <a:normAutofit/>
          </a:bodyPr>
          <a:lstStyle/>
          <a:p>
            <a:r>
              <a:rPr lang="fr-CH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Clémence Merçay </a:t>
            </a:r>
            <a:r>
              <a:rPr lang="fr-CH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und</a:t>
            </a:r>
            <a:r>
              <a:rPr lang="fr-CH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Florence Stempfel</a:t>
            </a:r>
          </a:p>
          <a:p>
            <a:r>
              <a:rPr lang="fr-CH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Online, 21. </a:t>
            </a:r>
            <a:r>
              <a:rPr lang="fr-CH" sz="2400" dirty="0" err="1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November</a:t>
            </a:r>
            <a:r>
              <a:rPr lang="fr-CH" sz="2400" dirty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2024</a:t>
            </a:r>
            <a:endParaRPr lang="en-US" sz="2400" dirty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432000" y="1368000"/>
            <a:ext cx="9004100" cy="647700"/>
          </a:xfrm>
        </p:spPr>
        <p:txBody>
          <a:bodyPr>
            <a:noAutofit/>
          </a:bodyPr>
          <a:lstStyle/>
          <a:p>
            <a:r>
              <a:rPr lang="fr-CH" sz="3600" dirty="0">
                <a:cs typeface="Arial" pitchFamily="34" charset="0"/>
              </a:rPr>
              <a:t>Webinar</a:t>
            </a:r>
            <a:endParaRPr lang="en-US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890" name="Rectangle 2"/>
          <p:cNvSpPr>
            <a:spLocks noChangeArrowheads="1"/>
          </p:cNvSpPr>
          <p:nvPr/>
        </p:nvSpPr>
        <p:spPr bwMode="auto">
          <a:xfrm>
            <a:off x="444500" y="6315075"/>
            <a:ext cx="222885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>
            <a:spAutoFit/>
          </a:bodyPr>
          <a:lstStyle/>
          <a:p>
            <a:pPr eaLnBrk="0" hangingPunct="0">
              <a:spcBef>
                <a:spcPct val="0"/>
              </a:spcBef>
            </a:pPr>
            <a:r>
              <a:rPr lang="de-CH" sz="1000" b="1" dirty="0"/>
              <a:t>  </a:t>
            </a:r>
            <a:endParaRPr lang="en-GB" sz="1100" dirty="0">
              <a:cs typeface="Times New Roman" pitchFamily="18" charset="0"/>
            </a:endParaRPr>
          </a:p>
        </p:txBody>
      </p:sp>
      <p:sp>
        <p:nvSpPr>
          <p:cNvPr id="933891" name="Rectangle 3"/>
          <p:cNvSpPr>
            <a:spLocks noChangeArrowheads="1"/>
          </p:cNvSpPr>
          <p:nvPr/>
        </p:nvSpPr>
        <p:spPr bwMode="auto">
          <a:xfrm>
            <a:off x="519113" y="1785938"/>
            <a:ext cx="8851900" cy="451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8" tIns="45714" rIns="91428" bIns="45714"/>
          <a:lstStyle/>
          <a:p>
            <a:pPr marL="292100" indent="-292100" eaLnBrk="0" hangingPunct="0">
              <a:spcBef>
                <a:spcPts val="500"/>
              </a:spcBef>
              <a:spcAft>
                <a:spcPts val="1000"/>
              </a:spcAft>
              <a:buSzPct val="115000"/>
              <a:buFont typeface="Webdings" pitchFamily="18" charset="2"/>
              <a:buNone/>
            </a:pPr>
            <a:endParaRPr lang="de-CH" b="1" dirty="0">
              <a:solidFill>
                <a:srgbClr val="1C3CDC"/>
              </a:solidFill>
              <a:sym typeface="Wingdings" pitchFamily="2" charset="2"/>
            </a:endParaRPr>
          </a:p>
        </p:txBody>
      </p:sp>
      <p:sp>
        <p:nvSpPr>
          <p:cNvPr id="933892" name="Text Box 4"/>
          <p:cNvSpPr txBox="1">
            <a:spLocks noChangeArrowheads="1"/>
          </p:cNvSpPr>
          <p:nvPr/>
        </p:nvSpPr>
        <p:spPr bwMode="auto">
          <a:xfrm>
            <a:off x="-1034768" y="2354262"/>
            <a:ext cx="12228793" cy="1074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8" tIns="45714" rIns="91428" bIns="45714"/>
          <a:lstStyle/>
          <a:p>
            <a:pPr algn="ctr">
              <a:spcBef>
                <a:spcPts val="0"/>
              </a:spcBef>
            </a:pPr>
            <a:r>
              <a:rPr lang="de-CH" sz="4000" b="1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Vielen Dank für Ihre</a:t>
            </a:r>
          </a:p>
          <a:p>
            <a:pPr algn="ctr">
              <a:spcBef>
                <a:spcPts val="1200"/>
              </a:spcBef>
            </a:pPr>
            <a:r>
              <a:rPr lang="de-CH" sz="4000" b="1" dirty="0">
                <a:solidFill>
                  <a:srgbClr val="005EB8"/>
                </a:solidFill>
                <a:latin typeface="Calibri" pitchFamily="34" charset="0"/>
                <a:cs typeface="Calibri" pitchFamily="34" charset="0"/>
              </a:rPr>
              <a:t>Aufmerksamkeit</a:t>
            </a:r>
          </a:p>
        </p:txBody>
      </p:sp>
    </p:spTree>
    <p:extLst>
      <p:ext uri="{BB962C8B-B14F-4D97-AF65-F5344CB8AC3E}">
        <p14:creationId xmlns:p14="http://schemas.microsoft.com/office/powerpoint/2010/main" val="661147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94943" y="0"/>
            <a:ext cx="5549900" cy="914400"/>
          </a:xfrm>
        </p:spPr>
        <p:txBody>
          <a:bodyPr/>
          <a:lstStyle/>
          <a:p>
            <a:r>
              <a:rPr lang="fr-CH" sz="2800" dirty="0">
                <a:solidFill>
                  <a:srgbClr val="000000"/>
                </a:solidFill>
                <a:latin typeface="+mn-lt"/>
                <a:cs typeface="Arial" pitchFamily="34" charset="0"/>
              </a:rPr>
              <a:t> </a:t>
            </a:r>
            <a:r>
              <a:rPr lang="fr-CH" sz="2800" dirty="0" err="1">
                <a:solidFill>
                  <a:srgbClr val="000000"/>
                </a:solidFill>
                <a:latin typeface="+mn-lt"/>
                <a:cs typeface="Arial" pitchFamily="34" charset="0"/>
              </a:rPr>
              <a:t>Das</a:t>
            </a:r>
            <a:r>
              <a:rPr lang="fr-CH" sz="2800" dirty="0">
                <a:solidFill>
                  <a:srgbClr val="000000"/>
                </a:solidFill>
                <a:latin typeface="+mn-lt"/>
                <a:cs typeface="Arial" pitchFamily="34" charset="0"/>
              </a:rPr>
              <a:t> </a:t>
            </a:r>
            <a:r>
              <a:rPr lang="fr-CH" sz="2800" dirty="0" err="1">
                <a:solidFill>
                  <a:srgbClr val="000000"/>
                </a:solidFill>
                <a:latin typeface="+mn-lt"/>
                <a:cs typeface="Arial" pitchFamily="34" charset="0"/>
              </a:rPr>
              <a:t>Obsan</a:t>
            </a:r>
            <a:endParaRPr lang="en-US" sz="2800" dirty="0">
              <a:solidFill>
                <a:srgbClr val="FF0000"/>
              </a:solidFill>
              <a:latin typeface="+mn-lt"/>
              <a:cs typeface="Arial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358E302E-BC98-4FAC-B306-E2706BF897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850" y="1385887"/>
            <a:ext cx="3352800" cy="676275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4707A25B-6223-4F3D-8226-2067D35D4068}"/>
              </a:ext>
            </a:extLst>
          </p:cNvPr>
          <p:cNvSpPr txBox="1"/>
          <p:nvPr/>
        </p:nvSpPr>
        <p:spPr>
          <a:xfrm>
            <a:off x="153850" y="5132703"/>
            <a:ext cx="353978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H" sz="2000" b="1" dirty="0">
                <a:solidFill>
                  <a:srgbClr val="005995"/>
                </a:solidFill>
                <a:latin typeface="+mj-lt"/>
              </a:rPr>
              <a:t>https://www.obsan.admin.ch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2E2676A-8131-445C-8D95-3ACF1C3AF8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0667" y="2665708"/>
            <a:ext cx="6354018" cy="4079649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9F893684-5882-4454-A81D-297229C917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0666" y="2551035"/>
            <a:ext cx="6291483" cy="419432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5EFA3E38-453C-4972-9295-83EBBEDA040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7688" y="990001"/>
            <a:ext cx="7469192" cy="182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989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04000" y="1260000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b="1" dirty="0">
                <a:solidFill>
                  <a:srgbClr val="005EB8"/>
                </a:solidFill>
                <a:latin typeface="+mn-lt"/>
              </a:rPr>
              <a:t>Nationales Monitoring Pflegepersonal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324C483-71FF-4E0A-A349-9D1B6C36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dirty="0"/>
              <a:t>Eckpunkte</a:t>
            </a:r>
            <a:endParaRPr lang="de-CH" sz="2800" dirty="0">
              <a:solidFill>
                <a:schemeClr val="tx1"/>
              </a:solidFill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40CE9DA-968D-4F6C-9F36-668FBC55390F}"/>
              </a:ext>
            </a:extLst>
          </p:cNvPr>
          <p:cNvSpPr txBox="1"/>
          <p:nvPr/>
        </p:nvSpPr>
        <p:spPr>
          <a:xfrm>
            <a:off x="504000" y="2070557"/>
            <a:ext cx="9158984" cy="40018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b="1" dirty="0">
                <a:solidFill>
                  <a:srgbClr val="005EB8"/>
                </a:solidFill>
                <a:latin typeface="+mj-lt"/>
              </a:rPr>
              <a:t>2023</a:t>
            </a:r>
            <a:endParaRPr lang="de-CH" sz="2000" b="1" dirty="0">
              <a:solidFill>
                <a:srgbClr val="005EB8"/>
              </a:solidFill>
              <a:latin typeface="+mj-lt"/>
            </a:endParaRPr>
          </a:p>
          <a:p>
            <a:pPr marL="342900" indent="-3429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Projekt im Auftrag des BAG und der GDK</a:t>
            </a:r>
          </a:p>
          <a:p>
            <a:pPr marL="342900" indent="-3429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Steuerungsinstrument im Rahmen der Umsetzung der Pflegeinitiative</a:t>
            </a:r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b="1" dirty="0">
                <a:solidFill>
                  <a:srgbClr val="005EB8"/>
                </a:solidFill>
                <a:latin typeface="+mj-lt"/>
              </a:rPr>
              <a:t>2024</a:t>
            </a:r>
          </a:p>
          <a:p>
            <a:pPr marL="342900" indent="-3429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1</a:t>
            </a:r>
            <a:r>
              <a:rPr lang="de-CH" sz="2000" dirty="0">
                <a:solidFill>
                  <a:schemeClr val="tx1"/>
                </a:solidFill>
                <a:latin typeface="+mj-lt"/>
              </a:rPr>
              <a:t>. Juli: Aufschaltung des Monitorings + Bulletin Obsan</a:t>
            </a:r>
            <a:endParaRPr lang="de-CH" sz="2000" dirty="0"/>
          </a:p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b="1" dirty="0">
                <a:solidFill>
                  <a:srgbClr val="005EB8"/>
                </a:solidFill>
                <a:latin typeface="+mj-lt"/>
              </a:rPr>
              <a:t>Bis 2030</a:t>
            </a:r>
          </a:p>
          <a:p>
            <a:pPr marL="342900" indent="-3429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Jährliche Aktualisierung</a:t>
            </a:r>
          </a:p>
          <a:p>
            <a:pPr marL="342900" indent="-3429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Entwicklung des Monitorings</a:t>
            </a:r>
          </a:p>
          <a:p>
            <a:pPr marL="342900" indent="-342900">
              <a:lnSpc>
                <a:spcPts val="2300"/>
              </a:lnSpc>
              <a:spcBef>
                <a:spcPts val="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Regelmässige themenbezogene Publikationen</a:t>
            </a:r>
          </a:p>
          <a:p>
            <a:pPr marL="342900" indent="-342900"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Tx/>
              <a:buChar char="-"/>
            </a:pP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425678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A9894257-9168-4319-9FC7-48D09F4D37A3}"/>
              </a:ext>
            </a:extLst>
          </p:cNvPr>
          <p:cNvCxnSpPr>
            <a:cxnSpLocks/>
            <a:endCxn id="16" idx="0"/>
          </p:cNvCxnSpPr>
          <p:nvPr/>
        </p:nvCxnSpPr>
        <p:spPr>
          <a:xfrm flipH="1">
            <a:off x="763975" y="2512457"/>
            <a:ext cx="407" cy="3917124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12700" y="2879488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F6EA2B-E854-481D-8666-2732FA47603B}"/>
              </a:ext>
            </a:extLst>
          </p:cNvPr>
          <p:cNvSpPr txBox="1"/>
          <p:nvPr/>
        </p:nvSpPr>
        <p:spPr>
          <a:xfrm>
            <a:off x="1518967" y="2156853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fr-CH" sz="2000" dirty="0">
                <a:solidFill>
                  <a:schemeClr val="tx1"/>
                </a:solidFill>
                <a:latin typeface="+mj-lt"/>
              </a:rPr>
              <a:t>COVID-19-Pandemie, </a:t>
            </a:r>
            <a:r>
              <a:rPr lang="de-CH" sz="2000" dirty="0">
                <a:solidFill>
                  <a:schemeClr val="tx1"/>
                </a:solidFill>
                <a:latin typeface="+mj-lt"/>
              </a:rPr>
              <a:t>Forderung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 des </a:t>
            </a:r>
            <a:r>
              <a:rPr lang="fr-CH" sz="2000" dirty="0" err="1">
                <a:solidFill>
                  <a:schemeClr val="tx1"/>
                </a:solidFill>
                <a:latin typeface="+mj-lt"/>
              </a:rPr>
              <a:t>Gesundheitsbündnisses</a:t>
            </a:r>
            <a:endParaRPr lang="fr-CH" sz="2000" dirty="0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04000" y="1260000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b="1" dirty="0">
                <a:solidFill>
                  <a:srgbClr val="005EB8"/>
                </a:solidFill>
                <a:latin typeface="+mn-lt"/>
              </a:rPr>
              <a:t>Nationales Monitoring Pflegepersonal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9324C483-71FF-4E0A-A349-9D1B6C360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dirty="0"/>
              <a:t>Eckpunkte</a:t>
            </a:r>
            <a:endParaRPr lang="de-CH" sz="2800" dirty="0">
              <a:solidFill>
                <a:schemeClr val="tx1"/>
              </a:solidFill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1FA2622-4863-43DA-93F0-C4600DDACEB9}"/>
              </a:ext>
            </a:extLst>
          </p:cNvPr>
          <p:cNvSpPr/>
          <p:nvPr/>
        </p:nvSpPr>
        <p:spPr>
          <a:xfrm>
            <a:off x="385356" y="6429581"/>
            <a:ext cx="757237" cy="369332"/>
          </a:xfrm>
          <a:prstGeom prst="roundRect">
            <a:avLst/>
          </a:prstGeom>
          <a:solidFill>
            <a:srgbClr val="005E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/>
              <a:t>2030</a:t>
            </a:r>
          </a:p>
        </p:txBody>
      </p:sp>
      <p:sp>
        <p:nvSpPr>
          <p:cNvPr id="19" name="Flèche : chevron 18">
            <a:extLst>
              <a:ext uri="{FF2B5EF4-FFF2-40B4-BE49-F238E27FC236}">
                <a16:creationId xmlns:a16="http://schemas.microsoft.com/office/drawing/2014/main" id="{15982E93-DDDA-4E4C-8D39-E024C2DD0DC0}"/>
              </a:ext>
            </a:extLst>
          </p:cNvPr>
          <p:cNvSpPr/>
          <p:nvPr/>
        </p:nvSpPr>
        <p:spPr>
          <a:xfrm>
            <a:off x="170874" y="2168152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2020</a:t>
            </a:r>
          </a:p>
        </p:txBody>
      </p:sp>
      <p:sp>
        <p:nvSpPr>
          <p:cNvPr id="22" name="Flèche : chevron 21">
            <a:extLst>
              <a:ext uri="{FF2B5EF4-FFF2-40B4-BE49-F238E27FC236}">
                <a16:creationId xmlns:a16="http://schemas.microsoft.com/office/drawing/2014/main" id="{3C32E258-C016-43E9-B5AA-270E7034342F}"/>
              </a:ext>
            </a:extLst>
          </p:cNvPr>
          <p:cNvSpPr/>
          <p:nvPr/>
        </p:nvSpPr>
        <p:spPr>
          <a:xfrm>
            <a:off x="170874" y="2895420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2021</a:t>
            </a:r>
          </a:p>
        </p:txBody>
      </p:sp>
      <p:sp>
        <p:nvSpPr>
          <p:cNvPr id="23" name="Flèche : chevron 22">
            <a:extLst>
              <a:ext uri="{FF2B5EF4-FFF2-40B4-BE49-F238E27FC236}">
                <a16:creationId xmlns:a16="http://schemas.microsoft.com/office/drawing/2014/main" id="{AC4E756D-4CF8-40E1-B06E-4CCDEFC9D721}"/>
              </a:ext>
            </a:extLst>
          </p:cNvPr>
          <p:cNvSpPr/>
          <p:nvPr/>
        </p:nvSpPr>
        <p:spPr>
          <a:xfrm>
            <a:off x="170874" y="3622688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2022</a:t>
            </a:r>
          </a:p>
        </p:txBody>
      </p:sp>
      <p:sp>
        <p:nvSpPr>
          <p:cNvPr id="24" name="Flèche : chevron 23">
            <a:extLst>
              <a:ext uri="{FF2B5EF4-FFF2-40B4-BE49-F238E27FC236}">
                <a16:creationId xmlns:a16="http://schemas.microsoft.com/office/drawing/2014/main" id="{28C6FE1D-CBFA-4B02-BECF-F6BD44D06189}"/>
              </a:ext>
            </a:extLst>
          </p:cNvPr>
          <p:cNvSpPr/>
          <p:nvPr/>
        </p:nvSpPr>
        <p:spPr>
          <a:xfrm>
            <a:off x="145237" y="4349956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2023</a:t>
            </a:r>
          </a:p>
        </p:txBody>
      </p:sp>
      <p:sp>
        <p:nvSpPr>
          <p:cNvPr id="25" name="Flèche : chevron 24">
            <a:extLst>
              <a:ext uri="{FF2B5EF4-FFF2-40B4-BE49-F238E27FC236}">
                <a16:creationId xmlns:a16="http://schemas.microsoft.com/office/drawing/2014/main" id="{3E22976B-9539-4495-B5DB-B5F3E34BA562}"/>
              </a:ext>
            </a:extLst>
          </p:cNvPr>
          <p:cNvSpPr/>
          <p:nvPr/>
        </p:nvSpPr>
        <p:spPr>
          <a:xfrm>
            <a:off x="170874" y="5077225"/>
            <a:ext cx="1186198" cy="324000"/>
          </a:xfrm>
          <a:prstGeom prst="chevron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800" b="1" dirty="0">
                <a:solidFill>
                  <a:schemeClr val="bg1"/>
                </a:solidFill>
              </a:rPr>
              <a:t>2024</a:t>
            </a:r>
            <a:endParaRPr lang="fr-CH" sz="1600" b="1" dirty="0">
              <a:solidFill>
                <a:schemeClr val="bg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C30A79F8-65CD-4426-BE15-9A1F61714B75}"/>
              </a:ext>
            </a:extLst>
          </p:cNvPr>
          <p:cNvSpPr txBox="1"/>
          <p:nvPr/>
        </p:nvSpPr>
        <p:spPr>
          <a:xfrm>
            <a:off x="1518967" y="2885696"/>
            <a:ext cx="8099036" cy="3177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Aufbau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 der </a:t>
            </a:r>
            <a:r>
              <a:rPr lang="de-CH" sz="2000" dirty="0">
                <a:solidFill>
                  <a:schemeClr val="tx1"/>
                </a:solidFill>
                <a:latin typeface="+mj-lt"/>
              </a:rPr>
              <a:t>Plattform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 </a:t>
            </a:r>
            <a:r>
              <a:rPr lang="de-CH" sz="2000" dirty="0">
                <a:solidFill>
                  <a:schemeClr val="tx1"/>
                </a:solidFill>
                <a:latin typeface="+mj-lt"/>
              </a:rPr>
              <a:t>Gesundheitspersonal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F9C6FF2C-FF54-4817-8B4A-2138A71882CC}"/>
              </a:ext>
            </a:extLst>
          </p:cNvPr>
          <p:cNvSpPr txBox="1"/>
          <p:nvPr/>
        </p:nvSpPr>
        <p:spPr>
          <a:xfrm>
            <a:off x="1518967" y="3221915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Annahme</a:t>
            </a:r>
            <a:r>
              <a:rPr lang="fr-CH" sz="2000" dirty="0">
                <a:solidFill>
                  <a:schemeClr val="tx1"/>
                </a:solidFill>
                <a:latin typeface="+mj-lt"/>
              </a:rPr>
              <a:t> der </a:t>
            </a:r>
            <a:r>
              <a:rPr lang="de-CH" sz="2000" dirty="0">
                <a:solidFill>
                  <a:schemeClr val="tx1"/>
                </a:solidFill>
                <a:latin typeface="+mj-lt"/>
              </a:rPr>
              <a:t>Pflegeinitiative</a:t>
            </a:r>
            <a:endParaRPr lang="de-CH" sz="2000" dirty="0">
              <a:solidFill>
                <a:schemeClr val="tx1"/>
              </a:solidFill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EDD48039-B64B-4C5E-AA01-40E197D3395C}"/>
              </a:ext>
            </a:extLst>
          </p:cNvPr>
          <p:cNvSpPr txBox="1"/>
          <p:nvPr/>
        </p:nvSpPr>
        <p:spPr>
          <a:xfrm>
            <a:off x="1518967" y="3616526"/>
            <a:ext cx="8099036" cy="3177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Vorbereitungsarbeit (Mandate ZHAW und </a:t>
            </a:r>
            <a:r>
              <a:rPr lang="de-CH" sz="2000" dirty="0" err="1">
                <a:solidFill>
                  <a:schemeClr val="tx1"/>
                </a:solidFill>
                <a:latin typeface="+mj-lt"/>
              </a:rPr>
              <a:t>Obsan</a:t>
            </a:r>
            <a:r>
              <a:rPr lang="de-CH" sz="2000" dirty="0">
                <a:solidFill>
                  <a:schemeClr val="tx1"/>
                </a:solidFill>
                <a:latin typeface="+mj-lt"/>
              </a:rPr>
              <a:t>)</a:t>
            </a:r>
            <a:endParaRPr lang="fr-CH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B40CE9DA-968D-4F6C-9F36-668FBC55390F}"/>
              </a:ext>
            </a:extLst>
          </p:cNvPr>
          <p:cNvSpPr txBox="1"/>
          <p:nvPr/>
        </p:nvSpPr>
        <p:spPr>
          <a:xfrm>
            <a:off x="1518967" y="4347356"/>
            <a:ext cx="8099036" cy="31777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Erstellung des Pflegemonitorings im Auftrag des BAG und der GDK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309FE308-C4B6-4E1A-A173-180405627309}"/>
              </a:ext>
            </a:extLst>
          </p:cNvPr>
          <p:cNvSpPr txBox="1"/>
          <p:nvPr/>
        </p:nvSpPr>
        <p:spPr>
          <a:xfrm>
            <a:off x="1518967" y="5076199"/>
            <a:ext cx="8099036" cy="31579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00"/>
              </a:lnSpc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1. Juli: Aufschaltung des Monitorings + Bulletin </a:t>
            </a:r>
            <a:r>
              <a:rPr lang="de-CH" sz="2000" dirty="0" err="1">
                <a:solidFill>
                  <a:schemeClr val="tx1"/>
                </a:solidFill>
                <a:latin typeface="+mj-lt"/>
              </a:rPr>
              <a:t>Obsan</a:t>
            </a:r>
            <a:endParaRPr lang="de-CH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E0B126C6-45A4-4154-BC2A-7A547413CDA8}"/>
              </a:ext>
            </a:extLst>
          </p:cNvPr>
          <p:cNvSpPr txBox="1"/>
          <p:nvPr/>
        </p:nvSpPr>
        <p:spPr>
          <a:xfrm>
            <a:off x="1518967" y="5557997"/>
            <a:ext cx="8099036" cy="2642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Jährliche Aktualisierung</a:t>
            </a:r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Entwicklung des Monitorings</a:t>
            </a:r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r>
              <a:rPr lang="de-CH" sz="2000" dirty="0">
                <a:solidFill>
                  <a:schemeClr val="tx1"/>
                </a:solidFill>
                <a:latin typeface="+mj-lt"/>
              </a:rPr>
              <a:t>Regelmässige themenbezogene Publikationen</a:t>
            </a:r>
          </a:p>
          <a:p>
            <a:pPr marL="360000" indent="-3600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endParaRPr lang="fr-CH" sz="2000" dirty="0">
              <a:solidFill>
                <a:schemeClr val="tx1"/>
              </a:solidFill>
              <a:latin typeface="+mj-lt"/>
            </a:endParaRPr>
          </a:p>
          <a:p>
            <a:pPr marL="360000" indent="-3600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endParaRPr lang="fr-CH" sz="2000" dirty="0">
              <a:solidFill>
                <a:schemeClr val="tx1"/>
              </a:solidFill>
              <a:latin typeface="+mj-lt"/>
            </a:endParaRPr>
          </a:p>
          <a:p>
            <a:pPr marL="360000" indent="-3600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Clr>
                <a:srgbClr val="005EB8"/>
              </a:buClr>
              <a:buSzPct val="90000"/>
              <a:buFont typeface="Arial" panose="020B0604020202020204" pitchFamily="34" charset="0"/>
              <a:buChar char="•"/>
            </a:pPr>
            <a:endParaRPr lang="fr-CH" sz="2000" dirty="0"/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CH" sz="2000" dirty="0"/>
          </a:p>
          <a:p>
            <a:pPr marL="342900" indent="-342900">
              <a:lnSpc>
                <a:spcPts val="26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921434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80200" y="2807700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F6EA2B-E854-481D-8666-2732FA47603B}"/>
              </a:ext>
            </a:extLst>
          </p:cNvPr>
          <p:cNvSpPr txBox="1"/>
          <p:nvPr/>
        </p:nvSpPr>
        <p:spPr>
          <a:xfrm>
            <a:off x="504000" y="1800000"/>
            <a:ext cx="7204900" cy="44627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b="1" dirty="0">
                <a:solidFill>
                  <a:schemeClr val="tx1"/>
                </a:solidFill>
                <a:latin typeface="+mn-lt"/>
              </a:rPr>
              <a:t>Gesamtes Pflege- und Betreuungspersonal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endParaRPr lang="fr-CH" sz="2000" b="1" dirty="0">
              <a:solidFill>
                <a:schemeClr val="tx1"/>
              </a:solidFill>
              <a:latin typeface="+mn-lt"/>
            </a:endParaRP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b="1" dirty="0">
                <a:solidFill>
                  <a:schemeClr val="tx1"/>
                </a:solidFill>
                <a:latin typeface="+mn-lt"/>
              </a:rPr>
              <a:t>Personal mit Patientenkontakt</a:t>
            </a:r>
          </a:p>
          <a:p>
            <a:pPr marL="817200" lvl="1" indent="-360000">
              <a:spcBef>
                <a:spcPts val="60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Calibri" panose="020F0502020204030204" pitchFamily="34" charset="0"/>
              <a:buChar char="–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Spitäler und Kliniken, Alters- und Pflegeheime, Spitex</a:t>
            </a:r>
            <a:endParaRPr lang="fr-CH" sz="2000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04000" y="1260000"/>
            <a:ext cx="854475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e-CH" b="1" dirty="0">
                <a:solidFill>
                  <a:srgbClr val="005EB8"/>
                </a:solidFill>
                <a:latin typeface="+mn-lt"/>
              </a:rPr>
              <a:t>Was versteht man unter Pflegepersonal?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16F33D18-8F5D-4FDA-9D75-41A5BB65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>
                <a:solidFill>
                  <a:schemeClr val="tx1"/>
                </a:solidFill>
              </a:rPr>
              <a:t>Projektumfang</a:t>
            </a: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57DBA47E-1561-4DDA-AC04-BEBF039DFDD8}"/>
              </a:ext>
            </a:extLst>
          </p:cNvPr>
          <p:cNvGraphicFramePr>
            <a:graphicFrameLocks noGrp="1"/>
          </p:cNvGraphicFramePr>
          <p:nvPr/>
        </p:nvGraphicFramePr>
        <p:xfrm>
          <a:off x="864000" y="2268000"/>
          <a:ext cx="8544750" cy="293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3785">
                  <a:extLst>
                    <a:ext uri="{9D8B030D-6E8A-4147-A177-3AD203B41FA5}">
                      <a16:colId xmlns:a16="http://schemas.microsoft.com/office/drawing/2014/main" val="2417921082"/>
                    </a:ext>
                  </a:extLst>
                </a:gridCol>
                <a:gridCol w="5780965">
                  <a:extLst>
                    <a:ext uri="{9D8B030D-6E8A-4147-A177-3AD203B41FA5}">
                      <a16:colId xmlns:a16="http://schemas.microsoft.com/office/drawing/2014/main" val="21889883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CH" noProof="0" dirty="0"/>
                        <a:t>Ausbildungsniveau</a:t>
                      </a:r>
                    </a:p>
                  </a:txBody>
                  <a:tcPr>
                    <a:solidFill>
                      <a:srgbClr val="2777C3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noProof="0" dirty="0"/>
                        <a:t>Berufe</a:t>
                      </a:r>
                    </a:p>
                  </a:txBody>
                  <a:tcPr>
                    <a:solidFill>
                      <a:srgbClr val="2777C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84265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CH" b="1" u="none" noProof="0" dirty="0"/>
                        <a:t>Tertiärstufe</a:t>
                      </a:r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dirty="0">
                          <a:solidFill>
                            <a:schemeClr val="tx1"/>
                          </a:solidFill>
                          <a:latin typeface="+mn-lt"/>
                        </a:rPr>
                        <a:t>Bachelor FH in Pflege, Dipl. Pflegefachfrau/Pflegefachmann, Nachdiplomausbildungen und eidg. Berufsprüfungen im Pflegebereich</a:t>
                      </a:r>
                      <a:endParaRPr lang="fr-CH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080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CH" b="1" u="none" dirty="0"/>
                        <a:t>Sekundarstufe II mit EFZ </a:t>
                      </a:r>
                      <a:br>
                        <a:rPr lang="de-CH" b="1" u="none" dirty="0"/>
                      </a:br>
                      <a:r>
                        <a:rPr lang="de-CH" sz="1800" b="0" u="non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eidg. Fähigkeitszeugnis</a:t>
                      </a:r>
                      <a:endParaRPr lang="fr-CH" sz="18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dirty="0">
                          <a:solidFill>
                            <a:schemeClr val="tx1"/>
                          </a:solidFill>
                          <a:latin typeface="+mn-lt"/>
                        </a:rPr>
                        <a:t>Fachfrau/Fachmann Gesundheit und </a:t>
                      </a:r>
                      <a:br>
                        <a:rPr lang="de-CH" sz="1800" dirty="0">
                          <a:solidFill>
                            <a:schemeClr val="tx1"/>
                          </a:solidFill>
                          <a:latin typeface="+mn-lt"/>
                        </a:rPr>
                      </a:br>
                      <a:r>
                        <a:rPr lang="de-CH" sz="1800" dirty="0">
                          <a:solidFill>
                            <a:schemeClr val="tx1"/>
                          </a:solidFill>
                          <a:latin typeface="+mn-lt"/>
                        </a:rPr>
                        <a:t>Fachfrau/Fachmann Betreuung</a:t>
                      </a:r>
                      <a:endParaRPr lang="fr-CH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42627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CH" b="1" u="none" dirty="0"/>
                        <a:t>Sekundarstufe II mit EBA </a:t>
                      </a:r>
                      <a:br>
                        <a:rPr lang="de-CH" b="1" u="none" dirty="0"/>
                      </a:br>
                      <a:r>
                        <a:rPr lang="de-CH" b="0" u="none" dirty="0"/>
                        <a:t>eidg. Berufsattest</a:t>
                      </a:r>
                      <a:endParaRPr lang="fr-CH" b="0" u="none" dirty="0"/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800" dirty="0">
                          <a:solidFill>
                            <a:schemeClr val="tx1"/>
                          </a:solidFill>
                          <a:latin typeface="+mn-lt"/>
                        </a:rPr>
                        <a:t>Assistentin/Assistent Gesundheit und Soziales</a:t>
                      </a:r>
                      <a:endParaRPr lang="fr-CH"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514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de-CH" b="1" u="none" noProof="0" dirty="0"/>
                        <a:t>Andere</a:t>
                      </a:r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CH" sz="1800" dirty="0">
                          <a:solidFill>
                            <a:schemeClr val="tx1"/>
                          </a:solidFill>
                          <a:latin typeface="+mn-lt"/>
                        </a:rPr>
                        <a:t>z.B. Pflegehelferin/Pflegehelfer Schweizerisches Rotes Kreuz</a:t>
                      </a:r>
                      <a:endParaRPr lang="fr-CH" dirty="0"/>
                    </a:p>
                  </a:txBody>
                  <a:tcPr anchor="ctr">
                    <a:solidFill>
                      <a:srgbClr val="CDE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756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re 1">
            <a:extLst>
              <a:ext uri="{FF2B5EF4-FFF2-40B4-BE49-F238E27FC236}">
                <a16:creationId xmlns:a16="http://schemas.microsoft.com/office/drawing/2014/main" id="{C1A1C016-CEB5-4EC0-BFF7-F4E1F42B1C9E}"/>
              </a:ext>
            </a:extLst>
          </p:cNvPr>
          <p:cNvSpPr txBox="1">
            <a:spLocks/>
          </p:cNvSpPr>
          <p:nvPr/>
        </p:nvSpPr>
        <p:spPr>
          <a:xfrm>
            <a:off x="3389148" y="-36408"/>
            <a:ext cx="6516852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eaLnBrk="1" latinLnBrk="0" hangingPunct="1">
              <a:spcBef>
                <a:spcPct val="0"/>
              </a:spcBef>
              <a:buNone/>
              <a:defRPr sz="2800"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dirty="0"/>
              <a:t>25 Indikatoren</a:t>
            </a:r>
            <a:br>
              <a:rPr lang="de-CH" dirty="0"/>
            </a:br>
            <a:r>
              <a:rPr lang="de-CH" dirty="0"/>
              <a:t>online ab dem 1. Juli 2024</a:t>
            </a:r>
          </a:p>
        </p:txBody>
      </p:sp>
      <p:graphicFrame>
        <p:nvGraphicFramePr>
          <p:cNvPr id="4" name="Tableau 4">
            <a:extLst>
              <a:ext uri="{FF2B5EF4-FFF2-40B4-BE49-F238E27FC236}">
                <a16:creationId xmlns:a16="http://schemas.microsoft.com/office/drawing/2014/main" id="{6FFC04B1-2120-4465-8E37-A29FE1356EE7}"/>
              </a:ext>
            </a:extLst>
          </p:cNvPr>
          <p:cNvGraphicFramePr>
            <a:graphicFrameLocks noGrp="1"/>
          </p:cNvGraphicFramePr>
          <p:nvPr/>
        </p:nvGraphicFramePr>
        <p:xfrm>
          <a:off x="360000" y="1087120"/>
          <a:ext cx="4051300" cy="10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0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r>
                        <a:rPr lang="de-CH" sz="1600" noProof="0" dirty="0">
                          <a:solidFill>
                            <a:schemeClr val="tx1"/>
                          </a:solidFill>
                        </a:rPr>
                        <a:t>Stellenwert der Pflege</a:t>
                      </a:r>
                    </a:p>
                  </a:txBody>
                  <a:tcPr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de-CH" sz="1600" noProof="0" dirty="0"/>
                        <a:t>Ausgeschriebene Stellen</a:t>
                      </a:r>
                    </a:p>
                  </a:txBody>
                  <a:tcP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r>
                        <a:rPr lang="de-CH" sz="1600" noProof="0" dirty="0"/>
                        <a:t>Ausgaben für das Pflegepersonal</a:t>
                      </a:r>
                    </a:p>
                  </a:txBody>
                  <a:tcPr>
                    <a:solidFill>
                      <a:srgbClr val="FFF9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</a:tbl>
          </a:graphicData>
        </a:graphic>
      </p:graphicFrame>
      <p:graphicFrame>
        <p:nvGraphicFramePr>
          <p:cNvPr id="6" name="Tableau 4">
            <a:extLst>
              <a:ext uri="{FF2B5EF4-FFF2-40B4-BE49-F238E27FC236}">
                <a16:creationId xmlns:a16="http://schemas.microsoft.com/office/drawing/2014/main" id="{4924DEE9-D8FE-4FC3-BF52-CD703420AA9A}"/>
              </a:ext>
            </a:extLst>
          </p:cNvPr>
          <p:cNvGraphicFramePr>
            <a:graphicFrameLocks noGrp="1"/>
          </p:cNvGraphicFramePr>
          <p:nvPr/>
        </p:nvGraphicFramePr>
        <p:xfrm>
          <a:off x="360000" y="2340189"/>
          <a:ext cx="4051300" cy="39583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51300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r>
                        <a:rPr lang="de-CH" sz="1600" dirty="0">
                          <a:solidFill>
                            <a:schemeClr val="tx1"/>
                          </a:solidFill>
                        </a:rPr>
                        <a:t>Ausbildung und Einsatz des Personals</a:t>
                      </a:r>
                      <a:endParaRPr lang="fr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A8D08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Ausbildungsabschlüsse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Personen in Ausbildung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Weiterbildung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78357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Bildungsverläufe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28735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Vorbereitung auf die Arbeitswelt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50167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Personalbestand und -dichte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50927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Personal mit ausländischem Abschluss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93420"/>
                  </a:ext>
                </a:extLst>
              </a:tr>
              <a:tr h="572065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Eintritte und Austritte von ausländischem Pflegepersonal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13588"/>
                  </a:ext>
                </a:extLst>
              </a:tr>
              <a:tr h="339555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Nurse-</a:t>
                      </a:r>
                      <a:r>
                        <a:rPr lang="de-CH" sz="1600" kern="1200" noProof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-Patient Ratio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73904"/>
                  </a:ext>
                </a:extLst>
              </a:tr>
              <a:tr h="339555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Grade-Mix</a:t>
                      </a:r>
                    </a:p>
                  </a:txBody>
                  <a:tcPr marL="8737" marR="8737" marT="8737" marB="0" anchor="ctr">
                    <a:solidFill>
                      <a:srgbClr val="E8F3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6233"/>
                  </a:ext>
                </a:extLst>
              </a:tr>
            </a:tbl>
          </a:graphicData>
        </a:graphic>
      </p:graphicFrame>
      <p:graphicFrame>
        <p:nvGraphicFramePr>
          <p:cNvPr id="7" name="Tableau 4">
            <a:extLst>
              <a:ext uri="{FF2B5EF4-FFF2-40B4-BE49-F238E27FC236}">
                <a16:creationId xmlns:a16="http://schemas.microsoft.com/office/drawing/2014/main" id="{21367FD0-17A0-4302-AC75-7B0CE9BBB36A}"/>
              </a:ext>
            </a:extLst>
          </p:cNvPr>
          <p:cNvGraphicFramePr>
            <a:graphicFrameLocks noGrp="1"/>
          </p:cNvGraphicFramePr>
          <p:nvPr/>
        </p:nvGraphicFramePr>
        <p:xfrm>
          <a:off x="4824000" y="1080000"/>
          <a:ext cx="4781550" cy="10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1550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38400">
                <a:tc>
                  <a:txBody>
                    <a:bodyPr/>
                    <a:lstStyle/>
                    <a:p>
                      <a:r>
                        <a:rPr lang="de-CH" sz="1600" noProof="0" dirty="0">
                          <a:solidFill>
                            <a:schemeClr val="tx1"/>
                          </a:solidFill>
                        </a:rPr>
                        <a:t>Qualität</a:t>
                      </a:r>
                      <a:r>
                        <a:rPr lang="fr-CH" sz="1600" dirty="0">
                          <a:solidFill>
                            <a:schemeClr val="tx1"/>
                          </a:solidFill>
                        </a:rPr>
                        <a:t> von </a:t>
                      </a:r>
                      <a:r>
                        <a:rPr lang="de-CH" sz="1600" noProof="0" dirty="0">
                          <a:solidFill>
                            <a:schemeClr val="tx1"/>
                          </a:solidFill>
                        </a:rPr>
                        <a:t>Pflegeleistungen</a:t>
                      </a:r>
                    </a:p>
                  </a:txBody>
                  <a:tcPr>
                    <a:solidFill>
                      <a:srgbClr val="F4B0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Pflegequalität aus Sicht der Pflegepersonen</a:t>
                      </a:r>
                    </a:p>
                  </a:txBody>
                  <a:tcPr marL="8737" marR="8737" marT="8737" marB="0" anchor="ctr">
                    <a:solidFill>
                      <a:srgbClr val="FC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Pflegequalität aus Sicht der Patientinnen und Patienten</a:t>
                      </a:r>
                    </a:p>
                  </a:txBody>
                  <a:tcPr marL="8737" marR="8737" marT="8737" marB="0" anchor="ctr">
                    <a:solidFill>
                      <a:srgbClr val="FCEB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</a:tbl>
          </a:graphicData>
        </a:graphic>
      </p:graphicFrame>
      <p:graphicFrame>
        <p:nvGraphicFramePr>
          <p:cNvPr id="8" name="Tableau 4">
            <a:extLst>
              <a:ext uri="{FF2B5EF4-FFF2-40B4-BE49-F238E27FC236}">
                <a16:creationId xmlns:a16="http://schemas.microsoft.com/office/drawing/2014/main" id="{BCCADD01-7E53-4D30-8B94-06B8DFC92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19484"/>
              </p:ext>
            </p:extLst>
          </p:nvPr>
        </p:nvGraphicFramePr>
        <p:xfrm>
          <a:off x="4824000" y="2340000"/>
          <a:ext cx="4781550" cy="4065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81550">
                  <a:extLst>
                    <a:ext uri="{9D8B030D-6E8A-4147-A177-3AD203B41FA5}">
                      <a16:colId xmlns:a16="http://schemas.microsoft.com/office/drawing/2014/main" val="1211606804"/>
                    </a:ext>
                  </a:extLst>
                </a:gridCol>
              </a:tblGrid>
              <a:tr h="343418">
                <a:tc>
                  <a:txBody>
                    <a:bodyPr/>
                    <a:lstStyle/>
                    <a:p>
                      <a:r>
                        <a:rPr lang="de-CH" sz="1600" dirty="0">
                          <a:solidFill>
                            <a:schemeClr val="tx1"/>
                          </a:solidFill>
                        </a:rPr>
                        <a:t>Beschäftigung des Personals und Arbeitsbedingungen</a:t>
                      </a:r>
                      <a:endParaRPr lang="fr-CH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8EAA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09762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Erwerbssituation von gelernten Pflegefachpersonen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99150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Arbeitsvermittlung und Personalverleih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203205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Befristete Anstellung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678357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Arbeitssuche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428735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Fluktuationsrate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50167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Lohn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250927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Gesundheit der Pflege- und Betreuungspersonen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2893420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Absenzen durch Krankheit/Unfall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7813588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Arbeitszufriedenheit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7473904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lvl="1" algn="l" defTabSz="914400" rtl="0" eaLnBrk="1" fontAlgn="ctr" latinLnBrk="0" hangingPunct="1"/>
                      <a:r>
                        <a:rPr lang="de-CH" sz="1600" kern="1200" noProof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Stress und Erschöpfung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96233"/>
                  </a:ext>
                </a:extLst>
              </a:tr>
              <a:tr h="338400">
                <a:tc>
                  <a:txBody>
                    <a:bodyPr/>
                    <a:lstStyle/>
                    <a:p>
                      <a:pPr marL="0" marR="0" lvl="1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kern="1200" noProof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Qualität des Arbeitsumfelds</a:t>
                      </a:r>
                    </a:p>
                  </a:txBody>
                  <a:tcPr marL="8737" marR="8737" marT="8737" marB="0" anchor="ctr">
                    <a:solidFill>
                      <a:srgbClr val="DFE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185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666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80200" y="2807700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16F33D18-8F5D-4FDA-9D75-41A5BB651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 err="1">
                <a:solidFill>
                  <a:schemeClr val="tx1"/>
                </a:solidFill>
              </a:rPr>
              <a:t>Données</a:t>
            </a:r>
            <a:r>
              <a:rPr lang="de-CH" sz="2800" dirty="0">
                <a:solidFill>
                  <a:schemeClr val="tx1"/>
                </a:solidFill>
              </a:rPr>
              <a:t> </a:t>
            </a:r>
            <a:r>
              <a:rPr lang="de-CH" sz="2800" dirty="0" err="1">
                <a:solidFill>
                  <a:schemeClr val="tx1"/>
                </a:solidFill>
              </a:rPr>
              <a:t>utilisées</a:t>
            </a:r>
            <a:endParaRPr lang="de-CH" sz="2800" dirty="0">
              <a:solidFill>
                <a:schemeClr val="tx1"/>
              </a:solidFill>
            </a:endParaRPr>
          </a:p>
        </p:txBody>
      </p:sp>
      <p:graphicFrame>
        <p:nvGraphicFramePr>
          <p:cNvPr id="2" name="Tableau 2">
            <a:extLst>
              <a:ext uri="{FF2B5EF4-FFF2-40B4-BE49-F238E27FC236}">
                <a16:creationId xmlns:a16="http://schemas.microsoft.com/office/drawing/2014/main" id="{ADC2F3A0-3E4E-4682-9C1B-E23BCD9A1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3379161"/>
              </p:ext>
            </p:extLst>
          </p:nvPr>
        </p:nvGraphicFramePr>
        <p:xfrm>
          <a:off x="101599" y="1102120"/>
          <a:ext cx="9733127" cy="511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50035">
                  <a:extLst>
                    <a:ext uri="{9D8B030D-6E8A-4147-A177-3AD203B41FA5}">
                      <a16:colId xmlns:a16="http://schemas.microsoft.com/office/drawing/2014/main" val="1624166630"/>
                    </a:ext>
                  </a:extLst>
                </a:gridCol>
                <a:gridCol w="1583092">
                  <a:extLst>
                    <a:ext uri="{9D8B030D-6E8A-4147-A177-3AD203B41FA5}">
                      <a16:colId xmlns:a16="http://schemas.microsoft.com/office/drawing/2014/main" val="13797934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CH" sz="1600" dirty="0" err="1"/>
                        <a:t>Quellen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dirty="0" err="1"/>
                        <a:t>Datenproduzent</a:t>
                      </a:r>
                      <a:endParaRPr lang="fr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80029"/>
                  </a:ext>
                </a:extLst>
              </a:tr>
              <a:tr h="1854200">
                <a:tc>
                  <a:txBody>
                    <a:bodyPr/>
                    <a:lstStyle/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Kosten und Finanzierung des Gesundheitssystems (COU)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Verwaltungsstatistik der Krankenhäuser (KS)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 der sozialmedizinischen Institutionen (SOMED)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 der Hilfe und Pflege zu Hause (SPITEX)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SHIS-</a:t>
                      </a:r>
                      <a:r>
                        <a:rPr lang="de-CH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studex</a:t>
                      </a:r>
                      <a:endParaRPr lang="de-CH" sz="16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 der Diplome (SBA)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 der beruflichen Grundbildung (SBG-SFPI)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 der Schüler und Studierenden (SDL)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Längsschnittanalysen im Bildungsbereich (LABB)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Strukturerhebung (SE)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Schweizerische Arbeitskräfteerhebung (SAKE)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Statistik des Arbeitsvolumens (SVOLTA)</a:t>
                      </a:r>
                    </a:p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Schweizerische Lohnstrukturerhebung (LSE)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BFS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08427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Zentrales</a:t>
                      </a:r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6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Migrationsinformationssystem</a:t>
                      </a:r>
                      <a:r>
                        <a:rPr lang="fr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(ZEMIS)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SEM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985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International Health Policy Survey (IHP)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CWF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5687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CH" sz="1600" dirty="0" err="1"/>
                        <a:t>Ausgeschriebene</a:t>
                      </a:r>
                      <a:r>
                        <a:rPr lang="fr-CH" sz="1600" dirty="0"/>
                        <a:t> </a:t>
                      </a:r>
                      <a:r>
                        <a:rPr lang="fr-CH" sz="1600" dirty="0" err="1"/>
                        <a:t>Stellen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/>
                        <a:t>X28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8339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CH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Schweizer Kohorte der Gesundheitsfachkräfte und pflegenden Angehörigen</a:t>
                      </a:r>
                      <a:endParaRPr lang="fr-CH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CH" sz="1600" dirty="0" err="1"/>
                        <a:t>Unisanté</a:t>
                      </a:r>
                      <a:endParaRPr lang="fr-CH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081313"/>
                  </a:ext>
                </a:extLst>
              </a:tr>
            </a:tbl>
          </a:graphicData>
        </a:graphic>
      </p:graphicFrame>
      <p:sp>
        <p:nvSpPr>
          <p:cNvPr id="3" name="ZoneTexte 2">
            <a:extLst>
              <a:ext uri="{FF2B5EF4-FFF2-40B4-BE49-F238E27FC236}">
                <a16:creationId xmlns:a16="http://schemas.microsoft.com/office/drawing/2014/main" id="{AA51550A-1415-4B77-BB6A-11831B33C5E5}"/>
              </a:ext>
            </a:extLst>
          </p:cNvPr>
          <p:cNvSpPr txBox="1"/>
          <p:nvPr/>
        </p:nvSpPr>
        <p:spPr>
          <a:xfrm>
            <a:off x="1078293" y="6293948"/>
            <a:ext cx="5249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b="1" dirty="0">
                <a:solidFill>
                  <a:srgbClr val="005EB8"/>
                </a:solidFill>
                <a:latin typeface="+mj-lt"/>
              </a:rPr>
              <a:t>Maximale </a:t>
            </a:r>
            <a:r>
              <a:rPr lang="fr-CH" b="1" dirty="0" err="1">
                <a:solidFill>
                  <a:srgbClr val="005EB8"/>
                </a:solidFill>
                <a:latin typeface="+mj-lt"/>
              </a:rPr>
              <a:t>Nutzung</a:t>
            </a:r>
            <a:r>
              <a:rPr lang="fr-CH" b="1" dirty="0">
                <a:solidFill>
                  <a:srgbClr val="005EB8"/>
                </a:solidFill>
                <a:latin typeface="+mj-lt"/>
              </a:rPr>
              <a:t> </a:t>
            </a:r>
            <a:r>
              <a:rPr lang="fr-CH" b="1" dirty="0" err="1">
                <a:solidFill>
                  <a:srgbClr val="005EB8"/>
                </a:solidFill>
                <a:latin typeface="+mj-lt"/>
              </a:rPr>
              <a:t>vorhandener</a:t>
            </a:r>
            <a:r>
              <a:rPr lang="fr-CH" b="1" dirty="0">
                <a:solidFill>
                  <a:srgbClr val="005EB8"/>
                </a:solidFill>
                <a:latin typeface="+mj-lt"/>
              </a:rPr>
              <a:t> </a:t>
            </a:r>
            <a:r>
              <a:rPr lang="fr-CH" b="1" dirty="0" err="1">
                <a:solidFill>
                  <a:srgbClr val="005EB8"/>
                </a:solidFill>
                <a:latin typeface="+mj-lt"/>
              </a:rPr>
              <a:t>Daten</a:t>
            </a:r>
            <a:r>
              <a:rPr lang="fr-CH" b="1" dirty="0">
                <a:solidFill>
                  <a:srgbClr val="005EB8"/>
                </a:solidFill>
                <a:latin typeface="+mj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859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48AF87-BBD8-4651-A364-94D97162F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/>
              <a:t>Überblick</a:t>
            </a:r>
            <a:r>
              <a:rPr lang="fr-CH" dirty="0"/>
              <a:t> </a:t>
            </a:r>
            <a:r>
              <a:rPr lang="fr-CH" dirty="0" err="1"/>
              <a:t>über</a:t>
            </a:r>
            <a:r>
              <a:rPr lang="fr-CH" dirty="0"/>
              <a:t> </a:t>
            </a:r>
            <a:r>
              <a:rPr lang="fr-CH" dirty="0" err="1"/>
              <a:t>das</a:t>
            </a:r>
            <a:r>
              <a:rPr lang="fr-CH" dirty="0"/>
              <a:t> Monitoring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21EC0D0A-6771-484F-AD55-AECEE650542A}"/>
              </a:ext>
            </a:extLst>
          </p:cNvPr>
          <p:cNvSpPr txBox="1"/>
          <p:nvPr/>
        </p:nvSpPr>
        <p:spPr>
          <a:xfrm>
            <a:off x="1582057" y="2075543"/>
            <a:ext cx="361092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dirty="0">
                <a:hlinkClick r:id="rId3"/>
              </a:rPr>
              <a:t>www.pflemo.ch</a:t>
            </a:r>
            <a:endParaRPr lang="fr-CH" dirty="0"/>
          </a:p>
          <a:p>
            <a:r>
              <a:rPr lang="fr-CH" dirty="0">
                <a:hlinkClick r:id="rId4"/>
              </a:rPr>
              <a:t>www.pflegemonitoring.ch</a:t>
            </a:r>
            <a:endParaRPr lang="fr-CH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182358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136EC694-7E56-4519-8772-772407B2A28F}"/>
              </a:ext>
            </a:extLst>
          </p:cNvPr>
          <p:cNvSpPr txBox="1"/>
          <p:nvPr/>
        </p:nvSpPr>
        <p:spPr>
          <a:xfrm>
            <a:off x="580200" y="2807700"/>
            <a:ext cx="7848600" cy="258532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  <a:p>
            <a:endParaRPr lang="fr-CH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20F6EA2B-E854-481D-8666-2732FA47603B}"/>
              </a:ext>
            </a:extLst>
          </p:cNvPr>
          <p:cNvSpPr txBox="1"/>
          <p:nvPr/>
        </p:nvSpPr>
        <p:spPr>
          <a:xfrm>
            <a:off x="504000" y="3500821"/>
            <a:ext cx="4410900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Unveröffentlichte</a:t>
            </a:r>
            <a:r>
              <a:rPr lang="fr-CH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de-CH" sz="2000" dirty="0">
                <a:solidFill>
                  <a:schemeClr val="tx1"/>
                </a:solidFill>
                <a:latin typeface="+mn-lt"/>
              </a:rPr>
              <a:t>Informationen auf einer Plattform zusammengefasst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Steuerungsinstrument, erlaubt Entwicklungen zu verfolgen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Bereitstellung umfangreicher Daten mithilfe eines benutzerfreundlichen und leicht zugänglichen Tools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5DC0B2FC-0230-437B-B528-C269E6F73B1F}"/>
              </a:ext>
            </a:extLst>
          </p:cNvPr>
          <p:cNvSpPr txBox="1"/>
          <p:nvPr/>
        </p:nvSpPr>
        <p:spPr>
          <a:xfrm>
            <a:off x="503999" y="1946630"/>
            <a:ext cx="1260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0"/>
              </a:spcBef>
            </a:pPr>
            <a:r>
              <a:rPr lang="de-CH" b="1" dirty="0">
                <a:solidFill>
                  <a:srgbClr val="005EB8"/>
                </a:solidFill>
                <a:latin typeface="+mn-lt"/>
              </a:rPr>
              <a:t>Stärken</a:t>
            </a:r>
            <a:r>
              <a:rPr lang="fr-CH" b="1" dirty="0">
                <a:solidFill>
                  <a:srgbClr val="005EB8"/>
                </a:solidFill>
                <a:latin typeface="+mn-lt"/>
              </a:rPr>
              <a:t>…</a:t>
            </a:r>
          </a:p>
        </p:txBody>
      </p:sp>
      <p:sp>
        <p:nvSpPr>
          <p:cNvPr id="8" name="Titre 1">
            <a:extLst>
              <a:ext uri="{FF2B5EF4-FFF2-40B4-BE49-F238E27FC236}">
                <a16:creationId xmlns:a16="http://schemas.microsoft.com/office/drawing/2014/main" id="{A16957D0-A4D1-4412-843A-5782D0907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7875" y="0"/>
            <a:ext cx="6516852" cy="914400"/>
          </a:xfr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CH" sz="2800" dirty="0">
                <a:solidFill>
                  <a:schemeClr val="tx1"/>
                </a:solidFill>
              </a:rPr>
              <a:t>Stärken und Limitationen</a:t>
            </a:r>
          </a:p>
        </p:txBody>
      </p:sp>
      <p:grpSp>
        <p:nvGrpSpPr>
          <p:cNvPr id="34" name="Groupe 33">
            <a:extLst>
              <a:ext uri="{FF2B5EF4-FFF2-40B4-BE49-F238E27FC236}">
                <a16:creationId xmlns:a16="http://schemas.microsoft.com/office/drawing/2014/main" id="{EF3310D7-8A42-42D6-9C2A-A6CB6C872A5B}"/>
              </a:ext>
            </a:extLst>
          </p:cNvPr>
          <p:cNvGrpSpPr/>
          <p:nvPr/>
        </p:nvGrpSpPr>
        <p:grpSpPr>
          <a:xfrm>
            <a:off x="2052000" y="1658630"/>
            <a:ext cx="1022425" cy="1022425"/>
            <a:chOff x="2605740" y="1020004"/>
            <a:chExt cx="1022425" cy="1022425"/>
          </a:xfrm>
        </p:grpSpPr>
        <p:pic>
          <p:nvPicPr>
            <p:cNvPr id="28" name="Image 27">
              <a:extLst>
                <a:ext uri="{FF2B5EF4-FFF2-40B4-BE49-F238E27FC236}">
                  <a16:creationId xmlns:a16="http://schemas.microsoft.com/office/drawing/2014/main" id="{A51C374E-C40C-4384-BF20-E778469D6BA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05740" y="1020004"/>
              <a:ext cx="1022425" cy="1022425"/>
            </a:xfrm>
            <a:prstGeom prst="rect">
              <a:avLst/>
            </a:prstGeom>
          </p:spPr>
        </p:pic>
        <p:sp>
          <p:nvSpPr>
            <p:cNvPr id="30" name="Organigramme : Connecteur 29">
              <a:extLst>
                <a:ext uri="{FF2B5EF4-FFF2-40B4-BE49-F238E27FC236}">
                  <a16:creationId xmlns:a16="http://schemas.microsoft.com/office/drawing/2014/main" id="{51AF3EA5-417A-438D-B79B-87F3D15CBD9A}"/>
                </a:ext>
              </a:extLst>
            </p:cNvPr>
            <p:cNvSpPr/>
            <p:nvPr/>
          </p:nvSpPr>
          <p:spPr>
            <a:xfrm>
              <a:off x="2993639" y="1132902"/>
              <a:ext cx="252000" cy="252000"/>
            </a:xfrm>
            <a:prstGeom prst="flowChartConnector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dirty="0"/>
            </a:p>
          </p:txBody>
        </p:sp>
        <p:sp>
          <p:nvSpPr>
            <p:cNvPr id="31" name="Organigramme : Connecteur 30">
              <a:extLst>
                <a:ext uri="{FF2B5EF4-FFF2-40B4-BE49-F238E27FC236}">
                  <a16:creationId xmlns:a16="http://schemas.microsoft.com/office/drawing/2014/main" id="{9707D25C-C226-4200-ABA6-1A03404E31E1}"/>
                </a:ext>
              </a:extLst>
            </p:cNvPr>
            <p:cNvSpPr/>
            <p:nvPr/>
          </p:nvSpPr>
          <p:spPr>
            <a:xfrm>
              <a:off x="2993639" y="1409184"/>
              <a:ext cx="252000" cy="252000"/>
            </a:xfrm>
            <a:prstGeom prst="flowChartConnector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dirty="0"/>
            </a:p>
          </p:txBody>
        </p:sp>
      </p:grpSp>
      <p:sp>
        <p:nvSpPr>
          <p:cNvPr id="14" name="ZoneTexte 13">
            <a:extLst>
              <a:ext uri="{FF2B5EF4-FFF2-40B4-BE49-F238E27FC236}">
                <a16:creationId xmlns:a16="http://schemas.microsoft.com/office/drawing/2014/main" id="{733B0D5C-8EC3-4F7D-ADA0-7E71109711F3}"/>
              </a:ext>
            </a:extLst>
          </p:cNvPr>
          <p:cNvSpPr txBox="1"/>
          <p:nvPr/>
        </p:nvSpPr>
        <p:spPr>
          <a:xfrm>
            <a:off x="5220000" y="1946630"/>
            <a:ext cx="2459094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Bef>
                <a:spcPts val="0"/>
              </a:spcBef>
            </a:pPr>
            <a:r>
              <a:rPr lang="fr-CH" b="1" dirty="0">
                <a:solidFill>
                  <a:srgbClr val="005EB8"/>
                </a:solidFill>
                <a:latin typeface="+mn-lt"/>
              </a:rPr>
              <a:t>… </a:t>
            </a:r>
            <a:r>
              <a:rPr lang="de-CH" b="1" dirty="0">
                <a:solidFill>
                  <a:srgbClr val="005EB8"/>
                </a:solidFill>
                <a:latin typeface="+mn-lt"/>
              </a:rPr>
              <a:t>und</a:t>
            </a:r>
            <a:r>
              <a:rPr lang="fr-CH" b="1" dirty="0">
                <a:solidFill>
                  <a:srgbClr val="005EB8"/>
                </a:solidFill>
                <a:latin typeface="+mn-lt"/>
              </a:rPr>
              <a:t> </a:t>
            </a:r>
            <a:r>
              <a:rPr lang="de-CH" b="1" dirty="0">
                <a:solidFill>
                  <a:srgbClr val="005EB8"/>
                </a:solidFill>
                <a:latin typeface="+mn-lt"/>
              </a:rPr>
              <a:t>Limitationen</a:t>
            </a: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E011D01-8797-4141-8BFD-D0539051B8A3}"/>
              </a:ext>
            </a:extLst>
          </p:cNvPr>
          <p:cNvGrpSpPr/>
          <p:nvPr/>
        </p:nvGrpSpPr>
        <p:grpSpPr>
          <a:xfrm>
            <a:off x="7652656" y="1658630"/>
            <a:ext cx="1022425" cy="1022425"/>
            <a:chOff x="3628165" y="1039489"/>
            <a:chExt cx="1022425" cy="1022425"/>
          </a:xfrm>
        </p:grpSpPr>
        <p:pic>
          <p:nvPicPr>
            <p:cNvPr id="16" name="Image 15">
              <a:extLst>
                <a:ext uri="{FF2B5EF4-FFF2-40B4-BE49-F238E27FC236}">
                  <a16:creationId xmlns:a16="http://schemas.microsoft.com/office/drawing/2014/main" id="{F0ABD089-EDB0-48CE-B885-08A9834A84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628165" y="1039489"/>
              <a:ext cx="1022425" cy="1022425"/>
            </a:xfrm>
            <a:prstGeom prst="rect">
              <a:avLst/>
            </a:prstGeom>
          </p:spPr>
        </p:pic>
        <p:sp>
          <p:nvSpPr>
            <p:cNvPr id="17" name="Organigramme : Connecteur 16">
              <a:extLst>
                <a:ext uri="{FF2B5EF4-FFF2-40B4-BE49-F238E27FC236}">
                  <a16:creationId xmlns:a16="http://schemas.microsoft.com/office/drawing/2014/main" id="{58EF2D4A-135D-4052-9EFD-E30521009E82}"/>
                </a:ext>
              </a:extLst>
            </p:cNvPr>
            <p:cNvSpPr/>
            <p:nvPr/>
          </p:nvSpPr>
          <p:spPr>
            <a:xfrm>
              <a:off x="4019327" y="1690685"/>
              <a:ext cx="252000" cy="252000"/>
            </a:xfrm>
            <a:prstGeom prst="flowChartConnector">
              <a:avLst/>
            </a:prstGeom>
            <a:solidFill>
              <a:srgbClr val="8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dirty="0"/>
            </a:p>
          </p:txBody>
        </p:sp>
      </p:grpSp>
      <p:sp>
        <p:nvSpPr>
          <p:cNvPr id="18" name="ZoneTexte 17">
            <a:extLst>
              <a:ext uri="{FF2B5EF4-FFF2-40B4-BE49-F238E27FC236}">
                <a16:creationId xmlns:a16="http://schemas.microsoft.com/office/drawing/2014/main" id="{40D63081-FBEF-4EF1-968B-8CA09A6809CD}"/>
              </a:ext>
            </a:extLst>
          </p:cNvPr>
          <p:cNvSpPr txBox="1"/>
          <p:nvPr/>
        </p:nvSpPr>
        <p:spPr>
          <a:xfrm>
            <a:off x="5220000" y="3464821"/>
            <a:ext cx="4392000" cy="23083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Beschreibendes Instrument, fehlende Interpretationen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Fehlen von Interessenindikatoren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Vergleichbarkeit der Erhebungen</a:t>
            </a:r>
          </a:p>
          <a:p>
            <a:pPr marL="360000" indent="-360000">
              <a:spcBef>
                <a:spcPts val="600"/>
              </a:spcBef>
              <a:spcAft>
                <a:spcPts val="600"/>
              </a:spcAft>
              <a:buClr>
                <a:srgbClr val="005EB8"/>
              </a:buClr>
              <a:buSzPct val="90000"/>
              <a:buFont typeface="Wingdings" panose="05000000000000000000" pitchFamily="2" charset="2"/>
              <a:buChar char="§"/>
            </a:pPr>
            <a:r>
              <a:rPr lang="de-CH" sz="2000" dirty="0">
                <a:solidFill>
                  <a:schemeClr val="tx1"/>
                </a:solidFill>
                <a:latin typeface="+mn-lt"/>
              </a:rPr>
              <a:t>Analysen teils begrenzt durch die Stichprobengrösse</a:t>
            </a:r>
            <a:endParaRPr lang="fr-CH" sz="2000" dirty="0"/>
          </a:p>
        </p:txBody>
      </p:sp>
    </p:spTree>
    <p:extLst>
      <p:ext uri="{BB962C8B-B14F-4D97-AF65-F5344CB8AC3E}">
        <p14:creationId xmlns:p14="http://schemas.microsoft.com/office/powerpoint/2010/main" val="107720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4" grpId="0"/>
      <p:bldP spid="1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PPT_Modèle_F-WS2018</Template>
  <TotalTime>0</TotalTime>
  <Words>509</Words>
  <Application>Microsoft Office PowerPoint</Application>
  <PresentationFormat>A4-Papier (210 x 297 mm)</PresentationFormat>
  <Paragraphs>153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Calibri</vt:lpstr>
      <vt:lpstr>Frutiger 45 Light</vt:lpstr>
      <vt:lpstr>Inter var</vt:lpstr>
      <vt:lpstr>Tahoma</vt:lpstr>
      <vt:lpstr>Webdings</vt:lpstr>
      <vt:lpstr>Wingdings</vt:lpstr>
      <vt:lpstr>Thème Office</vt:lpstr>
      <vt:lpstr>Nationales Monitoring Pflegepersonal Eine neue Online-Plattform des Obsan</vt:lpstr>
      <vt:lpstr> Das Obsan</vt:lpstr>
      <vt:lpstr>Eckpunkte</vt:lpstr>
      <vt:lpstr>Eckpunkte</vt:lpstr>
      <vt:lpstr>Projektumfang</vt:lpstr>
      <vt:lpstr>PowerPoint-Präsentation</vt:lpstr>
      <vt:lpstr>Données utilisées</vt:lpstr>
      <vt:lpstr>Überblick über das Monitoring</vt:lpstr>
      <vt:lpstr>Stärken und Limitationen</vt:lpstr>
      <vt:lpstr>PowerPoint-Präsentation</vt:lpstr>
    </vt:vector>
  </TitlesOfParts>
  <Company>Bundesverwaltung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Fallot Danièle BFS</dc:creator>
  <cp:lastModifiedBy>Stempfel Florence BFS</cp:lastModifiedBy>
  <cp:revision>618</cp:revision>
  <cp:lastPrinted>2023-04-27T09:47:06Z</cp:lastPrinted>
  <dcterms:created xsi:type="dcterms:W3CDTF">2018-02-01T10:42:14Z</dcterms:created>
  <dcterms:modified xsi:type="dcterms:W3CDTF">2024-11-18T08:44:05Z</dcterms:modified>
</cp:coreProperties>
</file>