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23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21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602C37E-5A0C-4D59-9CC1-DB48C0ED809E}" type="datetimeFigureOut">
              <a:rPr lang="fr-FR" smtClean="0"/>
              <a:pPr/>
              <a:t>24/10/2022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EB1C9D1-449D-46D7-AF82-31B2F7B5FE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197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9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oleObject" Target="../embeddings/oleObject11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5" Type="http://schemas.openxmlformats.org/officeDocument/2006/relationships/oleObject" Target="../embeddings/oleObject1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13" Type="http://schemas.openxmlformats.org/officeDocument/2006/relationships/tags" Target="../tags/tag76.xml"/><Relationship Id="rId3" Type="http://schemas.openxmlformats.org/officeDocument/2006/relationships/tags" Target="../tags/tag66.xml"/><Relationship Id="rId7" Type="http://schemas.openxmlformats.org/officeDocument/2006/relationships/tags" Target="../tags/tag70.xml"/><Relationship Id="rId12" Type="http://schemas.openxmlformats.org/officeDocument/2006/relationships/tags" Target="../tags/tag75.xml"/><Relationship Id="rId2" Type="http://schemas.openxmlformats.org/officeDocument/2006/relationships/tags" Target="../tags/tag65.xml"/><Relationship Id="rId16" Type="http://schemas.openxmlformats.org/officeDocument/2006/relationships/oleObject" Target="../embeddings/oleObject13.bin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11" Type="http://schemas.openxmlformats.org/officeDocument/2006/relationships/tags" Target="../tags/tag74.xml"/><Relationship Id="rId5" Type="http://schemas.openxmlformats.org/officeDocument/2006/relationships/tags" Target="../tags/tag68.xml"/><Relationship Id="rId15" Type="http://schemas.openxmlformats.org/officeDocument/2006/relationships/slideMaster" Target="../slideMasters/slideMaster1.xml"/><Relationship Id="rId10" Type="http://schemas.openxmlformats.org/officeDocument/2006/relationships/tags" Target="../tags/tag73.xml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4" Type="http://schemas.openxmlformats.org/officeDocument/2006/relationships/tags" Target="../tags/tag77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85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80.xml"/><Relationship Id="rId7" Type="http://schemas.openxmlformats.org/officeDocument/2006/relationships/tags" Target="../tags/tag84.xml"/><Relationship Id="rId12" Type="http://schemas.openxmlformats.org/officeDocument/2006/relationships/tags" Target="../tags/tag89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11" Type="http://schemas.openxmlformats.org/officeDocument/2006/relationships/tags" Target="../tags/tag88.xml"/><Relationship Id="rId5" Type="http://schemas.openxmlformats.org/officeDocument/2006/relationships/tags" Target="../tags/tag82.xml"/><Relationship Id="rId10" Type="http://schemas.openxmlformats.org/officeDocument/2006/relationships/tags" Target="../tags/tag87.xml"/><Relationship Id="rId4" Type="http://schemas.openxmlformats.org/officeDocument/2006/relationships/tags" Target="../tags/tag81.xml"/><Relationship Id="rId9" Type="http://schemas.openxmlformats.org/officeDocument/2006/relationships/tags" Target="../tags/tag86.xml"/><Relationship Id="rId14" Type="http://schemas.openxmlformats.org/officeDocument/2006/relationships/oleObject" Target="../embeddings/oleObject14.bin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7.xml"/><Relationship Id="rId3" Type="http://schemas.openxmlformats.org/officeDocument/2006/relationships/tags" Target="../tags/tag92.xml"/><Relationship Id="rId7" Type="http://schemas.openxmlformats.org/officeDocument/2006/relationships/tags" Target="../tags/tag96.xml"/><Relationship Id="rId12" Type="http://schemas.openxmlformats.org/officeDocument/2006/relationships/oleObject" Target="../embeddings/oleObject15.bin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6" Type="http://schemas.openxmlformats.org/officeDocument/2006/relationships/tags" Target="../tags/tag95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94.xml"/><Relationship Id="rId10" Type="http://schemas.openxmlformats.org/officeDocument/2006/relationships/tags" Target="../tags/tag99.xml"/><Relationship Id="rId4" Type="http://schemas.openxmlformats.org/officeDocument/2006/relationships/tags" Target="../tags/tag93.xml"/><Relationship Id="rId9" Type="http://schemas.openxmlformats.org/officeDocument/2006/relationships/tags" Target="../tags/tag98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oleObject" Target="../embeddings/oleObject16.bin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tags" Target="../tags/tag11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5" Type="http://schemas.openxmlformats.org/officeDocument/2006/relationships/tags" Target="../tags/tag112.xml"/><Relationship Id="rId4" Type="http://schemas.openxmlformats.org/officeDocument/2006/relationships/tags" Target="../tags/tag11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21.xml"/><Relationship Id="rId13" Type="http://schemas.openxmlformats.org/officeDocument/2006/relationships/oleObject" Target="../embeddings/oleObject18.bin"/><Relationship Id="rId3" Type="http://schemas.openxmlformats.org/officeDocument/2006/relationships/tags" Target="../tags/tag116.xml"/><Relationship Id="rId7" Type="http://schemas.openxmlformats.org/officeDocument/2006/relationships/tags" Target="../tags/tag120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11" Type="http://schemas.openxmlformats.org/officeDocument/2006/relationships/tags" Target="../tags/tag124.xml"/><Relationship Id="rId5" Type="http://schemas.openxmlformats.org/officeDocument/2006/relationships/tags" Target="../tags/tag118.xml"/><Relationship Id="rId10" Type="http://schemas.openxmlformats.org/officeDocument/2006/relationships/tags" Target="../tags/tag123.xml"/><Relationship Id="rId4" Type="http://schemas.openxmlformats.org/officeDocument/2006/relationships/tags" Target="../tags/tag117.xml"/><Relationship Id="rId9" Type="http://schemas.openxmlformats.org/officeDocument/2006/relationships/tags" Target="../tags/tag12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tags" Target="../tags/tag22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tags" Target="../tags/tag2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39.xml"/><Relationship Id="rId13" Type="http://schemas.openxmlformats.org/officeDocument/2006/relationships/tags" Target="../tags/tag44.xml"/><Relationship Id="rId18" Type="http://schemas.openxmlformats.org/officeDocument/2006/relationships/tags" Target="../tags/tag49.xml"/><Relationship Id="rId3" Type="http://schemas.openxmlformats.org/officeDocument/2006/relationships/tags" Target="../tags/tag34.xml"/><Relationship Id="rId21" Type="http://schemas.openxmlformats.org/officeDocument/2006/relationships/tags" Target="../tags/tag52.xml"/><Relationship Id="rId7" Type="http://schemas.openxmlformats.org/officeDocument/2006/relationships/tags" Target="../tags/tag38.xml"/><Relationship Id="rId12" Type="http://schemas.openxmlformats.org/officeDocument/2006/relationships/tags" Target="../tags/tag43.xml"/><Relationship Id="rId17" Type="http://schemas.openxmlformats.org/officeDocument/2006/relationships/tags" Target="../tags/tag48.xml"/><Relationship Id="rId2" Type="http://schemas.openxmlformats.org/officeDocument/2006/relationships/tags" Target="../tags/tag33.xml"/><Relationship Id="rId16" Type="http://schemas.openxmlformats.org/officeDocument/2006/relationships/tags" Target="../tags/tag47.xml"/><Relationship Id="rId20" Type="http://schemas.openxmlformats.org/officeDocument/2006/relationships/tags" Target="../tags/tag51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11" Type="http://schemas.openxmlformats.org/officeDocument/2006/relationships/tags" Target="../tags/tag42.xml"/><Relationship Id="rId24" Type="http://schemas.openxmlformats.org/officeDocument/2006/relationships/oleObject" Target="../embeddings/oleObject9.bin"/><Relationship Id="rId5" Type="http://schemas.openxmlformats.org/officeDocument/2006/relationships/tags" Target="../tags/tag36.xml"/><Relationship Id="rId15" Type="http://schemas.openxmlformats.org/officeDocument/2006/relationships/tags" Target="../tags/tag46.xml"/><Relationship Id="rId23" Type="http://schemas.openxmlformats.org/officeDocument/2006/relationships/slideMaster" Target="../slideMasters/slideMaster1.xml"/><Relationship Id="rId10" Type="http://schemas.openxmlformats.org/officeDocument/2006/relationships/tags" Target="../tags/tag41.xml"/><Relationship Id="rId19" Type="http://schemas.openxmlformats.org/officeDocument/2006/relationships/tags" Target="../tags/tag50.xml"/><Relationship Id="rId4" Type="http://schemas.openxmlformats.org/officeDocument/2006/relationships/tags" Target="../tags/tag35.xml"/><Relationship Id="rId9" Type="http://schemas.openxmlformats.org/officeDocument/2006/relationships/tags" Target="../tags/tag40.xml"/><Relationship Id="rId14" Type="http://schemas.openxmlformats.org/officeDocument/2006/relationships/tags" Target="../tags/tag45.xml"/><Relationship Id="rId22" Type="http://schemas.openxmlformats.org/officeDocument/2006/relationships/tags" Target="../tags/tag5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oleObject" Target="../embeddings/oleObject10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Title Placeholder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455613" y="1548000"/>
            <a:ext cx="8289925" cy="948978"/>
          </a:xfrm>
        </p:spPr>
        <p:txBody>
          <a:bodyPr/>
          <a:lstStyle>
            <a:lvl1pPr>
              <a:lnSpc>
                <a:spcPts val="3700"/>
              </a:lnSpc>
              <a:defRPr sz="3200" smtClean="0">
                <a:latin typeface="Arial" charset="0"/>
              </a:defRPr>
            </a:lvl1pPr>
          </a:lstStyle>
          <a:p>
            <a:r>
              <a:rPr lang="fr-CH" dirty="0"/>
              <a:t>Cliquer pour insérer un titre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44037" name="Text Placeholder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455613" y="3564000"/>
            <a:ext cx="8289925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CH" dirty="0"/>
              <a:t>Cliquer pour insérer un sous-titre</a:t>
            </a:r>
          </a:p>
        </p:txBody>
      </p:sp>
      <p:pic>
        <p:nvPicPr>
          <p:cNvPr id="13" name="Picture 12" descr="logo_etat_FR_vers_compacte.jpg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468000" y="417600"/>
            <a:ext cx="1584000" cy="60778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>
            <p:custDataLst>
              <p:tags r:id="rId4"/>
            </p:custDataLst>
          </p:nvPr>
        </p:nvSpPr>
        <p:spPr>
          <a:xfrm>
            <a:off x="2514600" y="363600"/>
            <a:ext cx="5164138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457200" fontAlgn="base">
              <a:lnSpc>
                <a:spcPts val="1350"/>
              </a:lnSpc>
              <a:spcBef>
                <a:spcPct val="0"/>
              </a:spcBef>
              <a:buClr>
                <a:srgbClr val="074EA1"/>
              </a:buClr>
            </a:pPr>
            <a:r>
              <a:rPr lang="fr-CH" sz="1000" b="1" dirty="0" err="1">
                <a:solidFill>
                  <a:srgbClr val="000000"/>
                </a:solidFill>
                <a:ea typeface="ＭＳ Ｐゴシック" pitchFamily="-112" charset="-128"/>
              </a:rPr>
              <a:t>Grangeneuve</a:t>
            </a:r>
            <a:endParaRPr lang="fr-CH" sz="1000" b="1" dirty="0">
              <a:solidFill>
                <a:srgbClr val="000000"/>
              </a:solidFill>
              <a:ea typeface="ＭＳ Ｐゴシック" pitchFamily="-112" charset="-128"/>
            </a:endParaRPr>
          </a:p>
          <a:p>
            <a:pPr defTabSz="457200" fontAlgn="base">
              <a:lnSpc>
                <a:spcPts val="1350"/>
              </a:lnSpc>
              <a:spcBef>
                <a:spcPct val="0"/>
              </a:spcBef>
              <a:buClr>
                <a:srgbClr val="074EA1"/>
              </a:buClr>
            </a:pPr>
            <a:r>
              <a:rPr lang="fr-CH" sz="1000" dirty="0">
                <a:solidFill>
                  <a:srgbClr val="000000"/>
                </a:solidFill>
                <a:ea typeface="ＭＳ Ｐゴシック" pitchFamily="-112" charset="-128"/>
              </a:rPr>
              <a:t>Institut agricole de l’Etat de Fribourg IAG</a:t>
            </a:r>
          </a:p>
          <a:p>
            <a:pPr defTabSz="457200" fontAlgn="base">
              <a:lnSpc>
                <a:spcPts val="1350"/>
              </a:lnSpc>
              <a:spcBef>
                <a:spcPct val="0"/>
              </a:spcBef>
              <a:buClr>
                <a:srgbClr val="074EA1"/>
              </a:buClr>
            </a:pPr>
            <a:r>
              <a:rPr lang="fr-CH" sz="1000" dirty="0">
                <a:solidFill>
                  <a:srgbClr val="000000"/>
                </a:solidFill>
                <a:ea typeface="ＭＳ Ｐゴシック" pitchFamily="-112" charset="-128"/>
              </a:rPr>
              <a:t>Landwirtschaftliches Institut des Kantons Freiburg LIG</a:t>
            </a:r>
          </a:p>
        </p:txBody>
      </p:sp>
      <p:sp>
        <p:nvSpPr>
          <p:cNvPr id="10" name="TextBox 9"/>
          <p:cNvSpPr txBox="1"/>
          <p:nvPr userDrawn="1">
            <p:custDataLst>
              <p:tags r:id="rId5"/>
            </p:custDataLst>
          </p:nvPr>
        </p:nvSpPr>
        <p:spPr>
          <a:xfrm>
            <a:off x="468000" y="6147687"/>
            <a:ext cx="5354638" cy="498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457200" fontAlgn="base">
              <a:lnSpc>
                <a:spcPts val="1300"/>
              </a:lnSpc>
              <a:spcBef>
                <a:spcPct val="0"/>
              </a:spcBef>
              <a:buClr>
                <a:srgbClr val="074EA1"/>
              </a:buClr>
            </a:pPr>
            <a:r>
              <a:rPr lang="fr-CH" sz="1000" dirty="0">
                <a:solidFill>
                  <a:srgbClr val="000000"/>
                </a:solidFill>
                <a:ea typeface="ＭＳ Ｐゴシック" pitchFamily="-112" charset="-128"/>
              </a:rPr>
              <a:t>—</a:t>
            </a:r>
          </a:p>
          <a:p>
            <a:pPr defTabSz="457200" fontAlgn="base">
              <a:lnSpc>
                <a:spcPts val="1300"/>
              </a:lnSpc>
              <a:spcBef>
                <a:spcPct val="0"/>
              </a:spcBef>
              <a:buClr>
                <a:srgbClr val="074EA1"/>
              </a:buClr>
            </a:pPr>
            <a:r>
              <a:rPr lang="fr-CH" sz="1000" dirty="0">
                <a:solidFill>
                  <a:srgbClr val="000000"/>
                </a:solidFill>
                <a:ea typeface="ＭＳ Ｐゴシック" pitchFamily="-112" charset="-128"/>
              </a:rPr>
              <a:t>Direction des institutions, de l’agriculture et des forêts </a:t>
            </a:r>
            <a:r>
              <a:rPr lang="fr-CH" sz="1000" b="1" dirty="0">
                <a:solidFill>
                  <a:srgbClr val="000000"/>
                </a:solidFill>
                <a:ea typeface="ＭＳ Ｐゴシック" pitchFamily="-112" charset="-128"/>
              </a:rPr>
              <a:t>DIAF</a:t>
            </a:r>
          </a:p>
          <a:p>
            <a:pPr defTabSz="457200" fontAlgn="base">
              <a:lnSpc>
                <a:spcPts val="1300"/>
              </a:lnSpc>
              <a:spcBef>
                <a:spcPct val="0"/>
              </a:spcBef>
              <a:buClr>
                <a:srgbClr val="074EA1"/>
              </a:buClr>
            </a:pPr>
            <a:r>
              <a:rPr lang="fr-CH" sz="1000" dirty="0">
                <a:solidFill>
                  <a:srgbClr val="000000"/>
                </a:solidFill>
                <a:ea typeface="ＭＳ Ｐゴシック" pitchFamily="-112" charset="-128"/>
              </a:rPr>
              <a:t>Direktion der Institutionen und der Land- und Forstwirtschaft </a:t>
            </a:r>
            <a:r>
              <a:rPr lang="fr-CH" sz="1000" b="1" dirty="0">
                <a:solidFill>
                  <a:srgbClr val="000000"/>
                </a:solidFill>
                <a:ea typeface="ＭＳ Ｐゴシック" pitchFamily="-112" charset="-128"/>
              </a:rPr>
              <a:t>DILF</a:t>
            </a:r>
            <a:endParaRPr lang="fr-CH" sz="1000" dirty="0">
              <a:solidFill>
                <a:srgbClr val="000000"/>
              </a:solidFill>
              <a:ea typeface="ＭＳ Ｐゴシック" pitchFamily="-112" charset="-128"/>
            </a:endParaRPr>
          </a:p>
        </p:txBody>
      </p:sp>
      <p:cxnSp>
        <p:nvCxnSpPr>
          <p:cNvPr id="8" name="Straight Connector 7"/>
          <p:cNvCxnSpPr/>
          <p:nvPr userDrawn="1">
            <p:custDataLst>
              <p:tags r:id="rId6"/>
            </p:custDataLst>
          </p:nvPr>
        </p:nvCxnSpPr>
        <p:spPr>
          <a:xfrm>
            <a:off x="450000" y="1263600"/>
            <a:ext cx="8244000" cy="1588"/>
          </a:xfrm>
          <a:prstGeom prst="line">
            <a:avLst/>
          </a:prstGeom>
          <a:ln w="12700">
            <a:solidFill>
              <a:srgbClr val="97233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1"/>
            </p:custDataLst>
          </p:nvPr>
        </p:nvSpPr>
        <p:spPr>
          <a:xfrm>
            <a:off x="457199" y="1766400"/>
            <a:ext cx="8242301" cy="307777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H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457200" y="1327200"/>
            <a:ext cx="8242300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457200" y="1371600"/>
            <a:ext cx="4032000" cy="464400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5" name="Bildplatzhalter 3"/>
          <p:cNvSpPr>
            <a:spLocks noGrp="1"/>
          </p:cNvSpPr>
          <p:nvPr>
            <p:ph type="pic" sz="quarter" idx="11"/>
          </p:nvPr>
        </p:nvSpPr>
        <p:spPr>
          <a:xfrm>
            <a:off x="4667500" y="1371600"/>
            <a:ext cx="4032000" cy="464400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457200" y="2407920"/>
            <a:ext cx="8242300" cy="1846659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kt 2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6" imgW="0" imgH="0" progId="">
                  <p:embed/>
                </p:oleObj>
              </mc:Choice>
              <mc:Fallback>
                <p:oleObj name="think-cell Slide" r:id="rId16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573226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573226" y="3113577"/>
            <a:ext cx="1260000" cy="153888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2032186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2032186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3363702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7"/>
            </p:custDataLst>
          </p:nvPr>
        </p:nvSpPr>
        <p:spPr>
          <a:xfrm>
            <a:off x="3363702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8"/>
            </p:custDataLst>
          </p:nvPr>
        </p:nvSpPr>
        <p:spPr>
          <a:xfrm>
            <a:off x="4695218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9"/>
            </p:custDataLst>
          </p:nvPr>
        </p:nvSpPr>
        <p:spPr>
          <a:xfrm>
            <a:off x="4695218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10"/>
            </p:custDataLst>
          </p:nvPr>
        </p:nvSpPr>
        <p:spPr>
          <a:xfrm>
            <a:off x="6026733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11"/>
            </p:custDataLst>
          </p:nvPr>
        </p:nvSpPr>
        <p:spPr>
          <a:xfrm>
            <a:off x="6026733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2"/>
            </p:custDataLst>
          </p:nvPr>
        </p:nvSpPr>
        <p:spPr>
          <a:xfrm>
            <a:off x="7358248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3"/>
            </p:custDataLst>
          </p:nvPr>
        </p:nvSpPr>
        <p:spPr>
          <a:xfrm>
            <a:off x="7358248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 hasCustomPrompt="1"/>
            <p:custDataLst>
              <p:tags r:id="rId14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kt 3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0" imgH="0" progId="">
                  <p:embed/>
                </p:oleObj>
              </mc:Choice>
              <mc:Fallback>
                <p:oleObj name="think-cell Slide" r:id="rId14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57322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573226" y="3113577"/>
            <a:ext cx="1519237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3"/>
            </p:custDataLst>
          </p:nvPr>
        </p:nvSpPr>
        <p:spPr>
          <a:xfrm>
            <a:off x="230723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4"/>
            </p:custDataLst>
          </p:nvPr>
        </p:nvSpPr>
        <p:spPr>
          <a:xfrm>
            <a:off x="2307236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3929319" y="2373243"/>
            <a:ext cx="144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6"/>
            </p:custDataLst>
          </p:nvPr>
        </p:nvSpPr>
        <p:spPr>
          <a:xfrm>
            <a:off x="3929319" y="3113577"/>
            <a:ext cx="144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7"/>
            </p:custDataLst>
          </p:nvPr>
        </p:nvSpPr>
        <p:spPr>
          <a:xfrm>
            <a:off x="5479402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8"/>
            </p:custDataLst>
          </p:nvPr>
        </p:nvSpPr>
        <p:spPr>
          <a:xfrm>
            <a:off x="5479402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710148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0"/>
            </p:custDataLst>
          </p:nvPr>
        </p:nvSpPr>
        <p:spPr>
          <a:xfrm>
            <a:off x="7101486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kt 2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0" imgH="0" progId="">
                  <p:embed/>
                </p:oleObj>
              </mc:Choice>
              <mc:Fallback>
                <p:oleObj name="think-cell Slide" r:id="rId12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1"/>
            </p:custDataLst>
          </p:nvPr>
        </p:nvSpPr>
        <p:spPr>
          <a:xfrm>
            <a:off x="573226" y="3113577"/>
            <a:ext cx="1872000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2"/>
            </p:custDataLst>
          </p:nvPr>
        </p:nvSpPr>
        <p:spPr>
          <a:xfrm>
            <a:off x="2683200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3"/>
            </p:custDataLst>
          </p:nvPr>
        </p:nvSpPr>
        <p:spPr>
          <a:xfrm>
            <a:off x="4684244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4"/>
            </p:custDataLst>
          </p:nvPr>
        </p:nvSpPr>
        <p:spPr>
          <a:xfrm>
            <a:off x="6685288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 hasCustomPrompt="1"/>
            <p:custDataLst>
              <p:tags r:id="rId5"/>
            </p:custDataLst>
          </p:nvPr>
        </p:nvSpPr>
        <p:spPr>
          <a:xfrm>
            <a:off x="573226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2683200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 hasCustomPrompt="1"/>
            <p:custDataLst>
              <p:tags r:id="rId7"/>
            </p:custDataLst>
          </p:nvPr>
        </p:nvSpPr>
        <p:spPr>
          <a:xfrm>
            <a:off x="4684244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 hasCustomPrompt="1"/>
            <p:custDataLst>
              <p:tags r:id="rId8"/>
            </p:custDataLst>
          </p:nvPr>
        </p:nvSpPr>
        <p:spPr>
          <a:xfrm>
            <a:off x="6685288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kt 1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0" imgH="0" progId="">
                  <p:embed/>
                </p:oleObj>
              </mc:Choice>
              <mc:Fallback>
                <p:oleObj name="think-cell Slide" r:id="rId10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573226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573226" y="3113577"/>
            <a:ext cx="2592000" cy="923330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3"/>
            </p:custDataLst>
          </p:nvPr>
        </p:nvSpPr>
        <p:spPr>
          <a:xfrm>
            <a:off x="3383379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4"/>
            </p:custDataLst>
          </p:nvPr>
        </p:nvSpPr>
        <p:spPr>
          <a:xfrm>
            <a:off x="3383379" y="3113577"/>
            <a:ext cx="259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5"/>
            </p:custDataLst>
          </p:nvPr>
        </p:nvSpPr>
        <p:spPr>
          <a:xfrm>
            <a:off x="6047204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6"/>
            </p:custDataLst>
          </p:nvPr>
        </p:nvSpPr>
        <p:spPr>
          <a:xfrm>
            <a:off x="6047204" y="3113577"/>
            <a:ext cx="259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 hasCustomPrompt="1"/>
            <p:custDataLst>
              <p:tags r:id="rId8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573226" y="2373243"/>
            <a:ext cx="403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573226" y="3113577"/>
            <a:ext cx="4032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3"/>
            </p:custDataLst>
          </p:nvPr>
        </p:nvSpPr>
        <p:spPr>
          <a:xfrm>
            <a:off x="4714876" y="2373243"/>
            <a:ext cx="38608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4"/>
            </p:custDataLst>
          </p:nvPr>
        </p:nvSpPr>
        <p:spPr>
          <a:xfrm>
            <a:off x="4714876" y="3113577"/>
            <a:ext cx="38608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0" imgH="0" progId="">
                  <p:embed/>
                </p:oleObj>
              </mc:Choice>
              <mc:Fallback>
                <p:oleObj name="think-cell Slide" r:id="rId13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457200" y="2126400"/>
            <a:ext cx="2386012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457199" y="2492375"/>
            <a:ext cx="2386013" cy="492443"/>
          </a:xfrm>
        </p:spPr>
        <p:txBody>
          <a:bodyPr wrap="square">
            <a:spAutoFit/>
          </a:bodyPr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3"/>
            </p:custDataLst>
          </p:nvPr>
        </p:nvSpPr>
        <p:spPr>
          <a:xfrm>
            <a:off x="2965451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4"/>
            </p:custDataLst>
          </p:nvPr>
        </p:nvSpPr>
        <p:spPr>
          <a:xfrm>
            <a:off x="2965450" y="1766400"/>
            <a:ext cx="2320930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5"/>
            </p:custDataLst>
          </p:nvPr>
        </p:nvSpPr>
        <p:spPr>
          <a:xfrm>
            <a:off x="392112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487362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7"/>
            </p:custDataLst>
          </p:nvPr>
        </p:nvSpPr>
        <p:spPr>
          <a:xfrm>
            <a:off x="583247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8"/>
            </p:custDataLst>
          </p:nvPr>
        </p:nvSpPr>
        <p:spPr>
          <a:xfrm>
            <a:off x="6786564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9"/>
            </p:custDataLst>
          </p:nvPr>
        </p:nvSpPr>
        <p:spPr>
          <a:xfrm>
            <a:off x="7745412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" imgW="0" imgH="0" progId="">
                  <p:embed/>
                </p:oleObj>
              </mc:Choice>
              <mc:Fallback>
                <p:oleObj name="think-cell Slide" r:id="rId2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327200"/>
            <a:ext cx="8242300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marL="358775" lvl="0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Cliquez pour modifier les styles du texte du masque</a:t>
            </a:r>
          </a:p>
          <a:p>
            <a:pPr marL="358775" lvl="1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Deuxième niveau</a:t>
            </a:r>
          </a:p>
          <a:p>
            <a:pPr marL="358775" lvl="2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Troisième niveau</a:t>
            </a:r>
          </a:p>
          <a:p>
            <a:pPr marL="358775" lvl="3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Quatrième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457200" y="1767141"/>
            <a:ext cx="8242300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457200" y="13278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ligne 2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457200" y="2266800"/>
            <a:ext cx="8242300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457200" y="18240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 hasCustomPrompt="1"/>
            <p:custDataLst>
              <p:tags r:id="rId2"/>
            </p:custDataLst>
          </p:nvPr>
        </p:nvSpPr>
        <p:spPr>
          <a:xfrm>
            <a:off x="5067299" y="1858223"/>
            <a:ext cx="3632201" cy="307777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 hasCustomPrompt="1"/>
            <p:custDataLst>
              <p:tags r:id="rId3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 hasCustomPrompt="1"/>
            <p:custDataLst>
              <p:tags r:id="rId4"/>
            </p:custDataLst>
          </p:nvPr>
        </p:nvSpPr>
        <p:spPr>
          <a:xfrm>
            <a:off x="457200" y="1858223"/>
            <a:ext cx="36324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  <p:custDataLst>
              <p:tags r:id="rId5"/>
            </p:custDataLst>
          </p:nvPr>
        </p:nvSpPr>
        <p:spPr>
          <a:xfrm>
            <a:off x="457200" y="2221364"/>
            <a:ext cx="363240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  <p:custDataLst>
              <p:tags r:id="rId6"/>
            </p:custDataLst>
          </p:nvPr>
        </p:nvSpPr>
        <p:spPr>
          <a:xfrm>
            <a:off x="5067299" y="2221364"/>
            <a:ext cx="3632201" cy="215443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dirty="0" err="1"/>
              <a:t>Titelmasterformat</a:t>
            </a:r>
            <a:r>
              <a:rPr lang="fr-CH" dirty="0"/>
              <a:t> </a:t>
            </a:r>
            <a:r>
              <a:rPr lang="fr-CH" dirty="0" err="1"/>
              <a:t>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 hasCustomPrompt="1"/>
            <p:custDataLst>
              <p:tags r:id="rId2"/>
            </p:custDataLst>
          </p:nvPr>
        </p:nvSpPr>
        <p:spPr>
          <a:xfrm>
            <a:off x="457200" y="1328400"/>
            <a:ext cx="8203248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 hasCustomPrompt="1"/>
            <p:custDataLst>
              <p:tags r:id="rId3"/>
            </p:custDataLst>
          </p:nvPr>
        </p:nvSpPr>
        <p:spPr>
          <a:xfrm>
            <a:off x="457200" y="1857600"/>
            <a:ext cx="368046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  <p:custDataLst>
              <p:tags r:id="rId4"/>
            </p:custDataLst>
          </p:nvPr>
        </p:nvSpPr>
        <p:spPr>
          <a:xfrm>
            <a:off x="457200" y="2297400"/>
            <a:ext cx="368046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4979988" y="1857600"/>
            <a:ext cx="368046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  <p:custDataLst>
              <p:tags r:id="rId6"/>
            </p:custDataLst>
          </p:nvPr>
        </p:nvSpPr>
        <p:spPr>
          <a:xfrm>
            <a:off x="4979988" y="2297400"/>
            <a:ext cx="368046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Objekt 7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4" imgW="0" imgH="0" progId="">
                  <p:embed/>
                </p:oleObj>
              </mc:Choice>
              <mc:Fallback>
                <p:oleObj name="think-cell Slide" r:id="rId24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298" cy="951970"/>
          </a:xfrm>
        </p:spPr>
        <p:txBody>
          <a:bodyPr/>
          <a:lstStyle/>
          <a:p>
            <a:r>
              <a:rPr lang="fr-CH" dirty="0"/>
              <a:t>Titelmasterformat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457200" y="1860000"/>
            <a:ext cx="16002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2268538" y="1860000"/>
            <a:ext cx="1602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 hasCustomPrompt="1"/>
            <p:custDataLst>
              <p:tags r:id="rId4"/>
            </p:custDataLst>
          </p:nvPr>
        </p:nvSpPr>
        <p:spPr>
          <a:xfrm>
            <a:off x="4081462" y="1860000"/>
            <a:ext cx="2797175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 hasCustomPrompt="1"/>
            <p:custDataLst>
              <p:tags r:id="rId5"/>
            </p:custDataLst>
          </p:nvPr>
        </p:nvSpPr>
        <p:spPr>
          <a:xfrm>
            <a:off x="7072312" y="1860000"/>
            <a:ext cx="162718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  <p:custDataLst>
              <p:tags r:id="rId6"/>
            </p:custDataLst>
          </p:nvPr>
        </p:nvSpPr>
        <p:spPr>
          <a:xfrm>
            <a:off x="501649" y="237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  <p:custDataLst>
              <p:tags r:id="rId7"/>
            </p:custDataLst>
          </p:nvPr>
        </p:nvSpPr>
        <p:spPr>
          <a:xfrm>
            <a:off x="2268538" y="237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  <p:custDataLst>
              <p:tags r:id="rId8"/>
            </p:custDataLst>
          </p:nvPr>
        </p:nvSpPr>
        <p:spPr>
          <a:xfrm>
            <a:off x="4081462" y="237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  <p:custDataLst>
              <p:tags r:id="rId9"/>
            </p:custDataLst>
          </p:nvPr>
        </p:nvSpPr>
        <p:spPr>
          <a:xfrm>
            <a:off x="7110398" y="237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  <p:custDataLst>
              <p:tags r:id="rId10"/>
            </p:custDataLst>
          </p:nvPr>
        </p:nvSpPr>
        <p:spPr>
          <a:xfrm>
            <a:off x="499850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  <p:custDataLst>
              <p:tags r:id="rId11"/>
            </p:custDataLst>
          </p:nvPr>
        </p:nvSpPr>
        <p:spPr>
          <a:xfrm>
            <a:off x="2268538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  <p:custDataLst>
              <p:tags r:id="rId12"/>
            </p:custDataLst>
          </p:nvPr>
        </p:nvSpPr>
        <p:spPr>
          <a:xfrm>
            <a:off x="4081462" y="309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  <p:custDataLst>
              <p:tags r:id="rId13"/>
            </p:custDataLst>
          </p:nvPr>
        </p:nvSpPr>
        <p:spPr>
          <a:xfrm>
            <a:off x="7110398" y="309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  <p:custDataLst>
              <p:tags r:id="rId14"/>
            </p:custDataLst>
          </p:nvPr>
        </p:nvSpPr>
        <p:spPr>
          <a:xfrm>
            <a:off x="501650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  <p:custDataLst>
              <p:tags r:id="rId15"/>
            </p:custDataLst>
          </p:nvPr>
        </p:nvSpPr>
        <p:spPr>
          <a:xfrm>
            <a:off x="2268538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  <p:custDataLst>
              <p:tags r:id="rId16"/>
            </p:custDataLst>
          </p:nvPr>
        </p:nvSpPr>
        <p:spPr>
          <a:xfrm>
            <a:off x="4081462" y="381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  <p:custDataLst>
              <p:tags r:id="rId17"/>
            </p:custDataLst>
          </p:nvPr>
        </p:nvSpPr>
        <p:spPr>
          <a:xfrm>
            <a:off x="7110398" y="381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  <p:custDataLst>
              <p:tags r:id="rId18"/>
            </p:custDataLst>
          </p:nvPr>
        </p:nvSpPr>
        <p:spPr>
          <a:xfrm>
            <a:off x="501649" y="453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  <p:custDataLst>
              <p:tags r:id="rId19"/>
            </p:custDataLst>
          </p:nvPr>
        </p:nvSpPr>
        <p:spPr>
          <a:xfrm>
            <a:off x="2268538" y="453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  <p:custDataLst>
              <p:tags r:id="rId20"/>
            </p:custDataLst>
          </p:nvPr>
        </p:nvSpPr>
        <p:spPr>
          <a:xfrm>
            <a:off x="4081462" y="453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 hasCustomPrompt="1"/>
            <p:custDataLst>
              <p:tags r:id="rId21"/>
            </p:custDataLst>
          </p:nvPr>
        </p:nvSpPr>
        <p:spPr>
          <a:xfrm>
            <a:off x="457199" y="1327200"/>
            <a:ext cx="8242299" cy="36933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  <p:custDataLst>
              <p:tags r:id="rId22"/>
            </p:custDataLst>
          </p:nvPr>
        </p:nvSpPr>
        <p:spPr>
          <a:xfrm>
            <a:off x="7110398" y="453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1"/>
            </p:custDataLst>
          </p:nvPr>
        </p:nvSpPr>
        <p:spPr>
          <a:xfrm>
            <a:off x="4800600" y="1327200"/>
            <a:ext cx="3900488" cy="61555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H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457200" y="1766400"/>
            <a:ext cx="4186238" cy="2154436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457200" y="1327200"/>
            <a:ext cx="4186238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5" imgW="0" imgH="0" progId="">
                  <p:embed/>
                </p:oleObj>
              </mc:Choice>
              <mc:Fallback>
                <p:oleObj name="think-cell Slide" r:id="rId25" imgW="0" imgH="0" progId="">
                  <p:embed/>
                  <p:pic>
                    <p:nvPicPr>
                      <p:cNvPr id="0" name="AutoShap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 bwMode="auto">
          <a:xfrm>
            <a:off x="457200" y="306000"/>
            <a:ext cx="8242300" cy="95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Titre exemple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 bwMode="auto">
          <a:xfrm>
            <a:off x="457200" y="1371600"/>
            <a:ext cx="8242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Texte principal</a:t>
            </a:r>
          </a:p>
          <a:p>
            <a:pPr lvl="1"/>
            <a:r>
              <a:rPr lang="fr-CH" dirty="0"/>
              <a:t>Premier niveau</a:t>
            </a:r>
          </a:p>
          <a:p>
            <a:pPr lvl="2"/>
            <a:r>
              <a:rPr lang="fr-CH" dirty="0"/>
              <a:t>Deuxième niveau</a:t>
            </a:r>
          </a:p>
          <a:p>
            <a:pPr lvl="3"/>
            <a:r>
              <a:rPr lang="fr-CH" dirty="0"/>
              <a:t>Troisième niveau</a:t>
            </a:r>
          </a:p>
          <a:p>
            <a:pPr lvl="4"/>
            <a:r>
              <a:rPr lang="fr-CH" dirty="0"/>
              <a:t>Quatrième niveau</a:t>
            </a: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22"/>
            </p:custDataLst>
          </p:nvPr>
        </p:nvPicPr>
        <p:blipFill>
          <a:blip r:embed="rId26" cstate="print"/>
          <a:stretch>
            <a:fillRect/>
          </a:stretch>
        </p:blipFill>
        <p:spPr>
          <a:xfrm>
            <a:off x="468000" y="6358200"/>
            <a:ext cx="756000" cy="290079"/>
          </a:xfrm>
          <a:prstGeom prst="rect">
            <a:avLst/>
          </a:prstGeom>
        </p:spPr>
      </p:pic>
      <p:cxnSp>
        <p:nvCxnSpPr>
          <p:cNvPr id="14" name="Straight Connector 13"/>
          <p:cNvCxnSpPr/>
          <p:nvPr>
            <p:custDataLst>
              <p:tags r:id="rId23"/>
            </p:custDataLst>
          </p:nvPr>
        </p:nvCxnSpPr>
        <p:spPr>
          <a:xfrm>
            <a:off x="468000" y="6188824"/>
            <a:ext cx="8244000" cy="1588"/>
          </a:xfrm>
          <a:prstGeom prst="line">
            <a:avLst/>
          </a:prstGeom>
          <a:ln w="38100">
            <a:solidFill>
              <a:srgbClr val="97233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10"/>
          <p:cNvSpPr txBox="1"/>
          <p:nvPr userDrawn="1">
            <p:custDataLst>
              <p:tags r:id="rId24"/>
            </p:custDataLst>
          </p:nvPr>
        </p:nvSpPr>
        <p:spPr>
          <a:xfrm>
            <a:off x="1835696" y="6245250"/>
            <a:ext cx="6876304" cy="500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Grangeneuve</a:t>
            </a:r>
            <a:br>
              <a:rPr lang="fr-CH" sz="1000" b="1" dirty="0"/>
            </a:br>
            <a:r>
              <a:rPr lang="de-DE" sz="1000" b="0" i="0" dirty="0"/>
              <a:t>Landwirtschaftliches Institut des Kantons Freiburg</a:t>
            </a:r>
            <a:endParaRPr lang="fr-CH" sz="1000" b="0" i="0" baseline="0" dirty="0"/>
          </a:p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 err="1"/>
              <a:t>Landwirtschaftliches</a:t>
            </a:r>
            <a:r>
              <a:rPr lang="fr-CH" sz="1000" b="0" i="0" dirty="0"/>
              <a:t> </a:t>
            </a:r>
            <a:r>
              <a:rPr lang="fr-CH" sz="1000" b="0" i="0" dirty="0" err="1"/>
              <a:t>Beratungszentrum</a:t>
            </a:r>
            <a:r>
              <a:rPr lang="fr-CH" sz="1000" b="0" i="0" dirty="0"/>
              <a:t> – </a:t>
            </a:r>
            <a:r>
              <a:rPr lang="fr-CH" sz="1000" b="0" i="0" dirty="0" err="1"/>
              <a:t>Kantonaler</a:t>
            </a:r>
            <a:r>
              <a:rPr lang="fr-CH" sz="1000" b="0" i="0" dirty="0"/>
              <a:t> </a:t>
            </a:r>
            <a:r>
              <a:rPr lang="fr-CH" sz="1000" b="0" i="0" dirty="0" err="1"/>
              <a:t>Pflanzenschutzdienst</a:t>
            </a:r>
            <a:r>
              <a:rPr lang="fr-CH" sz="1000" b="0" i="0" baseline="0" dirty="0"/>
              <a:t> / </a:t>
            </a:r>
            <a:r>
              <a:rPr lang="fr-CH" sz="1000" b="0" i="0" baseline="0" dirty="0" err="1"/>
              <a:t>Februar</a:t>
            </a:r>
            <a:r>
              <a:rPr lang="fr-CH" sz="1000" b="0" i="0" baseline="0" dirty="0"/>
              <a:t> 2018</a:t>
            </a:r>
            <a:endParaRPr lang="fr-CH" sz="1000" b="0" i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 pitchFamily="-112" charset="0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ClrTx/>
        <a:buSzPct val="100000"/>
        <a:buFont typeface="Arial"/>
        <a:buChar char="&gt;"/>
        <a:defRPr sz="2000" kern="1200" baseline="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15452"/>
            <a:ext cx="8242300" cy="437620"/>
          </a:xfrm>
        </p:spPr>
        <p:txBody>
          <a:bodyPr/>
          <a:lstStyle/>
          <a:p>
            <a:r>
              <a:rPr lang="fr-CH" sz="2800" dirty="0" err="1"/>
              <a:t>Feldspritzenkontrolle</a:t>
            </a:r>
            <a:endParaRPr lang="fr-FR" sz="280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457200" y="1534532"/>
            <a:ext cx="8242300" cy="369332"/>
          </a:xfrm>
        </p:spPr>
        <p:txBody>
          <a:bodyPr/>
          <a:lstStyle/>
          <a:p>
            <a:r>
              <a:rPr lang="fr-CH" dirty="0" err="1"/>
              <a:t>Orte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Jahre</a:t>
            </a:r>
            <a:r>
              <a:rPr lang="fr-CH" dirty="0"/>
              <a:t> der </a:t>
            </a:r>
            <a:r>
              <a:rPr lang="fr-CH" dirty="0" err="1"/>
              <a:t>Kontrolle</a:t>
            </a:r>
            <a:endParaRPr lang="fr-FR" dirty="0"/>
          </a:p>
        </p:txBody>
      </p:sp>
      <p:sp>
        <p:nvSpPr>
          <p:cNvPr id="6" name="Espace réservé du texte 3"/>
          <p:cNvSpPr txBox="1">
            <a:spLocks/>
          </p:cNvSpPr>
          <p:nvPr/>
        </p:nvSpPr>
        <p:spPr bwMode="auto">
          <a:xfrm>
            <a:off x="467544" y="5651956"/>
            <a:ext cx="85689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sz="1800" b="0" dirty="0"/>
              <a:t>Die </a:t>
            </a:r>
            <a:r>
              <a:rPr lang="fr-CH" sz="1800" b="0" dirty="0" err="1"/>
              <a:t>genauen</a:t>
            </a:r>
            <a:r>
              <a:rPr lang="fr-CH" sz="1800" b="0" dirty="0"/>
              <a:t> </a:t>
            </a:r>
            <a:r>
              <a:rPr lang="fr-CH" sz="1800" b="0" dirty="0" err="1"/>
              <a:t>Daten</a:t>
            </a:r>
            <a:r>
              <a:rPr lang="fr-CH" sz="1800" b="0" dirty="0"/>
              <a:t> </a:t>
            </a:r>
            <a:r>
              <a:rPr lang="fr-CH" sz="1800" b="0" dirty="0" err="1"/>
              <a:t>werden</a:t>
            </a:r>
            <a:r>
              <a:rPr lang="fr-CH" sz="1800" b="0" dirty="0"/>
              <a:t> </a:t>
            </a:r>
            <a:r>
              <a:rPr lang="fr-CH" sz="1800" b="0" dirty="0" err="1"/>
              <a:t>im</a:t>
            </a:r>
            <a:r>
              <a:rPr lang="fr-CH" sz="1800" b="0" dirty="0"/>
              <a:t> Sommer </a:t>
            </a:r>
            <a:r>
              <a:rPr lang="fr-CH" sz="1800" b="0" dirty="0" err="1"/>
              <a:t>kommuniziert</a:t>
            </a:r>
            <a:r>
              <a:rPr lang="fr-CH" sz="1800" b="0" dirty="0"/>
              <a:t> (Presse, Internet, </a:t>
            </a:r>
            <a:r>
              <a:rPr lang="fr-CH" sz="1800" b="0" dirty="0" err="1"/>
              <a:t>Briefpost</a:t>
            </a:r>
            <a:r>
              <a:rPr lang="fr-CH" sz="1800" b="0" dirty="0"/>
              <a:t>)</a:t>
            </a:r>
            <a:endParaRPr lang="fr-FR" sz="1800" b="0" dirty="0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373469"/>
              </p:ext>
            </p:extLst>
          </p:nvPr>
        </p:nvGraphicFramePr>
        <p:xfrm>
          <a:off x="4983691" y="282187"/>
          <a:ext cx="3870325" cy="686689"/>
        </p:xfrm>
        <a:graphic>
          <a:graphicData uri="http://schemas.openxmlformats.org/drawingml/2006/table">
            <a:tbl>
              <a:tblPr firstRow="1" firstCol="1" bandRow="1"/>
              <a:tblGrid>
                <a:gridCol w="3870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CH" sz="1000" dirty="0">
                          <a:effectLst/>
                          <a:latin typeface="Arial Black"/>
                          <a:ea typeface="Times New Roman"/>
                          <a:cs typeface="Times New Roman"/>
                        </a:rPr>
                        <a:t>ASSOCIATION FRIBOURGEOISE POUR L’ÉQUIPEMENT TECHNIQUE    DE   L’AGRICULTURE</a:t>
                      </a:r>
                      <a:endParaRPr lang="fr-CH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CH" sz="1000" dirty="0">
                          <a:effectLst/>
                          <a:latin typeface="Arial Black"/>
                          <a:ea typeface="Times New Roman"/>
                          <a:cs typeface="Times New Roman"/>
                        </a:rPr>
                        <a:t> </a:t>
                      </a:r>
                      <a:endParaRPr lang="fr-CH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CH" sz="1000" dirty="0" err="1">
                          <a:effectLst/>
                          <a:latin typeface="Arial Black"/>
                          <a:ea typeface="Times New Roman"/>
                          <a:cs typeface="Times New Roman"/>
                        </a:rPr>
                        <a:t>Freiburgischer</a:t>
                      </a:r>
                      <a:r>
                        <a:rPr lang="fr-CH" sz="1000" dirty="0">
                          <a:effectLst/>
                          <a:latin typeface="Arial Black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fr-CH" sz="1000" dirty="0" err="1">
                          <a:effectLst/>
                          <a:latin typeface="Arial Black"/>
                          <a:ea typeface="Times New Roman"/>
                          <a:cs typeface="Times New Roman"/>
                        </a:rPr>
                        <a:t>Verband</a:t>
                      </a:r>
                      <a:r>
                        <a:rPr lang="fr-CH" sz="1000" dirty="0">
                          <a:effectLst/>
                          <a:latin typeface="Arial Black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fr-CH" sz="1000" dirty="0" err="1">
                          <a:effectLst/>
                          <a:latin typeface="Arial Black"/>
                          <a:ea typeface="Times New Roman"/>
                          <a:cs typeface="Times New Roman"/>
                        </a:rPr>
                        <a:t>für</a:t>
                      </a:r>
                      <a:r>
                        <a:rPr lang="fr-CH" sz="1000" dirty="0">
                          <a:effectLst/>
                          <a:latin typeface="Arial Black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fr-CH" sz="1000" dirty="0" err="1">
                          <a:effectLst/>
                          <a:latin typeface="Arial Black"/>
                          <a:ea typeface="Times New Roman"/>
                          <a:cs typeface="Times New Roman"/>
                        </a:rPr>
                        <a:t>Landtechnik</a:t>
                      </a:r>
                      <a:endParaRPr lang="fr-CH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CH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Image 12" descr="logoAFET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5298" y="115476"/>
            <a:ext cx="930275" cy="937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292261"/>
              </p:ext>
            </p:extLst>
          </p:nvPr>
        </p:nvGraphicFramePr>
        <p:xfrm>
          <a:off x="457200" y="1972152"/>
          <a:ext cx="8125383" cy="2993186"/>
        </p:xfrm>
        <a:graphic>
          <a:graphicData uri="http://schemas.openxmlformats.org/drawingml/2006/table">
            <a:tbl>
              <a:tblPr/>
              <a:tblGrid>
                <a:gridCol w="2098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4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082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 err="1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/>
                          <a:cs typeface="Microsoft Sans Serif"/>
                        </a:rPr>
                        <a:t>Bezirk</a:t>
                      </a:r>
                      <a:endParaRPr lang="fr-FR" sz="1800" b="1" dirty="0">
                        <a:solidFill>
                          <a:srgbClr val="FFFFFF"/>
                        </a:solidFill>
                        <a:effectLst/>
                        <a:latin typeface="+mj-lt"/>
                        <a:ea typeface="Times New Roman"/>
                        <a:cs typeface="Microsoft Sans Serif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233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/>
                          <a:cs typeface="Microsoft Sans Serif"/>
                        </a:rPr>
                        <a:t>2023</a:t>
                      </a:r>
                      <a:endParaRPr lang="fr-FR" sz="18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233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/>
                          <a:cs typeface="Microsoft Sans Serif"/>
                        </a:rPr>
                        <a:t>2024</a:t>
                      </a:r>
                      <a:endParaRPr lang="fr-FR" sz="18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233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/>
                          <a:cs typeface="Microsoft Sans Serif"/>
                        </a:rPr>
                        <a:t>2025</a:t>
                      </a:r>
                      <a:endParaRPr lang="fr-FR" sz="18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23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74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cap="all" spc="-25" dirty="0">
                          <a:latin typeface="Univers Condensed"/>
                          <a:ea typeface="Times New Roman"/>
                          <a:cs typeface="Microsoft Sans Serif"/>
                        </a:rPr>
                        <a:t>Broye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 err="1">
                          <a:latin typeface="Arial"/>
                          <a:ea typeface="Times New Roman"/>
                        </a:rPr>
                        <a:t>Vesin</a:t>
                      </a:r>
                      <a:r>
                        <a:rPr lang="fr-FR" sz="1800" b="1" i="1" spc="-25" dirty="0"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fr-FR" sz="1800" b="1" i="1" spc="-25" dirty="0" err="1">
                          <a:latin typeface="Arial"/>
                          <a:ea typeface="Times New Roman"/>
                        </a:rPr>
                        <a:t>und</a:t>
                      </a:r>
                      <a:r>
                        <a:rPr lang="fr-FR" sz="1800" b="1" i="1" spc="-25" dirty="0">
                          <a:latin typeface="Arial"/>
                          <a:ea typeface="Times New Roman"/>
                        </a:rPr>
                        <a:t> St-Aubin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>
                          <a:latin typeface="Arial"/>
                          <a:ea typeface="Times New Roman"/>
                        </a:rPr>
                        <a:t>Estavayer-le-Lac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 err="1">
                          <a:latin typeface="Arial"/>
                          <a:ea typeface="Times New Roman"/>
                        </a:rPr>
                        <a:t>Vesin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74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cap="all" spc="-25" dirty="0">
                          <a:latin typeface="Univers Condensed"/>
                          <a:ea typeface="Times New Roman"/>
                          <a:cs typeface="Microsoft Sans Serif"/>
                        </a:rPr>
                        <a:t>Glane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 err="1">
                          <a:latin typeface="Arial"/>
                          <a:ea typeface="Times New Roman"/>
                        </a:rPr>
                        <a:t>Vuarmarens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>
                          <a:latin typeface="Arial"/>
                          <a:ea typeface="Times New Roman"/>
                        </a:rPr>
                        <a:t>Romont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>
                          <a:latin typeface="Arial"/>
                          <a:ea typeface="Times New Roman"/>
                        </a:rPr>
                        <a:t>-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74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cap="all" spc="-25" dirty="0">
                          <a:latin typeface="Univers Condensed"/>
                          <a:ea typeface="Times New Roman"/>
                          <a:cs typeface="Microsoft Sans Serif"/>
                        </a:rPr>
                        <a:t>GREYERZ/</a:t>
                      </a:r>
                      <a:r>
                        <a:rPr lang="fr-FR" sz="1800" b="1" cap="all" spc="-25" dirty="0" err="1">
                          <a:latin typeface="Univers Condensed"/>
                          <a:ea typeface="Times New Roman"/>
                          <a:cs typeface="Microsoft Sans Serif"/>
                        </a:rPr>
                        <a:t>Vivisbach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>
                          <a:latin typeface="Arial"/>
                          <a:ea typeface="Times New Roman"/>
                        </a:rPr>
                        <a:t>Vuadens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>
                          <a:latin typeface="Arial"/>
                          <a:ea typeface="Times New Roman"/>
                        </a:rPr>
                        <a:t>-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>
                          <a:latin typeface="Arial"/>
                          <a:ea typeface="Times New Roman"/>
                        </a:rPr>
                        <a:t>Vuadens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74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cap="all" spc="-25" dirty="0">
                          <a:latin typeface="Univers Condensed"/>
                          <a:ea typeface="Times New Roman"/>
                          <a:cs typeface="Microsoft Sans Serif"/>
                        </a:rPr>
                        <a:t>SAANE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>
                          <a:latin typeface="Arial"/>
                          <a:ea typeface="Times New Roman"/>
                        </a:rPr>
                        <a:t>Chénens </a:t>
                      </a:r>
                      <a:r>
                        <a:rPr lang="fr-FR" sz="1800" b="1" i="1" spc="-25" dirty="0" err="1">
                          <a:latin typeface="Arial"/>
                          <a:ea typeface="Times New Roman"/>
                        </a:rPr>
                        <a:t>und</a:t>
                      </a:r>
                      <a:r>
                        <a:rPr lang="fr-FR" sz="1800" b="1" i="1" spc="-25" dirty="0">
                          <a:latin typeface="Arial"/>
                          <a:ea typeface="Times New Roman"/>
                        </a:rPr>
                        <a:t> Grangeneuve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 err="1">
                          <a:latin typeface="Arial"/>
                          <a:ea typeface="Times New Roman"/>
                        </a:rPr>
                        <a:t>Grolley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 err="1">
                          <a:latin typeface="Arial"/>
                          <a:ea typeface="Times New Roman"/>
                        </a:rPr>
                        <a:t>Senèdes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74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cap="all" spc="-25" dirty="0">
                          <a:latin typeface="Univers Condensed"/>
                          <a:ea typeface="Times New Roman"/>
                          <a:cs typeface="Microsoft Sans Serif"/>
                        </a:rPr>
                        <a:t>SEE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 err="1">
                          <a:latin typeface="Arial"/>
                          <a:ea typeface="Times New Roman"/>
                        </a:rPr>
                        <a:t>Kerzers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 err="1">
                          <a:latin typeface="Arial"/>
                          <a:ea typeface="Times New Roman"/>
                        </a:rPr>
                        <a:t>Kerzers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>
                          <a:latin typeface="Arial"/>
                          <a:ea typeface="Times New Roman"/>
                        </a:rPr>
                        <a:t>Courtepin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74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cap="all" spc="-25" dirty="0">
                          <a:latin typeface="Univers Condensed"/>
                          <a:ea typeface="Times New Roman"/>
                          <a:cs typeface="Microsoft Sans Serif"/>
                        </a:rPr>
                        <a:t>SENSE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>
                          <a:latin typeface="Arial"/>
                          <a:ea typeface="Times New Roman"/>
                        </a:rPr>
                        <a:t>Tafers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 err="1">
                          <a:latin typeface="Arial"/>
                          <a:ea typeface="Times New Roman"/>
                        </a:rPr>
                        <a:t>Ueberstorf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i="1" spc="-25" dirty="0" err="1">
                          <a:latin typeface="Arial"/>
                          <a:ea typeface="Times New Roman"/>
                        </a:rPr>
                        <a:t>Tafers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45109" marR="45109" marT="0" marB="0" anchor="ctr">
                    <a:lnL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3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-2772816" y="-819794"/>
            <a:ext cx="4176464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buClr>
                <a:srgbClr val="074EA1"/>
              </a:buClr>
            </a:pPr>
            <a:r>
              <a:rPr lang="fr-CH" sz="1000" b="1" i="1" dirty="0">
                <a:solidFill>
                  <a:srgbClr val="FF0000"/>
                </a:solidFill>
              </a:rPr>
              <a:t>Note vba :</a:t>
            </a:r>
          </a:p>
          <a:p>
            <a:pPr>
              <a:buClr>
                <a:srgbClr val="074EA1"/>
              </a:buClr>
            </a:pPr>
            <a:r>
              <a:rPr lang="fr-CH" sz="1000" i="1" dirty="0">
                <a:solidFill>
                  <a:srgbClr val="FF0000"/>
                </a:solidFill>
              </a:rPr>
              <a:t>Document original sous H:\SPV\Protection des plantes\Séances-phytosanitaires\2018\Dossier =&gt;  2_Contrôles-pulvé.ppt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ugT1K4SvUevdVpXGp1tJ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5K2LMU5UmCzyDROhQzLA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_vHq95.E2Krl_Xy04Mag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QkiZa1bqEO5SQtJLvkoA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8Dses13tUqS1yajR7o.F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.u7FRle6U64Jxqp7mvuH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L2FWu6gSkedwt.qosQYx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3Z3zvelkStbdeqAbjncQ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BtcRW_7k.Lg7R_WbzH7A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1axcBrXY0O8o_zDdqgvhA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r5.VZZp02vpaqtGlH72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m_IIOrskG7At0_9VXjsw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o5xNoK89UiMFZps9fNjD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IqYYl58U.HA2IWrFop5g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R1MWD24UCNuV7CdDjtmg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bMUvC9iEKmxF2d_zsnb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Ab6THjB0.Qx.gMKU.Mu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RhbzptNhUGORQRqJt_Nq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2pyKew3kauPGjbB454W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lg_A3zpUebXoP7j18taA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aTyj5YvUaJJtxzF6WRJ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f6spNYc0KUFyu10RWzcA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4PDt2TuDUmR.8qF7emGSg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Fu00gPKEGlR1HLQQREHA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jjC08DV06dubSg4OqcrQ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MDq6TeWkeMQhxGrLkuB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CIaNGrYFE67xHP8GU1Ox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X6veYTtEGQkwFfGHfMU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ETAq3g20aeJpViTecVK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8po.KPOUa92EW_magsR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BP2Twpfw0es_0Ef6GzFU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cIAidDe0CK2UT9hFEcH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GO_afZWS0en2eIkfuA5C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b9xXlvR0qXGT085sU3J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0mMjfHteEmzmQfw51hus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rn.U7.6oUaF1O3zR_jtJ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yIFWRYqEWoNtXC4EU55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plCzs5vn0.8OltwwFLzK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waWU0Oo0iR0NyOa8yXw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Td7qwKFskywuFNf7c6mW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r5SnjbNkmCmSwVwGhOf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mMnhcfmEu6NxvxhbUyh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Z8AZCD8UeZkUUdDQ2WT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0QXonm0I0yTQJbHV98.7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cFqxC72EO0j7OS.e1pe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vfYx3XxPUWQYFwP5A1A9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kvJ9uYDkUOKCr1flStWK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1v6NOILEW69a4s4CGIO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V51Mhehk0q1kDurBnQ9u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VWtP3vYNEGKqOTfHqeKE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Pd80wKkE2zWgD85ujG1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etYglpG60qwabxvSLRFu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zjQEb6oEO0wZ.ll6MH5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ZPykyDLEeTmXMUWEKUF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BZACTOPUC8AEvAeo3dL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6k52bJzUygnY9vy1Qmh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7cGUXuKd0e8Li0VWgpxY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IcjGV1V8USUZzQ5Qafi2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fi_QJ9GE.FgrUSb0CVb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9YRArEh7UKbVaP5PLddK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2DnPXl6L0aBUUAOCe5RF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gae8yN60Ovb_wqNKvp1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tWDUjgVv0yXkNfKyWJch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f2AXIAJ4katdi7F2Qs3N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Q1PN7AdUevfGMpIopSr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HaElwG0UynFNRDwZ9i_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IU40Yv6Ei_cQjpYNnbO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IvEwv52XUqc0jASAF2z6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5P13O_XUS22f1O9GO4N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m5_F3NgUOOSEVd7Wjdu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YSPa5Drk2uKbOd_ITy8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9rJ5B0Sk6TIcbbMPxxH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3qSY6gkEuC.p80EDCj9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e73At64EulMcqvFIJim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Uz3CXThVUyETQcLPoMTA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oeYJ4x70Ce7GZWb0zzc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2wiXgURkiu1gQLguog8w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ZZmkIMkKrl5W4qOz2C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3_ifCxi0isfBjuppE_t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COL5l2OEyg5GMenReJY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B.3HXqkkOXqZ5ijI2cwg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qeSk_U4kielR5KtW710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653qi4t0ednie_A.PWY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WqRyEWkk6Yc4eT3H3AW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Gk.Q_7K06L_ewkD_Ffu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T5YASkW0CtfSjcOQ7Xw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dBhgp4wekmPgijkV0nRM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iZHkhXOkuz8vazoNZ.S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KTLH8DVyky4qsYxWMid2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IKdwW36kEeE8tdV0C1IR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ZDENdHfEKcHIBpfJJz8Q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_bpq8.hnEqOEHzDw3vzZQ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6fffcHEkOVDmrMWy95X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_208LiZcUmVn.NmgP_6Y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t0WO3gHRU6FQgSs_DF5Fg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E0rbnS60GqWS7AKyyAM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KLxNwCEgkKUMKi5gbYod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XdH7i4bUyyi3ISQ2Ei6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zF93ARm.UawR6jpOiCYOQ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XWyiyfzUik5vmyVaEecw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mrktc1hEG3yk3IKphgT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rFNlbYOgkqw.thvIi6ex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UboUdej_kCDmiJ2ZaXP3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zqWSQ0_F0qf1PTjrE3ud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68oGXD20awmirCuB5n8g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POJBX2SU2unl8pQuItXA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8hZSIv5UOe9U3PXpjNB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8K5ZLzVdUa6ykFftSKGv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CulKUU8EqlKMbDb8XpHA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ud4iaBU0O8wmMwQPxHc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UpCQ.BsEOusXO_ZVlGo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ow06plV0uEgUr6IkmZJQ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sz1C2HgUyjm0mS9ojn5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7RNwVqw0Kk01Hzn0j1Cw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8uG0Slc7k2jfnBAh9hIX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NFdTn1fmUiVf.ddxpzNWg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uES4EQYkGE6DIQt1jEl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o4tr98skyYTdgad_raQQ"/>
</p:tagLst>
</file>

<file path=ppt/theme/theme1.xml><?xml version="1.0" encoding="utf-8"?>
<a:theme xmlns:a="http://schemas.openxmlformats.org/drawingml/2006/main" name="PowerPoint IAG-f-coul-modèle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Affichage à l'écran (4:3)</PresentationFormat>
  <Paragraphs>37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Calibri</vt:lpstr>
      <vt:lpstr>Lucida Grande</vt:lpstr>
      <vt:lpstr>Times New Roman</vt:lpstr>
      <vt:lpstr>Univers Condensed</vt:lpstr>
      <vt:lpstr>PowerPoint IAG-f-coul-modèle</vt:lpstr>
      <vt:lpstr>think-cell Slide</vt:lpstr>
      <vt:lpstr>Feldspritzenkontrolle</vt:lpstr>
    </vt:vector>
  </TitlesOfParts>
  <Company>IAG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Séance d’informations phytosanitaires 2014  —</dc:title>
  <dc:creator>chassota</dc:creator>
  <cp:lastModifiedBy>Reinhard Samuel</cp:lastModifiedBy>
  <cp:revision>22</cp:revision>
  <cp:lastPrinted>2016-02-13T16:24:04Z</cp:lastPrinted>
  <dcterms:created xsi:type="dcterms:W3CDTF">2014-02-17T15:35:32Z</dcterms:created>
  <dcterms:modified xsi:type="dcterms:W3CDTF">2022-10-24T09:53:12Z</dcterms:modified>
</cp:coreProperties>
</file>