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2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1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602C37E-5A0C-4D59-9CC1-DB48C0ED809E}" type="datetimeFigureOut">
              <a:rPr lang="fr-FR" smtClean="0"/>
              <a:pPr/>
              <a:t>24/10/2022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EB1C9D1-449D-46D7-AF82-31B2F7B5FE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19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9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2" Type="http://schemas.openxmlformats.org/officeDocument/2006/relationships/tags" Target="../tags/tag65.xml"/><Relationship Id="rId16" Type="http://schemas.openxmlformats.org/officeDocument/2006/relationships/oleObject" Target="../embeddings/oleObject13.bin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5" Type="http://schemas.openxmlformats.org/officeDocument/2006/relationships/tags" Target="../tags/tag82.xml"/><Relationship Id="rId10" Type="http://schemas.openxmlformats.org/officeDocument/2006/relationships/tags" Target="../tags/tag87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oleObject" Target="../embeddings/oleObject14.bin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oleObject" Target="../embeddings/oleObject15.bin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94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oleObject" Target="../embeddings/oleObject16.bin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tags" Target="../tags/tag1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oleObject" Target="../embeddings/oleObject18.bin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5" Type="http://schemas.openxmlformats.org/officeDocument/2006/relationships/tags" Target="../tags/tag118.xml"/><Relationship Id="rId10" Type="http://schemas.openxmlformats.org/officeDocument/2006/relationships/tags" Target="../tags/tag123.xml"/><Relationship Id="rId4" Type="http://schemas.openxmlformats.org/officeDocument/2006/relationships/tags" Target="../tags/tag117.xml"/><Relationship Id="rId9" Type="http://schemas.openxmlformats.org/officeDocument/2006/relationships/tags" Target="../tags/tag12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2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oleObject" Target="../embeddings/oleObject9.bin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slideMaster" Target="../slideMasters/slideMaster1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oleObject" Target="../embeddings/oleObject10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Title Placeholder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455613" y="1548000"/>
            <a:ext cx="8289925" cy="948978"/>
          </a:xfrm>
        </p:spPr>
        <p:txBody>
          <a:bodyPr/>
          <a:lstStyle>
            <a:lvl1pPr>
              <a:lnSpc>
                <a:spcPts val="3700"/>
              </a:lnSpc>
              <a:defRPr sz="3200" smtClean="0">
                <a:latin typeface="Arial" charset="0"/>
              </a:defRPr>
            </a:lvl1pPr>
          </a:lstStyle>
          <a:p>
            <a:r>
              <a:rPr lang="fr-CH" dirty="0"/>
              <a:t>Cliquer pour insérer un titre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455613" y="3564000"/>
            <a:ext cx="8289925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pic>
        <p:nvPicPr>
          <p:cNvPr id="13" name="Picture 12" descr="logo_etat_FR_vers_compacte.jpg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468000" y="417600"/>
            <a:ext cx="1584000" cy="60778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>
            <p:custDataLst>
              <p:tags r:id="rId4"/>
            </p:custDataLst>
          </p:nvPr>
        </p:nvSpPr>
        <p:spPr>
          <a:xfrm>
            <a:off x="2514600" y="363600"/>
            <a:ext cx="5164138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457200" fontAlgn="base">
              <a:lnSpc>
                <a:spcPts val="1350"/>
              </a:lnSpc>
              <a:spcBef>
                <a:spcPct val="0"/>
              </a:spcBef>
              <a:buClr>
                <a:srgbClr val="074EA1"/>
              </a:buClr>
            </a:pPr>
            <a:r>
              <a:rPr lang="fr-CH" sz="1000" b="1" dirty="0" err="1">
                <a:solidFill>
                  <a:srgbClr val="000000"/>
                </a:solidFill>
                <a:ea typeface="ＭＳ Ｐゴシック" pitchFamily="-112" charset="-128"/>
              </a:rPr>
              <a:t>Grangeneuve</a:t>
            </a:r>
            <a:endParaRPr lang="fr-CH" sz="1000" b="1" dirty="0">
              <a:solidFill>
                <a:srgbClr val="000000"/>
              </a:solidFill>
              <a:ea typeface="ＭＳ Ｐゴシック" pitchFamily="-112" charset="-128"/>
            </a:endParaRPr>
          </a:p>
          <a:p>
            <a:pPr defTabSz="457200" fontAlgn="base">
              <a:lnSpc>
                <a:spcPts val="1350"/>
              </a:lnSpc>
              <a:spcBef>
                <a:spcPct val="0"/>
              </a:spcBef>
              <a:buClr>
                <a:srgbClr val="074EA1"/>
              </a:buClr>
            </a:pPr>
            <a:r>
              <a:rPr lang="fr-CH" sz="1000" dirty="0">
                <a:solidFill>
                  <a:srgbClr val="000000"/>
                </a:solidFill>
                <a:ea typeface="ＭＳ Ｐゴシック" pitchFamily="-112" charset="-128"/>
              </a:rPr>
              <a:t>Institut agricole de l’Etat de Fribourg IAG</a:t>
            </a:r>
          </a:p>
          <a:p>
            <a:pPr defTabSz="457200" fontAlgn="base">
              <a:lnSpc>
                <a:spcPts val="1350"/>
              </a:lnSpc>
              <a:spcBef>
                <a:spcPct val="0"/>
              </a:spcBef>
              <a:buClr>
                <a:srgbClr val="074EA1"/>
              </a:buClr>
            </a:pPr>
            <a:r>
              <a:rPr lang="fr-CH" sz="1000" dirty="0">
                <a:solidFill>
                  <a:srgbClr val="000000"/>
                </a:solidFill>
                <a:ea typeface="ＭＳ Ｐゴシック" pitchFamily="-112" charset="-128"/>
              </a:rPr>
              <a:t>Landwirtschaftliches Institut des Kantons Freiburg LIG</a:t>
            </a:r>
          </a:p>
        </p:txBody>
      </p:sp>
      <p:sp>
        <p:nvSpPr>
          <p:cNvPr id="10" name="TextBox 9"/>
          <p:cNvSpPr txBox="1"/>
          <p:nvPr userDrawn="1">
            <p:custDataLst>
              <p:tags r:id="rId5"/>
            </p:custDataLst>
          </p:nvPr>
        </p:nvSpPr>
        <p:spPr>
          <a:xfrm>
            <a:off x="468000" y="6147687"/>
            <a:ext cx="5354638" cy="49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457200" fontAlgn="base">
              <a:lnSpc>
                <a:spcPts val="1300"/>
              </a:lnSpc>
              <a:spcBef>
                <a:spcPct val="0"/>
              </a:spcBef>
              <a:buClr>
                <a:srgbClr val="074EA1"/>
              </a:buClr>
            </a:pPr>
            <a:r>
              <a:rPr lang="fr-CH" sz="1000" dirty="0">
                <a:solidFill>
                  <a:srgbClr val="000000"/>
                </a:solidFill>
                <a:ea typeface="ＭＳ Ｐゴシック" pitchFamily="-112" charset="-128"/>
              </a:rPr>
              <a:t>—</a:t>
            </a:r>
          </a:p>
          <a:p>
            <a:pPr defTabSz="457200" fontAlgn="base">
              <a:lnSpc>
                <a:spcPts val="1300"/>
              </a:lnSpc>
              <a:spcBef>
                <a:spcPct val="0"/>
              </a:spcBef>
              <a:buClr>
                <a:srgbClr val="074EA1"/>
              </a:buClr>
            </a:pPr>
            <a:r>
              <a:rPr lang="fr-CH" sz="1000" dirty="0">
                <a:solidFill>
                  <a:srgbClr val="000000"/>
                </a:solidFill>
                <a:ea typeface="ＭＳ Ｐゴシック" pitchFamily="-112" charset="-128"/>
              </a:rPr>
              <a:t>Direction des institutions, de l’agriculture et des forêts </a:t>
            </a:r>
            <a:r>
              <a:rPr lang="fr-CH" sz="1000" b="1" dirty="0">
                <a:solidFill>
                  <a:srgbClr val="000000"/>
                </a:solidFill>
                <a:ea typeface="ＭＳ Ｐゴシック" pitchFamily="-112" charset="-128"/>
              </a:rPr>
              <a:t>DIAF</a:t>
            </a:r>
          </a:p>
          <a:p>
            <a:pPr defTabSz="457200" fontAlgn="base">
              <a:lnSpc>
                <a:spcPts val="1300"/>
              </a:lnSpc>
              <a:spcBef>
                <a:spcPct val="0"/>
              </a:spcBef>
              <a:buClr>
                <a:srgbClr val="074EA1"/>
              </a:buClr>
            </a:pPr>
            <a:r>
              <a:rPr lang="fr-CH" sz="1000" dirty="0">
                <a:solidFill>
                  <a:srgbClr val="000000"/>
                </a:solidFill>
                <a:ea typeface="ＭＳ Ｐゴシック" pitchFamily="-112" charset="-128"/>
              </a:rPr>
              <a:t>Direktion der Institutionen und der Land- und Forstwirtschaft </a:t>
            </a:r>
            <a:r>
              <a:rPr lang="fr-CH" sz="1000" b="1" dirty="0">
                <a:solidFill>
                  <a:srgbClr val="000000"/>
                </a:solidFill>
                <a:ea typeface="ＭＳ Ｐゴシック" pitchFamily="-112" charset="-128"/>
              </a:rPr>
              <a:t>DILF</a:t>
            </a:r>
            <a:endParaRPr lang="fr-CH" sz="1000" dirty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cxnSp>
        <p:nvCxnSpPr>
          <p:cNvPr id="8" name="Straight Connector 7"/>
          <p:cNvCxnSpPr/>
          <p:nvPr userDrawn="1">
            <p:custDataLst>
              <p:tags r:id="rId6"/>
            </p:custDataLst>
          </p:nvPr>
        </p:nvCxnSpPr>
        <p:spPr>
          <a:xfrm>
            <a:off x="450000" y="1263600"/>
            <a:ext cx="8244000" cy="1588"/>
          </a:xfrm>
          <a:prstGeom prst="line">
            <a:avLst/>
          </a:prstGeom>
          <a:ln w="12700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1"/>
            </p:custDataLst>
          </p:nvPr>
        </p:nvSpPr>
        <p:spPr>
          <a:xfrm>
            <a:off x="457199" y="1766400"/>
            <a:ext cx="8242301" cy="307777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327200"/>
            <a:ext cx="8242300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457200" y="1371600"/>
            <a:ext cx="4032000" cy="4644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67500" y="1371600"/>
            <a:ext cx="4032000" cy="4644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57200" y="2407920"/>
            <a:ext cx="8242300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0" imgH="0" progId="">
                  <p:embed/>
                </p:oleObj>
              </mc:Choice>
              <mc:Fallback>
                <p:oleObj name="think-cell Slide" r:id="rId16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573226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573226" y="3113577"/>
            <a:ext cx="1260000" cy="153888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2032186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2032186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3363702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7"/>
            </p:custDataLst>
          </p:nvPr>
        </p:nvSpPr>
        <p:spPr>
          <a:xfrm>
            <a:off x="3363702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8"/>
            </p:custDataLst>
          </p:nvPr>
        </p:nvSpPr>
        <p:spPr>
          <a:xfrm>
            <a:off x="4695218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9"/>
            </p:custDataLst>
          </p:nvPr>
        </p:nvSpPr>
        <p:spPr>
          <a:xfrm>
            <a:off x="4695218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0"/>
            </p:custDataLst>
          </p:nvPr>
        </p:nvSpPr>
        <p:spPr>
          <a:xfrm>
            <a:off x="6026733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1"/>
            </p:custDataLst>
          </p:nvPr>
        </p:nvSpPr>
        <p:spPr>
          <a:xfrm>
            <a:off x="6026733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2"/>
            </p:custDataLst>
          </p:nvPr>
        </p:nvSpPr>
        <p:spPr>
          <a:xfrm>
            <a:off x="7358248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3"/>
            </p:custDataLst>
          </p:nvPr>
        </p:nvSpPr>
        <p:spPr>
          <a:xfrm>
            <a:off x="7358248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57322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1519237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3"/>
            </p:custDataLst>
          </p:nvPr>
        </p:nvSpPr>
        <p:spPr>
          <a:xfrm>
            <a:off x="230723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2307236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3929319" y="2373243"/>
            <a:ext cx="144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6"/>
            </p:custDataLst>
          </p:nvPr>
        </p:nvSpPr>
        <p:spPr>
          <a:xfrm>
            <a:off x="3929319" y="3113577"/>
            <a:ext cx="144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5479402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8"/>
            </p:custDataLst>
          </p:nvPr>
        </p:nvSpPr>
        <p:spPr>
          <a:xfrm>
            <a:off x="5479402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710148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7101486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0" imgH="0" progId="">
                  <p:embed/>
                </p:oleObj>
              </mc:Choice>
              <mc:Fallback>
                <p:oleObj name="think-cell Slide" r:id="rId12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1"/>
            </p:custDataLst>
          </p:nvPr>
        </p:nvSpPr>
        <p:spPr>
          <a:xfrm>
            <a:off x="573226" y="3113577"/>
            <a:ext cx="1872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2"/>
            </p:custDataLst>
          </p:nvPr>
        </p:nvSpPr>
        <p:spPr>
          <a:xfrm>
            <a:off x="2683200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3"/>
            </p:custDataLst>
          </p:nvPr>
        </p:nvSpPr>
        <p:spPr>
          <a:xfrm>
            <a:off x="4684244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4"/>
            </p:custDataLst>
          </p:nvPr>
        </p:nvSpPr>
        <p:spPr>
          <a:xfrm>
            <a:off x="6685288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5"/>
            </p:custDataLst>
          </p:nvPr>
        </p:nvSpPr>
        <p:spPr>
          <a:xfrm>
            <a:off x="573226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2683200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4684244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8"/>
            </p:custDataLst>
          </p:nvPr>
        </p:nvSpPr>
        <p:spPr>
          <a:xfrm>
            <a:off x="6685288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0" imgH="0" progId="">
                  <p:embed/>
                </p:oleObj>
              </mc:Choice>
              <mc:Fallback>
                <p:oleObj name="think-cell Slide" r:id="rId10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573226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2592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3"/>
            </p:custDataLst>
          </p:nvPr>
        </p:nvSpPr>
        <p:spPr>
          <a:xfrm>
            <a:off x="3383379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3383379" y="3113577"/>
            <a:ext cx="259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5"/>
            </p:custDataLst>
          </p:nvPr>
        </p:nvSpPr>
        <p:spPr>
          <a:xfrm>
            <a:off x="6047204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6"/>
            </p:custDataLst>
          </p:nvPr>
        </p:nvSpPr>
        <p:spPr>
          <a:xfrm>
            <a:off x="6047204" y="3113577"/>
            <a:ext cx="259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573226" y="2373243"/>
            <a:ext cx="403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4032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3"/>
            </p:custDataLst>
          </p:nvPr>
        </p:nvSpPr>
        <p:spPr>
          <a:xfrm>
            <a:off x="4714876" y="2373243"/>
            <a:ext cx="38608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4"/>
            </p:custDataLst>
          </p:nvPr>
        </p:nvSpPr>
        <p:spPr>
          <a:xfrm>
            <a:off x="4714876" y="3113577"/>
            <a:ext cx="38608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457200" y="2126400"/>
            <a:ext cx="2386012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457199" y="2492375"/>
            <a:ext cx="2386013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3"/>
            </p:custDataLst>
          </p:nvPr>
        </p:nvSpPr>
        <p:spPr>
          <a:xfrm>
            <a:off x="2965451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4"/>
            </p:custDataLst>
          </p:nvPr>
        </p:nvSpPr>
        <p:spPr>
          <a:xfrm>
            <a:off x="2965450" y="1766400"/>
            <a:ext cx="2320930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5"/>
            </p:custDataLst>
          </p:nvPr>
        </p:nvSpPr>
        <p:spPr>
          <a:xfrm>
            <a:off x="392112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487362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583247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8"/>
            </p:custDataLst>
          </p:nvPr>
        </p:nvSpPr>
        <p:spPr>
          <a:xfrm>
            <a:off x="6786564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9"/>
            </p:custDataLst>
          </p:nvPr>
        </p:nvSpPr>
        <p:spPr>
          <a:xfrm>
            <a:off x="7745412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" imgW="0" imgH="0" progId="">
                  <p:embed/>
                </p:oleObj>
              </mc:Choice>
              <mc:Fallback>
                <p:oleObj name="think-cell Slide" r:id="rId2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27200"/>
            <a:ext cx="8242300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57200" y="1767141"/>
            <a:ext cx="8242300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3278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57200" y="2266800"/>
            <a:ext cx="8242300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8240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5067299" y="1858223"/>
            <a:ext cx="3632201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3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4"/>
            </p:custDataLst>
          </p:nvPr>
        </p:nvSpPr>
        <p:spPr>
          <a:xfrm>
            <a:off x="457200" y="1858223"/>
            <a:ext cx="36324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5"/>
            </p:custDataLst>
          </p:nvPr>
        </p:nvSpPr>
        <p:spPr>
          <a:xfrm>
            <a:off x="457200" y="2221364"/>
            <a:ext cx="36324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6"/>
            </p:custDataLst>
          </p:nvPr>
        </p:nvSpPr>
        <p:spPr>
          <a:xfrm>
            <a:off x="5067299" y="2221364"/>
            <a:ext cx="3632201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2"/>
            </p:custDataLst>
          </p:nvPr>
        </p:nvSpPr>
        <p:spPr>
          <a:xfrm>
            <a:off x="457200" y="1328400"/>
            <a:ext cx="8203248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3"/>
            </p:custDataLst>
          </p:nvPr>
        </p:nvSpPr>
        <p:spPr>
          <a:xfrm>
            <a:off x="457200" y="1857600"/>
            <a:ext cx="368046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4"/>
            </p:custDataLst>
          </p:nvPr>
        </p:nvSpPr>
        <p:spPr>
          <a:xfrm>
            <a:off x="457200" y="2297400"/>
            <a:ext cx="368046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4979988" y="1857600"/>
            <a:ext cx="368046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4979988" y="2297400"/>
            <a:ext cx="368046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298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57200" y="1860000"/>
            <a:ext cx="16002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68538" y="1860000"/>
            <a:ext cx="1602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4"/>
            </p:custDataLst>
          </p:nvPr>
        </p:nvSpPr>
        <p:spPr>
          <a:xfrm>
            <a:off x="4081462" y="1860000"/>
            <a:ext cx="2797175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7072312" y="1860000"/>
            <a:ext cx="162718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501649" y="237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2268538" y="237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8"/>
            </p:custDataLst>
          </p:nvPr>
        </p:nvSpPr>
        <p:spPr>
          <a:xfrm>
            <a:off x="4081462" y="237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9"/>
            </p:custDataLst>
          </p:nvPr>
        </p:nvSpPr>
        <p:spPr>
          <a:xfrm>
            <a:off x="7110398" y="237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0"/>
            </p:custDataLst>
          </p:nvPr>
        </p:nvSpPr>
        <p:spPr>
          <a:xfrm>
            <a:off x="499850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1"/>
            </p:custDataLst>
          </p:nvPr>
        </p:nvSpPr>
        <p:spPr>
          <a:xfrm>
            <a:off x="2268538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2"/>
            </p:custDataLst>
          </p:nvPr>
        </p:nvSpPr>
        <p:spPr>
          <a:xfrm>
            <a:off x="4081462" y="309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3"/>
            </p:custDataLst>
          </p:nvPr>
        </p:nvSpPr>
        <p:spPr>
          <a:xfrm>
            <a:off x="7110398" y="309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4"/>
            </p:custDataLst>
          </p:nvPr>
        </p:nvSpPr>
        <p:spPr>
          <a:xfrm>
            <a:off x="501650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5"/>
            </p:custDataLst>
          </p:nvPr>
        </p:nvSpPr>
        <p:spPr>
          <a:xfrm>
            <a:off x="2268538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6"/>
            </p:custDataLst>
          </p:nvPr>
        </p:nvSpPr>
        <p:spPr>
          <a:xfrm>
            <a:off x="4081462" y="381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7"/>
            </p:custDataLst>
          </p:nvPr>
        </p:nvSpPr>
        <p:spPr>
          <a:xfrm>
            <a:off x="7110398" y="381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8"/>
            </p:custDataLst>
          </p:nvPr>
        </p:nvSpPr>
        <p:spPr>
          <a:xfrm>
            <a:off x="501649" y="453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19"/>
            </p:custDataLst>
          </p:nvPr>
        </p:nvSpPr>
        <p:spPr>
          <a:xfrm>
            <a:off x="2268538" y="453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0"/>
            </p:custDataLst>
          </p:nvPr>
        </p:nvSpPr>
        <p:spPr>
          <a:xfrm>
            <a:off x="4081462" y="453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1"/>
            </p:custDataLst>
          </p:nvPr>
        </p:nvSpPr>
        <p:spPr>
          <a:xfrm>
            <a:off x="457199" y="1327200"/>
            <a:ext cx="8242299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2"/>
            </p:custDataLst>
          </p:nvPr>
        </p:nvSpPr>
        <p:spPr>
          <a:xfrm>
            <a:off x="7110398" y="453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1"/>
            </p:custDataLst>
          </p:nvPr>
        </p:nvSpPr>
        <p:spPr>
          <a:xfrm>
            <a:off x="4800600" y="1327200"/>
            <a:ext cx="3900488" cy="61555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457200" y="1766400"/>
            <a:ext cx="4186238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457200" y="1327200"/>
            <a:ext cx="4186238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0" name="AutoShap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457200" y="306000"/>
            <a:ext cx="8242300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457200" y="1371600"/>
            <a:ext cx="8242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26" cstate="print"/>
          <a:stretch>
            <a:fillRect/>
          </a:stretch>
        </p:blipFill>
        <p:spPr>
          <a:xfrm>
            <a:off x="468000" y="6358200"/>
            <a:ext cx="756000" cy="290079"/>
          </a:xfrm>
          <a:prstGeom prst="rect">
            <a:avLst/>
          </a:prstGeom>
        </p:spPr>
      </p:pic>
      <p:cxnSp>
        <p:nvCxnSpPr>
          <p:cNvPr id="14" name="Straight Connector 13"/>
          <p:cNvCxnSpPr/>
          <p:nvPr>
            <p:custDataLst>
              <p:tags r:id="rId23"/>
            </p:custDataLst>
          </p:nvPr>
        </p:nvCxnSpPr>
        <p:spPr>
          <a:xfrm>
            <a:off x="468000" y="6188824"/>
            <a:ext cx="8244000" cy="1588"/>
          </a:xfrm>
          <a:prstGeom prst="line">
            <a:avLst/>
          </a:prstGeom>
          <a:ln w="38100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10"/>
          <p:cNvSpPr txBox="1"/>
          <p:nvPr userDrawn="1">
            <p:custDataLst>
              <p:tags r:id="rId24"/>
            </p:custDataLst>
          </p:nvPr>
        </p:nvSpPr>
        <p:spPr>
          <a:xfrm>
            <a:off x="1835696" y="6245250"/>
            <a:ext cx="6876304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Grangeneuve</a:t>
            </a:r>
            <a:br>
              <a:rPr lang="fr-CH" sz="1000" b="1" dirty="0"/>
            </a:br>
            <a:r>
              <a:rPr lang="de-DE" sz="1000" b="0" i="0" dirty="0"/>
              <a:t>Landwirtschaftliches Institut des Kantons Freiburg</a:t>
            </a:r>
            <a:endParaRPr lang="fr-CH" sz="1000" b="0" i="0" baseline="0" dirty="0"/>
          </a:p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 err="1"/>
              <a:t>Landwirtschaftliches</a:t>
            </a:r>
            <a:r>
              <a:rPr lang="fr-CH" sz="1000" b="0" i="0" dirty="0"/>
              <a:t> </a:t>
            </a:r>
            <a:r>
              <a:rPr lang="fr-CH" sz="1000" b="0" i="0" dirty="0" err="1"/>
              <a:t>Beratungszentrum</a:t>
            </a:r>
            <a:r>
              <a:rPr lang="fr-CH" sz="1000" b="0" i="0" dirty="0"/>
              <a:t> – </a:t>
            </a:r>
            <a:r>
              <a:rPr lang="fr-CH" sz="1000" b="0" i="0" dirty="0" err="1"/>
              <a:t>Kantonaler</a:t>
            </a:r>
            <a:r>
              <a:rPr lang="fr-CH" sz="1000" b="0" i="0" dirty="0"/>
              <a:t> </a:t>
            </a:r>
            <a:r>
              <a:rPr lang="fr-CH" sz="1000" b="0" i="0" dirty="0" err="1"/>
              <a:t>Pflanzenschutzdienst</a:t>
            </a:r>
            <a:r>
              <a:rPr lang="fr-CH" sz="1000" b="0" i="0" baseline="0" dirty="0"/>
              <a:t> / </a:t>
            </a:r>
            <a:r>
              <a:rPr lang="fr-CH" sz="1000" b="0" i="0" baseline="0" dirty="0" err="1"/>
              <a:t>Februar</a:t>
            </a:r>
            <a:r>
              <a:rPr lang="fr-CH" sz="1000" b="0" i="0" baseline="0" dirty="0"/>
              <a:t> 2018</a:t>
            </a:r>
            <a:endParaRPr lang="fr-CH" sz="1000" b="0" i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15452"/>
            <a:ext cx="8242300" cy="437620"/>
          </a:xfrm>
        </p:spPr>
        <p:txBody>
          <a:bodyPr/>
          <a:lstStyle/>
          <a:p>
            <a:r>
              <a:rPr lang="fr-CH" sz="2800" dirty="0" err="1"/>
              <a:t>Feldspritzenkontrolle</a:t>
            </a:r>
            <a:endParaRPr lang="fr-FR" sz="2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457200" y="1534532"/>
            <a:ext cx="8242300" cy="369332"/>
          </a:xfrm>
        </p:spPr>
        <p:txBody>
          <a:bodyPr/>
          <a:lstStyle/>
          <a:p>
            <a:r>
              <a:rPr lang="fr-CH" dirty="0" err="1"/>
              <a:t>Orte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Jahre</a:t>
            </a:r>
            <a:r>
              <a:rPr lang="fr-CH" dirty="0"/>
              <a:t> der </a:t>
            </a:r>
            <a:r>
              <a:rPr lang="fr-CH" dirty="0" err="1"/>
              <a:t>Kontrolle</a:t>
            </a:r>
            <a:endParaRPr lang="fr-FR" dirty="0"/>
          </a:p>
        </p:txBody>
      </p:sp>
      <p:sp>
        <p:nvSpPr>
          <p:cNvPr id="6" name="Espace réservé du texte 3"/>
          <p:cNvSpPr txBox="1">
            <a:spLocks/>
          </p:cNvSpPr>
          <p:nvPr/>
        </p:nvSpPr>
        <p:spPr bwMode="auto">
          <a:xfrm>
            <a:off x="467544" y="5651956"/>
            <a:ext cx="85689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1800" b="0" dirty="0"/>
              <a:t>Die </a:t>
            </a:r>
            <a:r>
              <a:rPr lang="fr-CH" sz="1800" b="0" dirty="0" err="1"/>
              <a:t>genauen</a:t>
            </a:r>
            <a:r>
              <a:rPr lang="fr-CH" sz="1800" b="0" dirty="0"/>
              <a:t> </a:t>
            </a:r>
            <a:r>
              <a:rPr lang="fr-CH" sz="1800" b="0" dirty="0" err="1"/>
              <a:t>Daten</a:t>
            </a:r>
            <a:r>
              <a:rPr lang="fr-CH" sz="1800" b="0" dirty="0"/>
              <a:t> </a:t>
            </a:r>
            <a:r>
              <a:rPr lang="fr-CH" sz="1800" b="0" dirty="0" err="1"/>
              <a:t>werden</a:t>
            </a:r>
            <a:r>
              <a:rPr lang="fr-CH" sz="1800" b="0" dirty="0"/>
              <a:t> </a:t>
            </a:r>
            <a:r>
              <a:rPr lang="fr-CH" sz="1800" b="0" dirty="0" err="1"/>
              <a:t>im</a:t>
            </a:r>
            <a:r>
              <a:rPr lang="fr-CH" sz="1800" b="0" dirty="0"/>
              <a:t> Sommer </a:t>
            </a:r>
            <a:r>
              <a:rPr lang="fr-CH" sz="1800" b="0" dirty="0" err="1"/>
              <a:t>kommuniziert</a:t>
            </a:r>
            <a:r>
              <a:rPr lang="fr-CH" sz="1800" b="0" dirty="0"/>
              <a:t> (Presse, Internet, </a:t>
            </a:r>
            <a:r>
              <a:rPr lang="fr-CH" sz="1800" b="0" dirty="0" err="1"/>
              <a:t>Briefpost</a:t>
            </a:r>
            <a:r>
              <a:rPr lang="fr-CH" sz="1800" b="0" dirty="0"/>
              <a:t>)</a:t>
            </a:r>
            <a:endParaRPr lang="fr-FR" sz="1800" b="0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373469"/>
              </p:ext>
            </p:extLst>
          </p:nvPr>
        </p:nvGraphicFramePr>
        <p:xfrm>
          <a:off x="4983691" y="282187"/>
          <a:ext cx="3870325" cy="686689"/>
        </p:xfrm>
        <a:graphic>
          <a:graphicData uri="http://schemas.openxmlformats.org/drawingml/2006/table">
            <a:tbl>
              <a:tblPr firstRow="1" firstCol="1" bandRow="1"/>
              <a:tblGrid>
                <a:gridCol w="387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CH" sz="1000" dirty="0">
                          <a:effectLst/>
                          <a:latin typeface="Arial Black"/>
                          <a:ea typeface="Times New Roman"/>
                          <a:cs typeface="Times New Roman"/>
                        </a:rPr>
                        <a:t>ASSOCIATION FRIBOURGEOISE POUR L’ÉQUIPEMENT TECHNIQUE    DE   L’AGRICULTURE</a:t>
                      </a:r>
                      <a:endParaRPr lang="fr-CH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CH" sz="1000" dirty="0">
                          <a:effectLst/>
                          <a:latin typeface="Arial Black"/>
                          <a:ea typeface="Times New Roman"/>
                          <a:cs typeface="Times New Roman"/>
                        </a:rPr>
                        <a:t> </a:t>
                      </a:r>
                      <a:endParaRPr lang="fr-CH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CH" sz="1000" dirty="0" err="1">
                          <a:effectLst/>
                          <a:latin typeface="Arial Black"/>
                          <a:ea typeface="Times New Roman"/>
                          <a:cs typeface="Times New Roman"/>
                        </a:rPr>
                        <a:t>Freiburgischer</a:t>
                      </a:r>
                      <a:r>
                        <a:rPr lang="fr-CH" sz="1000" dirty="0">
                          <a:effectLst/>
                          <a:latin typeface="Arial Black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fr-CH" sz="1000" dirty="0" err="1">
                          <a:effectLst/>
                          <a:latin typeface="Arial Black"/>
                          <a:ea typeface="Times New Roman"/>
                          <a:cs typeface="Times New Roman"/>
                        </a:rPr>
                        <a:t>Verband</a:t>
                      </a:r>
                      <a:r>
                        <a:rPr lang="fr-CH" sz="1000" dirty="0">
                          <a:effectLst/>
                          <a:latin typeface="Arial Black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fr-CH" sz="1000" dirty="0" err="1">
                          <a:effectLst/>
                          <a:latin typeface="Arial Black"/>
                          <a:ea typeface="Times New Roman"/>
                          <a:cs typeface="Times New Roman"/>
                        </a:rPr>
                        <a:t>für</a:t>
                      </a:r>
                      <a:r>
                        <a:rPr lang="fr-CH" sz="1000" dirty="0">
                          <a:effectLst/>
                          <a:latin typeface="Arial Black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fr-CH" sz="1000" dirty="0" err="1">
                          <a:effectLst/>
                          <a:latin typeface="Arial Black"/>
                          <a:ea typeface="Times New Roman"/>
                          <a:cs typeface="Times New Roman"/>
                        </a:rPr>
                        <a:t>Landtechnik</a:t>
                      </a:r>
                      <a:endParaRPr lang="fr-CH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CH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Image 12" descr="logoAFET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5298" y="115476"/>
            <a:ext cx="930275" cy="93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292261"/>
              </p:ext>
            </p:extLst>
          </p:nvPr>
        </p:nvGraphicFramePr>
        <p:xfrm>
          <a:off x="457200" y="1972152"/>
          <a:ext cx="8125383" cy="2993186"/>
        </p:xfrm>
        <a:graphic>
          <a:graphicData uri="http://schemas.openxmlformats.org/drawingml/2006/table">
            <a:tbl>
              <a:tblPr/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4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82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 err="1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Microsoft Sans Serif"/>
                        </a:rPr>
                        <a:t>Bezirk</a:t>
                      </a:r>
                      <a:endParaRPr lang="fr-FR" sz="1800" b="1" dirty="0">
                        <a:solidFill>
                          <a:srgbClr val="FFFFFF"/>
                        </a:solidFill>
                        <a:effectLst/>
                        <a:latin typeface="+mj-lt"/>
                        <a:ea typeface="Times New Roman"/>
                        <a:cs typeface="Microsoft Sans Serif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23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Microsoft Sans Serif"/>
                        </a:rPr>
                        <a:t>2023</a:t>
                      </a:r>
                      <a:endParaRPr lang="fr-FR" sz="18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23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Microsoft Sans Serif"/>
                        </a:rPr>
                        <a:t>2024</a:t>
                      </a:r>
                      <a:endParaRPr lang="fr-FR" sz="18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23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Microsoft Sans Serif"/>
                        </a:rPr>
                        <a:t>2025</a:t>
                      </a:r>
                      <a:endParaRPr lang="fr-FR" sz="18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23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74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cap="all" spc="-25" dirty="0">
                          <a:latin typeface="Univers Condensed"/>
                          <a:ea typeface="Times New Roman"/>
                          <a:cs typeface="Microsoft Sans Serif"/>
                        </a:rPr>
                        <a:t>Broye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 err="1">
                          <a:latin typeface="Arial"/>
                          <a:ea typeface="Times New Roman"/>
                        </a:rPr>
                        <a:t>Vesin</a:t>
                      </a:r>
                      <a:r>
                        <a:rPr lang="fr-FR" sz="1800" b="1" i="1" spc="-25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800" b="1" i="1" spc="-25" dirty="0" err="1">
                          <a:latin typeface="Arial"/>
                          <a:ea typeface="Times New Roman"/>
                        </a:rPr>
                        <a:t>und</a:t>
                      </a:r>
                      <a:r>
                        <a:rPr lang="fr-FR" sz="1800" b="1" i="1" spc="-25" dirty="0">
                          <a:latin typeface="Arial"/>
                          <a:ea typeface="Times New Roman"/>
                        </a:rPr>
                        <a:t> St-Aubin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>
                          <a:latin typeface="Arial"/>
                          <a:ea typeface="Times New Roman"/>
                        </a:rPr>
                        <a:t>Estavayer-le-Lac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 err="1">
                          <a:latin typeface="Arial"/>
                          <a:ea typeface="Times New Roman"/>
                        </a:rPr>
                        <a:t>Vesin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74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cap="all" spc="-25" dirty="0">
                          <a:latin typeface="Univers Condensed"/>
                          <a:ea typeface="Times New Roman"/>
                          <a:cs typeface="Microsoft Sans Serif"/>
                        </a:rPr>
                        <a:t>Glane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 err="1">
                          <a:latin typeface="Arial"/>
                          <a:ea typeface="Times New Roman"/>
                        </a:rPr>
                        <a:t>Vuarmarens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>
                          <a:latin typeface="Arial"/>
                          <a:ea typeface="Times New Roman"/>
                        </a:rPr>
                        <a:t>Romont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>
                          <a:latin typeface="Arial"/>
                          <a:ea typeface="Times New Roman"/>
                        </a:rPr>
                        <a:t>-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74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cap="all" spc="-25" dirty="0">
                          <a:latin typeface="Univers Condensed"/>
                          <a:ea typeface="Times New Roman"/>
                          <a:cs typeface="Microsoft Sans Serif"/>
                        </a:rPr>
                        <a:t>GREYERZ/</a:t>
                      </a:r>
                      <a:r>
                        <a:rPr lang="fr-FR" sz="1800" b="1" cap="all" spc="-25" dirty="0" err="1">
                          <a:latin typeface="Univers Condensed"/>
                          <a:ea typeface="Times New Roman"/>
                          <a:cs typeface="Microsoft Sans Serif"/>
                        </a:rPr>
                        <a:t>Vivisbach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>
                          <a:latin typeface="Arial"/>
                          <a:ea typeface="Times New Roman"/>
                        </a:rPr>
                        <a:t>Vuadens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>
                          <a:latin typeface="Arial"/>
                          <a:ea typeface="Times New Roman"/>
                        </a:rPr>
                        <a:t>-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>
                          <a:latin typeface="Arial"/>
                          <a:ea typeface="Times New Roman"/>
                        </a:rPr>
                        <a:t>Vuadens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74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cap="all" spc="-25" dirty="0">
                          <a:latin typeface="Univers Condensed"/>
                          <a:ea typeface="Times New Roman"/>
                          <a:cs typeface="Microsoft Sans Serif"/>
                        </a:rPr>
                        <a:t>SAANE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>
                          <a:latin typeface="Arial"/>
                          <a:ea typeface="Times New Roman"/>
                        </a:rPr>
                        <a:t>Chénens </a:t>
                      </a:r>
                      <a:r>
                        <a:rPr lang="fr-FR" sz="1800" b="1" i="1" spc="-25" dirty="0" err="1">
                          <a:latin typeface="Arial"/>
                          <a:ea typeface="Times New Roman"/>
                        </a:rPr>
                        <a:t>und</a:t>
                      </a:r>
                      <a:r>
                        <a:rPr lang="fr-FR" sz="1800" b="1" i="1" spc="-25" dirty="0">
                          <a:latin typeface="Arial"/>
                          <a:ea typeface="Times New Roman"/>
                        </a:rPr>
                        <a:t> Grangeneuve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 err="1">
                          <a:latin typeface="Arial"/>
                          <a:ea typeface="Times New Roman"/>
                        </a:rPr>
                        <a:t>Grolley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 err="1">
                          <a:latin typeface="Arial"/>
                          <a:ea typeface="Times New Roman"/>
                        </a:rPr>
                        <a:t>Senèdes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74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cap="all" spc="-25" dirty="0">
                          <a:latin typeface="Univers Condensed"/>
                          <a:ea typeface="Times New Roman"/>
                          <a:cs typeface="Microsoft Sans Serif"/>
                        </a:rPr>
                        <a:t>SEE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 err="1">
                          <a:latin typeface="Arial"/>
                          <a:ea typeface="Times New Roman"/>
                        </a:rPr>
                        <a:t>Kerzers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 err="1">
                          <a:latin typeface="Arial"/>
                          <a:ea typeface="Times New Roman"/>
                        </a:rPr>
                        <a:t>Kerzers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>
                          <a:latin typeface="Arial"/>
                          <a:ea typeface="Times New Roman"/>
                        </a:rPr>
                        <a:t>Courtepin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74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cap="all" spc="-25" dirty="0">
                          <a:latin typeface="Univers Condensed"/>
                          <a:ea typeface="Times New Roman"/>
                          <a:cs typeface="Microsoft Sans Serif"/>
                        </a:rPr>
                        <a:t>SENSE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>
                          <a:latin typeface="Arial"/>
                          <a:ea typeface="Times New Roman"/>
                        </a:rPr>
                        <a:t>Tafers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 err="1">
                          <a:latin typeface="Arial"/>
                          <a:ea typeface="Times New Roman"/>
                        </a:rPr>
                        <a:t>Ueberstorf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i="1" spc="-25" dirty="0" err="1">
                          <a:latin typeface="Arial"/>
                          <a:ea typeface="Times New Roman"/>
                        </a:rPr>
                        <a:t>Tafers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3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-2772816" y="-819794"/>
            <a:ext cx="417646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buClr>
                <a:srgbClr val="074EA1"/>
              </a:buClr>
            </a:pPr>
            <a:r>
              <a:rPr lang="fr-CH" sz="1000" b="1" i="1" dirty="0">
                <a:solidFill>
                  <a:srgbClr val="FF0000"/>
                </a:solidFill>
              </a:rPr>
              <a:t>Note vba :</a:t>
            </a:r>
          </a:p>
          <a:p>
            <a:pPr>
              <a:buClr>
                <a:srgbClr val="074EA1"/>
              </a:buClr>
            </a:pPr>
            <a:r>
              <a:rPr lang="fr-CH" sz="1000" i="1" dirty="0">
                <a:solidFill>
                  <a:srgbClr val="FF0000"/>
                </a:solidFill>
              </a:rPr>
              <a:t>Document original sous H:\SPV\Protection des plantes\Séances-phytosanitaires\2018\Dossier =&gt;  2_Contrôles-pulvé.ppt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gT1K4SvUevdVpXGp1tJ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ETAq3g20aeJpViTecVK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z3CXThVUyETQcLPoMTA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heme/theme1.xml><?xml version="1.0" encoding="utf-8"?>
<a:theme xmlns:a="http://schemas.openxmlformats.org/drawingml/2006/main" name="PowerPoint IAG-f-coul-modèle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Affichage à l'écran (4:3)</PresentationFormat>
  <Paragraphs>37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Lucida Grande</vt:lpstr>
      <vt:lpstr>Times New Roman</vt:lpstr>
      <vt:lpstr>Univers Condensed</vt:lpstr>
      <vt:lpstr>PowerPoint IAG-f-coul-modèle</vt:lpstr>
      <vt:lpstr>think-cell Slide</vt:lpstr>
      <vt:lpstr>Feldspritzenkontrolle</vt:lpstr>
    </vt:vector>
  </TitlesOfParts>
  <Company>IAG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d’informations phytosanitaires 2014  —</dc:title>
  <dc:creator>chassota</dc:creator>
  <cp:lastModifiedBy>Reinhard Samuel</cp:lastModifiedBy>
  <cp:revision>22</cp:revision>
  <cp:lastPrinted>2016-02-13T16:24:04Z</cp:lastPrinted>
  <dcterms:created xsi:type="dcterms:W3CDTF">2014-02-17T15:35:32Z</dcterms:created>
  <dcterms:modified xsi:type="dcterms:W3CDTF">2022-10-24T09:53:12Z</dcterms:modified>
</cp:coreProperties>
</file>