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4" r:id="rId2"/>
    <p:sldId id="308" r:id="rId3"/>
  </p:sldIdLst>
  <p:sldSz cx="9144000" cy="6858000" type="screen4x3"/>
  <p:notesSz cx="6858000" cy="9144000"/>
  <p:custDataLst>
    <p:tags r:id="rId6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C95"/>
    <a:srgbClr val="F8F8F8"/>
    <a:srgbClr val="E7EEFD"/>
    <a:srgbClr val="008094"/>
    <a:srgbClr val="A3CBFB"/>
    <a:srgbClr val="9900CC"/>
    <a:srgbClr val="AED1FC"/>
    <a:srgbClr val="333333"/>
    <a:srgbClr val="EF6DB7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11" autoAdjust="0"/>
  </p:normalViewPr>
  <p:slideViewPr>
    <p:cSldViewPr snapToObjects="1">
      <p:cViewPr varScale="1">
        <p:scale>
          <a:sx n="107" d="100"/>
          <a:sy n="107" d="100"/>
        </p:scale>
        <p:origin x="1566" y="114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72" d="100"/>
          <a:sy n="72" d="100"/>
        </p:scale>
        <p:origin x="133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08.09.2021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08.09.2021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/>
              <a:t>Textmasterformate durch Klicken bearbeiten</a:t>
            </a:r>
          </a:p>
          <a:p>
            <a:pPr lvl="1"/>
            <a:r>
              <a:rPr lang="fr-CH" noProof="0"/>
              <a:t>Zweite Ebene</a:t>
            </a:r>
          </a:p>
          <a:p>
            <a:pPr lvl="2"/>
            <a:r>
              <a:rPr lang="fr-CH" noProof="0"/>
              <a:t>Dritte Ebene</a:t>
            </a:r>
          </a:p>
          <a:p>
            <a:pPr lvl="3"/>
            <a:r>
              <a:rPr lang="fr-CH" noProof="0"/>
              <a:t>Vierte Ebene</a:t>
            </a:r>
          </a:p>
          <a:p>
            <a:pPr lvl="4"/>
            <a:r>
              <a:rPr lang="fr-CH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4238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56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1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46.xml"/><Relationship Id="rId7" Type="http://schemas.openxmlformats.org/officeDocument/2006/relationships/image" Target="../media/image1.jpe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oleObject" Target="../embeddings/oleObject1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tags" Target="../tags/tag50.xml"/><Relationship Id="rId7" Type="http://schemas.openxmlformats.org/officeDocument/2006/relationships/image" Target="../media/image1.jpeg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oleObject" Target="../embeddings/oleObject2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tags" Target="../tags/tag54.xml"/><Relationship Id="rId7" Type="http://schemas.openxmlformats.org/officeDocument/2006/relationships/image" Target="../media/image1.jpeg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oleObject" Target="../embeddings/oleObject2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tags" Target="../tags/tag58.xml"/><Relationship Id="rId7" Type="http://schemas.openxmlformats.org/officeDocument/2006/relationships/image" Target="../media/image1.jpeg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oleObject" Target="../embeddings/oleObject2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9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tags" Target="../tags/tag62.xml"/><Relationship Id="rId7" Type="http://schemas.openxmlformats.org/officeDocument/2006/relationships/image" Target="../media/image1.jpeg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oleObject" Target="../embeddings/oleObject2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tags" Target="../tags/tag66.xml"/><Relationship Id="rId7" Type="http://schemas.openxmlformats.org/officeDocument/2006/relationships/image" Target="../media/image1.jpeg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oleObject" Target="../embeddings/oleObject2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7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tags" Target="../tags/tag70.xml"/><Relationship Id="rId7" Type="http://schemas.openxmlformats.org/officeDocument/2006/relationships/image" Target="../media/image1.jpeg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oleObject" Target="../embeddings/oleObject3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tags" Target="../tags/tag74.xml"/><Relationship Id="rId7" Type="http://schemas.openxmlformats.org/officeDocument/2006/relationships/image" Target="../media/image1.jpe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oleObject" Target="../embeddings/oleObject3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4.xml"/><Relationship Id="rId7" Type="http://schemas.openxmlformats.org/officeDocument/2006/relationships/image" Target="../media/image1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8.xml"/><Relationship Id="rId7" Type="http://schemas.openxmlformats.org/officeDocument/2006/relationships/image" Target="../media/image1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2.xml"/><Relationship Id="rId7" Type="http://schemas.openxmlformats.org/officeDocument/2006/relationships/image" Target="../media/image1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oleObject" Target="../embeddings/oleObject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26.xml"/><Relationship Id="rId7" Type="http://schemas.openxmlformats.org/officeDocument/2006/relationships/image" Target="../media/image1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oleObject" Target="../embeddings/oleObject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30.xml"/><Relationship Id="rId7" Type="http://schemas.openxmlformats.org/officeDocument/2006/relationships/image" Target="../media/image1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tags" Target="../tags/tag34.xml"/><Relationship Id="rId7" Type="http://schemas.openxmlformats.org/officeDocument/2006/relationships/image" Target="../media/image1.jpe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oleObject" Target="../embeddings/oleObject1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tags" Target="../tags/tag38.xml"/><Relationship Id="rId7" Type="http://schemas.openxmlformats.org/officeDocument/2006/relationships/image" Target="../media/image1.jpe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oleObject" Target="../embeddings/oleObject1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tags" Target="../tags/tag42.xml"/><Relationship Id="rId7" Type="http://schemas.openxmlformats.org/officeDocument/2006/relationships/image" Target="../media/image1.jpe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oleObject" Target="../embeddings/oleObject1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2"/>
            </p:custDataLst>
          </p:nvPr>
        </p:nvSpPr>
        <p:spPr>
          <a:xfrm>
            <a:off x="2514600" y="363538"/>
            <a:ext cx="5164138" cy="358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Service du personnel et d’organisation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SPO</a:t>
            </a:r>
          </a:p>
          <a:p>
            <a:pPr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Amt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für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Personal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 err="1">
                <a:latin typeface="Arial" charset="0"/>
                <a:ea typeface="ＭＳ Ｐゴシック" pitchFamily="-112" charset="-128"/>
                <a:cs typeface="+mn-cs"/>
              </a:rPr>
              <a:t>und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 Organisation 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POA</a:t>
            </a:r>
          </a:p>
        </p:txBody>
      </p:sp>
      <p:sp>
        <p:nvSpPr>
          <p:cNvPr id="7" name="TextBox 9"/>
          <p:cNvSpPr txBox="1"/>
          <p:nvPr userDrawn="1">
            <p:custDataLst>
              <p:tags r:id="rId3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Direction des finances 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DFIN</a:t>
            </a:r>
          </a:p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 err="1">
                <a:latin typeface="Arial" charset="0"/>
                <a:ea typeface="ＭＳ Ｐゴシック" pitchFamily="-112" charset="-128"/>
                <a:cs typeface="+mn-cs"/>
              </a:rPr>
              <a:t>Finanzdirektion</a:t>
            </a: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 </a:t>
            </a:r>
            <a:r>
              <a:rPr lang="fr-CH" sz="1000" b="1" dirty="0">
                <a:latin typeface="Arial" charset="0"/>
                <a:ea typeface="ＭＳ Ｐゴシック" pitchFamily="-112" charset="-128"/>
                <a:cs typeface="+mn-cs"/>
              </a:rPr>
              <a:t>FIND</a:t>
            </a:r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4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/>
              <a:t>Modifier le style des sous-titres du masque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EB80A34-19EA-4D5D-A640-FE428E005B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6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F7F05F7-3E65-4813-BBAA-64C09C236420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8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8DB0318-5A44-4B79-8DCE-A3B67BD17456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33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D82FEAD-BA62-4350-B9A4-22FF4E9B8038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1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33EFAB4F-DF75-4B81-AF99-A29062CCF60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F92E1955-87A7-4AAE-AF79-EA5B62E259D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3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4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0" imgH="0" progId="">
                  <p:embed/>
                </p:oleObj>
              </mc:Choice>
              <mc:Fallback>
                <p:oleObj name="think-cell Slide" r:id="rId26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Titre exemple</a:t>
            </a:r>
            <a:br>
              <a:rPr lang="fr-CH"/>
            </a:br>
            <a:r>
              <a:rPr lang="fr-CH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Texte principal</a:t>
            </a:r>
          </a:p>
          <a:p>
            <a:pPr lvl="1"/>
            <a:r>
              <a:rPr lang="fr-CH"/>
              <a:t>Premier niveau</a:t>
            </a:r>
          </a:p>
          <a:p>
            <a:pPr lvl="2"/>
            <a:r>
              <a:rPr lang="fr-CH"/>
              <a:t>Deuxième niveau</a:t>
            </a:r>
          </a:p>
          <a:p>
            <a:pPr lvl="3"/>
            <a:r>
              <a:rPr lang="fr-CH"/>
              <a:t>Troisième niveau</a:t>
            </a:r>
          </a:p>
          <a:p>
            <a:pPr lvl="4"/>
            <a:r>
              <a:rPr lang="fr-CH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‹N°›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7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8 septembre 2021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6.x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7" Type="http://schemas.openxmlformats.org/officeDocument/2006/relationships/oleObject" Target="../embeddings/oleObject35.bin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3550" y="1180527"/>
            <a:ext cx="8286874" cy="4776232"/>
          </a:xfrm>
          <a:prstGeom prst="rect">
            <a:avLst/>
          </a:prstGeom>
          <a:noFill/>
          <a:ln w="127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6491064" cy="894540"/>
          </a:xfrm>
        </p:spPr>
        <p:txBody>
          <a:bodyPr/>
          <a:lstStyle/>
          <a:p>
            <a:r>
              <a:rPr lang="fr-CH" sz="2200" dirty="0">
                <a:cs typeface="Arial" panose="020B0604020202020204" pitchFamily="34" charset="0"/>
              </a:rPr>
              <a:t>Rapport sur l’état du projet </a:t>
            </a:r>
            <a:r>
              <a:rPr lang="fr-CH" sz="1600" i="1" dirty="0">
                <a:cs typeface="Arial" panose="020B0604020202020204" pitchFamily="34" charset="0"/>
              </a:rPr>
              <a:t>indiquez la date</a:t>
            </a:r>
            <a:br>
              <a:rPr lang="fr-CH" sz="16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50" y="1180526"/>
            <a:ext cx="4114800" cy="2895894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ClrTx/>
            </a:pPr>
            <a:r>
              <a:rPr lang="fr-CH" sz="1400" dirty="0">
                <a:solidFill>
                  <a:srgbClr val="007C95"/>
                </a:solidFill>
              </a:rPr>
              <a:t>Activités principales en cours</a:t>
            </a:r>
          </a:p>
          <a:p>
            <a:pPr marL="0" lvl="0" indent="0">
              <a:buClrTx/>
            </a:pPr>
            <a:r>
              <a:rPr lang="fr-CH" sz="1200" dirty="0"/>
              <a:t>&gt;  activité 1</a:t>
            </a:r>
          </a:p>
          <a:p>
            <a:pPr marL="0" lvl="0" indent="0">
              <a:buClrTx/>
            </a:pPr>
            <a:r>
              <a:rPr lang="fr-CH" sz="1200" dirty="0"/>
              <a:t>&gt;  activité 2</a:t>
            </a:r>
          </a:p>
          <a:p>
            <a:pPr marL="0" lvl="0" indent="0">
              <a:buClrTx/>
            </a:pPr>
            <a:r>
              <a:rPr lang="fr-CH" sz="1200" dirty="0"/>
              <a:t>&gt;  activité 3</a:t>
            </a:r>
          </a:p>
          <a:p>
            <a:pPr marL="0" lvl="0" indent="0">
              <a:buClrTx/>
            </a:pPr>
            <a:r>
              <a:rPr lang="fr-CH" sz="1200" dirty="0"/>
              <a:t>&gt;  etc.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3779912" y="1180527"/>
            <a:ext cx="0" cy="2895893"/>
          </a:xfrm>
          <a:prstGeom prst="line">
            <a:avLst/>
          </a:prstGeom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50" y="4140878"/>
            <a:ext cx="4114800" cy="181588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ClrTx/>
            </a:pPr>
            <a:r>
              <a:rPr lang="fr-CH" sz="1400" dirty="0">
                <a:solidFill>
                  <a:srgbClr val="007C95"/>
                </a:solidFill>
              </a:rPr>
              <a:t>Etat des risques et mesures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R1 (risque 1)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M1 (mesure de réduction de R1)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R2 (risque 2)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M2 (mesure de réduction du R2)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etc…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</a:t>
            </a:r>
          </a:p>
        </p:txBody>
      </p:sp>
      <p:sp>
        <p:nvSpPr>
          <p:cNvPr id="12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4140877"/>
            <a:ext cx="4114800" cy="181588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fr-CH" sz="1400" dirty="0">
                <a:solidFill>
                  <a:srgbClr val="007C95"/>
                </a:solidFill>
              </a:rPr>
              <a:t>Financement (en CHF.-)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Budget initial:  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Budget actuel: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Différence:		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Justification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</a:p>
          <a:p>
            <a:pPr marL="0" lvl="0" indent="0">
              <a:buClrTx/>
            </a:pPr>
            <a:r>
              <a:rPr lang="fr-CH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1180527"/>
            <a:ext cx="4114800" cy="155427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fr-CH" sz="1400" dirty="0">
                <a:solidFill>
                  <a:srgbClr val="007C95"/>
                </a:solidFill>
              </a:rPr>
              <a:t>Prochaines activités à initier </a:t>
            </a:r>
          </a:p>
          <a:p>
            <a:pPr marL="0" lvl="0" indent="0">
              <a:buClrTx/>
            </a:pPr>
            <a:r>
              <a:rPr lang="fr-CH" sz="1200" dirty="0"/>
              <a:t>&gt;  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</p:txBody>
      </p:sp>
      <p:sp>
        <p:nvSpPr>
          <p:cNvPr id="14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635624" y="2783758"/>
            <a:ext cx="4114800" cy="1292662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/>
          <a:p>
            <a:pPr marL="0" lvl="0" indent="0">
              <a:buClrTx/>
            </a:pPr>
            <a:r>
              <a:rPr lang="fr-CH" sz="1400" dirty="0">
                <a:solidFill>
                  <a:srgbClr val="007C95"/>
                </a:solidFill>
              </a:rPr>
              <a:t>Principales réalisations </a:t>
            </a:r>
            <a:r>
              <a:rPr lang="fr-CH" sz="1200" dirty="0">
                <a:solidFill>
                  <a:srgbClr val="007C95"/>
                </a:solidFill>
              </a:rPr>
              <a:t>(depuis le dernier rapport)</a:t>
            </a:r>
          </a:p>
          <a:p>
            <a:pPr marL="0" lvl="0" indent="0">
              <a:buClrTx/>
            </a:pPr>
            <a:r>
              <a:rPr lang="fr-CH" sz="1200" dirty="0"/>
              <a:t>&gt;  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 </a:t>
            </a:r>
          </a:p>
          <a:p>
            <a:pPr marL="0" lvl="0" indent="0">
              <a:buClrTx/>
            </a:pPr>
            <a:r>
              <a:rPr lang="fr-CH" sz="1200" dirty="0"/>
              <a:t>&gt;</a:t>
            </a:r>
          </a:p>
        </p:txBody>
      </p:sp>
      <p:sp>
        <p:nvSpPr>
          <p:cNvPr id="25" name="Ellipse 24"/>
          <p:cNvSpPr/>
          <p:nvPr/>
        </p:nvSpPr>
        <p:spPr>
          <a:xfrm>
            <a:off x="4120198" y="1534663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Ellipse 25"/>
          <p:cNvSpPr/>
          <p:nvPr/>
        </p:nvSpPr>
        <p:spPr>
          <a:xfrm>
            <a:off x="4122534" y="1791181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Ellipse 26"/>
          <p:cNvSpPr/>
          <p:nvPr/>
        </p:nvSpPr>
        <p:spPr>
          <a:xfrm>
            <a:off x="4117522" y="2047699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8" name="Groupe 27"/>
          <p:cNvGrpSpPr/>
          <p:nvPr/>
        </p:nvGrpSpPr>
        <p:grpSpPr>
          <a:xfrm>
            <a:off x="7914792" y="20285"/>
            <a:ext cx="835632" cy="1143492"/>
            <a:chOff x="422543" y="1400537"/>
            <a:chExt cx="835632" cy="1143492"/>
          </a:xfrm>
        </p:grpSpPr>
        <p:grpSp>
          <p:nvGrpSpPr>
            <p:cNvPr id="29" name="Groupe 2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33" name="Trapèze 3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4" name="Trapèze 3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5" name="Trapèze 3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216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42300" cy="892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CH" sz="2200" dirty="0">
                <a:cs typeface="Arial" panose="020B0604020202020204" pitchFamily="34" charset="0"/>
              </a:rPr>
              <a:t>Indicateurs actuels de l’état de votre projet                       </a:t>
            </a:r>
            <a:r>
              <a:rPr lang="fr-CH" sz="1400">
                <a:cs typeface="Arial" panose="020B0604020202020204" pitchFamily="34" charset="0"/>
              </a:rPr>
              <a:t>(copier/coller </a:t>
            </a:r>
            <a:r>
              <a:rPr lang="fr-CH" sz="1400" dirty="0">
                <a:cs typeface="Arial" panose="020B0604020202020204" pitchFamily="34" charset="0"/>
              </a:rPr>
              <a:t>les indicateurs représentatifs sur la page précédente)</a:t>
            </a:r>
            <a:br>
              <a:rPr lang="fr-CH" sz="16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fr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179512" y="1400537"/>
            <a:ext cx="835632" cy="1143492"/>
            <a:chOff x="422543" y="1400537"/>
            <a:chExt cx="835632" cy="1143492"/>
          </a:xfrm>
        </p:grpSpPr>
        <p:grpSp>
          <p:nvGrpSpPr>
            <p:cNvPr id="5" name="Groupe 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" name="Trapèze 3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" name="Trapèze 12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" name="Trapèze 1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6" name="ZoneTexte 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1182534" y="1395933"/>
            <a:ext cx="835632" cy="1143492"/>
            <a:chOff x="422543" y="1400537"/>
            <a:chExt cx="835632" cy="1143492"/>
          </a:xfrm>
        </p:grpSpPr>
        <p:grpSp>
          <p:nvGrpSpPr>
            <p:cNvPr id="29" name="Groupe 2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33" name="Trapèze 3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4" name="Trapèze 3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5" name="Trapèze 3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0" name="ZoneTexte 2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2179303" y="1400537"/>
            <a:ext cx="835632" cy="1143492"/>
            <a:chOff x="422543" y="1400537"/>
            <a:chExt cx="835632" cy="1143492"/>
          </a:xfrm>
        </p:grpSpPr>
        <p:grpSp>
          <p:nvGrpSpPr>
            <p:cNvPr id="37" name="Groupe 3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1" name="Trapèze 4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2" name="Trapèze 4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Trapèze 4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38" name="ZoneTexte 3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3162647" y="1404491"/>
            <a:ext cx="835632" cy="1143492"/>
            <a:chOff x="422543" y="1400537"/>
            <a:chExt cx="835632" cy="1143492"/>
          </a:xfrm>
        </p:grpSpPr>
        <p:grpSp>
          <p:nvGrpSpPr>
            <p:cNvPr id="45" name="Groupe 4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49" name="Trapèze 4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0" name="Trapèze 4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1" name="Trapèze 5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46" name="ZoneTexte 4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4161087" y="1407559"/>
            <a:ext cx="835632" cy="1143492"/>
            <a:chOff x="422543" y="1400537"/>
            <a:chExt cx="835632" cy="1143492"/>
          </a:xfrm>
        </p:grpSpPr>
        <p:grpSp>
          <p:nvGrpSpPr>
            <p:cNvPr id="53" name="Groupe 5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57" name="Trapèze 5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8" name="Trapèze 5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59" name="Trapèze 5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54" name="ZoneTexte 5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5176220" y="1419185"/>
            <a:ext cx="835632" cy="1143492"/>
            <a:chOff x="422543" y="1400537"/>
            <a:chExt cx="835632" cy="1143492"/>
          </a:xfrm>
        </p:grpSpPr>
        <p:grpSp>
          <p:nvGrpSpPr>
            <p:cNvPr id="61" name="Groupe 6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65" name="Trapèze 6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6" name="Trapèze 6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7" name="Trapèze 6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62" name="ZoneTexte 6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68" name="Groupe 67"/>
          <p:cNvGrpSpPr/>
          <p:nvPr/>
        </p:nvGrpSpPr>
        <p:grpSpPr>
          <a:xfrm>
            <a:off x="6192655" y="1421084"/>
            <a:ext cx="835632" cy="1143492"/>
            <a:chOff x="422543" y="1400537"/>
            <a:chExt cx="835632" cy="1143492"/>
          </a:xfrm>
        </p:grpSpPr>
        <p:grpSp>
          <p:nvGrpSpPr>
            <p:cNvPr id="69" name="Groupe 6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73" name="Trapèze 7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74" name="Trapèze 7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75" name="Trapèze 7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70" name="ZoneTexte 6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7154367" y="1421084"/>
            <a:ext cx="835632" cy="1143492"/>
            <a:chOff x="422543" y="1400537"/>
            <a:chExt cx="835632" cy="1143492"/>
          </a:xfrm>
        </p:grpSpPr>
        <p:grpSp>
          <p:nvGrpSpPr>
            <p:cNvPr id="77" name="Groupe 7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81" name="Trapèze 8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2" name="Trapèze 8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83" name="Trapèze 8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78" name="ZoneTexte 7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224513" y="2585573"/>
            <a:ext cx="835632" cy="1143492"/>
            <a:chOff x="422543" y="1400537"/>
            <a:chExt cx="835632" cy="1143492"/>
          </a:xfrm>
        </p:grpSpPr>
        <p:grpSp>
          <p:nvGrpSpPr>
            <p:cNvPr id="85" name="Groupe 8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89" name="Trapèze 8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0" name="Trapèze 8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1" name="Trapèze 9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86" name="ZoneTexte 8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1207721" y="2590177"/>
            <a:ext cx="835632" cy="1143492"/>
            <a:chOff x="422543" y="1400537"/>
            <a:chExt cx="835632" cy="1143492"/>
          </a:xfrm>
        </p:grpSpPr>
        <p:grpSp>
          <p:nvGrpSpPr>
            <p:cNvPr id="93" name="Groupe 9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97" name="Trapèze 9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8" name="Trapèze 9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99" name="Trapèze 9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94" name="ZoneTexte 9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00" name="Groupe 99"/>
          <p:cNvGrpSpPr/>
          <p:nvPr/>
        </p:nvGrpSpPr>
        <p:grpSpPr>
          <a:xfrm>
            <a:off x="2169215" y="2585573"/>
            <a:ext cx="835632" cy="1143492"/>
            <a:chOff x="422543" y="1400537"/>
            <a:chExt cx="835632" cy="1143492"/>
          </a:xfrm>
        </p:grpSpPr>
        <p:grpSp>
          <p:nvGrpSpPr>
            <p:cNvPr id="101" name="Groupe 10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05" name="Trapèze 10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6" name="Trapèze 10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07" name="Trapèze 10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02" name="ZoneTexte 10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08" name="Groupe 107"/>
          <p:cNvGrpSpPr/>
          <p:nvPr/>
        </p:nvGrpSpPr>
        <p:grpSpPr>
          <a:xfrm>
            <a:off x="3175773" y="2590177"/>
            <a:ext cx="835632" cy="1143492"/>
            <a:chOff x="422543" y="1400537"/>
            <a:chExt cx="835632" cy="1143492"/>
          </a:xfrm>
        </p:grpSpPr>
        <p:grpSp>
          <p:nvGrpSpPr>
            <p:cNvPr id="109" name="Groupe 10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13" name="Trapèze 11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4" name="Trapèze 11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15" name="Trapèze 11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10" name="ZoneTexte 10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4193638" y="2585573"/>
            <a:ext cx="835632" cy="1143492"/>
            <a:chOff x="422543" y="1400537"/>
            <a:chExt cx="835632" cy="1143492"/>
          </a:xfrm>
        </p:grpSpPr>
        <p:grpSp>
          <p:nvGrpSpPr>
            <p:cNvPr id="117" name="Groupe 11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21" name="Trapèze 12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22" name="Trapèze 12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23" name="Trapèze 12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18" name="ZoneTexte 11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19" name="ZoneTexte 11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5199223" y="2580969"/>
            <a:ext cx="835632" cy="1143492"/>
            <a:chOff x="422543" y="1400537"/>
            <a:chExt cx="835632" cy="1143492"/>
          </a:xfrm>
        </p:grpSpPr>
        <p:grpSp>
          <p:nvGrpSpPr>
            <p:cNvPr id="133" name="Groupe 13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37" name="Trapèze 13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8" name="Trapèze 13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39" name="Trapèze 13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34" name="ZoneTexte 13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40" name="Groupe 139"/>
          <p:cNvGrpSpPr/>
          <p:nvPr/>
        </p:nvGrpSpPr>
        <p:grpSpPr>
          <a:xfrm>
            <a:off x="6166570" y="2591411"/>
            <a:ext cx="835632" cy="1143492"/>
            <a:chOff x="422543" y="1400537"/>
            <a:chExt cx="835632" cy="1143492"/>
          </a:xfrm>
        </p:grpSpPr>
        <p:grpSp>
          <p:nvGrpSpPr>
            <p:cNvPr id="141" name="Groupe 14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45" name="Trapèze 14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6" name="Trapèze 14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7" name="Trapèze 14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42" name="ZoneTexte 14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48" name="Groupe 147"/>
          <p:cNvGrpSpPr/>
          <p:nvPr/>
        </p:nvGrpSpPr>
        <p:grpSpPr>
          <a:xfrm>
            <a:off x="7171100" y="2586708"/>
            <a:ext cx="835632" cy="1143492"/>
            <a:chOff x="422543" y="1400537"/>
            <a:chExt cx="835632" cy="1143492"/>
          </a:xfrm>
        </p:grpSpPr>
        <p:grpSp>
          <p:nvGrpSpPr>
            <p:cNvPr id="149" name="Groupe 14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53" name="Trapèze 15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4" name="Trapèze 15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55" name="Trapèze 15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50" name="ZoneTexte 14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64" name="Groupe 163"/>
          <p:cNvGrpSpPr/>
          <p:nvPr/>
        </p:nvGrpSpPr>
        <p:grpSpPr>
          <a:xfrm>
            <a:off x="207567" y="3739903"/>
            <a:ext cx="835632" cy="1143492"/>
            <a:chOff x="422543" y="1400537"/>
            <a:chExt cx="835632" cy="1143492"/>
          </a:xfrm>
        </p:grpSpPr>
        <p:grpSp>
          <p:nvGrpSpPr>
            <p:cNvPr id="165" name="Groupe 16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69" name="Trapèze 16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0" name="Trapèze 16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1" name="Trapèze 17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66" name="ZoneTexte 16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72" name="Groupe 171"/>
          <p:cNvGrpSpPr/>
          <p:nvPr/>
        </p:nvGrpSpPr>
        <p:grpSpPr>
          <a:xfrm>
            <a:off x="1179167" y="3735580"/>
            <a:ext cx="835632" cy="1143492"/>
            <a:chOff x="422543" y="1400537"/>
            <a:chExt cx="835632" cy="1143492"/>
          </a:xfrm>
        </p:grpSpPr>
        <p:grpSp>
          <p:nvGrpSpPr>
            <p:cNvPr id="173" name="Groupe 17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77" name="Trapèze 17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8" name="Trapèze 17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79" name="Trapèze 17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74" name="ZoneTexte 17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80" name="Groupe 179"/>
          <p:cNvGrpSpPr/>
          <p:nvPr/>
        </p:nvGrpSpPr>
        <p:grpSpPr>
          <a:xfrm>
            <a:off x="2173363" y="3723146"/>
            <a:ext cx="835632" cy="1143492"/>
            <a:chOff x="422543" y="1400537"/>
            <a:chExt cx="835632" cy="1143492"/>
          </a:xfrm>
        </p:grpSpPr>
        <p:grpSp>
          <p:nvGrpSpPr>
            <p:cNvPr id="181" name="Groupe 18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85" name="Trapèze 18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6" name="Trapèze 18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87" name="Trapèze 18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82" name="ZoneTexte 18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88" name="Groupe 187"/>
          <p:cNvGrpSpPr/>
          <p:nvPr/>
        </p:nvGrpSpPr>
        <p:grpSpPr>
          <a:xfrm>
            <a:off x="3162146" y="3727420"/>
            <a:ext cx="835632" cy="1143492"/>
            <a:chOff x="422543" y="1400537"/>
            <a:chExt cx="835632" cy="1143492"/>
          </a:xfrm>
        </p:grpSpPr>
        <p:grpSp>
          <p:nvGrpSpPr>
            <p:cNvPr id="189" name="Groupe 188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193" name="Trapèze 192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94" name="Trapèze 193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95" name="Trapèze 194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90" name="ZoneTexte 189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91" name="ZoneTexte 190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196" name="Groupe 195"/>
          <p:cNvGrpSpPr/>
          <p:nvPr/>
        </p:nvGrpSpPr>
        <p:grpSpPr>
          <a:xfrm>
            <a:off x="4184754" y="3731843"/>
            <a:ext cx="835632" cy="1143492"/>
            <a:chOff x="422543" y="1400537"/>
            <a:chExt cx="835632" cy="1143492"/>
          </a:xfrm>
        </p:grpSpPr>
        <p:grpSp>
          <p:nvGrpSpPr>
            <p:cNvPr id="197" name="Groupe 196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01" name="Trapèze 200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2" name="Trapèze 201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3" name="Trapèze 202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198" name="ZoneTexte 197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199" name="ZoneTexte 198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204" name="Groupe 203"/>
          <p:cNvGrpSpPr/>
          <p:nvPr/>
        </p:nvGrpSpPr>
        <p:grpSpPr>
          <a:xfrm>
            <a:off x="5178618" y="3737567"/>
            <a:ext cx="835632" cy="1143492"/>
            <a:chOff x="422543" y="1400537"/>
            <a:chExt cx="835632" cy="1143492"/>
          </a:xfrm>
        </p:grpSpPr>
        <p:grpSp>
          <p:nvGrpSpPr>
            <p:cNvPr id="205" name="Groupe 204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09" name="Trapèze 208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0" name="Trapèze 209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1" name="Trapèze 210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06" name="ZoneTexte 205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207" name="ZoneTexte 206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208" name="ZoneTexte 207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212" name="Groupe 211"/>
          <p:cNvGrpSpPr/>
          <p:nvPr/>
        </p:nvGrpSpPr>
        <p:grpSpPr>
          <a:xfrm>
            <a:off x="6167918" y="3750168"/>
            <a:ext cx="835632" cy="1143492"/>
            <a:chOff x="422543" y="1400537"/>
            <a:chExt cx="835632" cy="1143492"/>
          </a:xfrm>
        </p:grpSpPr>
        <p:grpSp>
          <p:nvGrpSpPr>
            <p:cNvPr id="213" name="Groupe 212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17" name="Trapèze 216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8" name="Trapèze 217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C000"/>
              </a:solidFill>
              <a:ln w="12700">
                <a:solidFill>
                  <a:srgbClr val="FFC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9" name="Trapèze 218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14" name="ZoneTexte 213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215" name="ZoneTexte 214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220" name="Groupe 219"/>
          <p:cNvGrpSpPr/>
          <p:nvPr/>
        </p:nvGrpSpPr>
        <p:grpSpPr>
          <a:xfrm>
            <a:off x="7191356" y="3745564"/>
            <a:ext cx="835632" cy="1143492"/>
            <a:chOff x="422543" y="1400537"/>
            <a:chExt cx="835632" cy="1143492"/>
          </a:xfrm>
        </p:grpSpPr>
        <p:grpSp>
          <p:nvGrpSpPr>
            <p:cNvPr id="221" name="Groupe 220"/>
            <p:cNvGrpSpPr/>
            <p:nvPr/>
          </p:nvGrpSpPr>
          <p:grpSpPr>
            <a:xfrm>
              <a:off x="457200" y="1483715"/>
              <a:ext cx="764811" cy="785432"/>
              <a:chOff x="2627784" y="1691972"/>
              <a:chExt cx="1008112" cy="1035293"/>
            </a:xfrm>
          </p:grpSpPr>
          <p:sp>
            <p:nvSpPr>
              <p:cNvPr id="225" name="Trapèze 224"/>
              <p:cNvSpPr/>
              <p:nvPr/>
            </p:nvSpPr>
            <p:spPr>
              <a:xfrm>
                <a:off x="2627784" y="2564904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6" name="Trapèze 225"/>
              <p:cNvSpPr/>
              <p:nvPr/>
            </p:nvSpPr>
            <p:spPr>
              <a:xfrm rot="7077539">
                <a:off x="2391850" y="2161433"/>
                <a:ext cx="1008112" cy="72008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7" name="Trapèze 226"/>
              <p:cNvSpPr/>
              <p:nvPr/>
            </p:nvSpPr>
            <p:spPr>
              <a:xfrm rot="14370569">
                <a:off x="2823720" y="2172624"/>
                <a:ext cx="1035293" cy="73989"/>
              </a:xfrm>
              <a:prstGeom prst="trapezoid">
                <a:avLst>
                  <a:gd name="adj" fmla="val 168487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sp>
          <p:nvSpPr>
            <p:cNvPr id="222" name="ZoneTexte 221"/>
            <p:cNvSpPr txBox="1"/>
            <p:nvPr/>
          </p:nvSpPr>
          <p:spPr>
            <a:xfrm rot="3534801">
              <a:off x="769811" y="1688403"/>
              <a:ext cx="764812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budget</a:t>
              </a:r>
            </a:p>
          </p:txBody>
        </p:sp>
        <p:sp>
          <p:nvSpPr>
            <p:cNvPr id="223" name="ZoneTexte 222"/>
            <p:cNvSpPr txBox="1"/>
            <p:nvPr/>
          </p:nvSpPr>
          <p:spPr>
            <a:xfrm rot="17865623">
              <a:off x="139702" y="1683378"/>
              <a:ext cx="777599" cy="211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délai</a:t>
              </a: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457199" y="2236252"/>
              <a:ext cx="764812" cy="3077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spcAft>
                  <a:spcPts val="0"/>
                </a:spcAft>
                <a:buClr>
                  <a:srgbClr val="074EA1"/>
                </a:buClr>
              </a:pPr>
              <a:r>
                <a:rPr lang="fr-CH" sz="1000" dirty="0"/>
                <a:t>ressources humaines</a:t>
              </a:r>
            </a:p>
          </p:txBody>
        </p:sp>
      </p:grpSp>
      <p:grpSp>
        <p:nvGrpSpPr>
          <p:cNvPr id="228" name="Groupe 227"/>
          <p:cNvGrpSpPr/>
          <p:nvPr/>
        </p:nvGrpSpPr>
        <p:grpSpPr>
          <a:xfrm>
            <a:off x="1187624" y="5331517"/>
            <a:ext cx="2723225" cy="243656"/>
            <a:chOff x="-6346174" y="6236690"/>
            <a:chExt cx="2723225" cy="243656"/>
          </a:xfrm>
        </p:grpSpPr>
        <p:sp>
          <p:nvSpPr>
            <p:cNvPr id="234" name="Trapèze 233"/>
            <p:cNvSpPr/>
            <p:nvPr/>
          </p:nvSpPr>
          <p:spPr>
            <a:xfrm>
              <a:off x="-6346174" y="6350357"/>
              <a:ext cx="764811" cy="54629"/>
            </a:xfrm>
            <a:prstGeom prst="trapezoid">
              <a:avLst>
                <a:gd name="adj" fmla="val 168487"/>
              </a:avLst>
            </a:prstGeom>
            <a:solidFill>
              <a:srgbClr val="92D050"/>
            </a:solidFill>
            <a:ln w="12700">
              <a:solidFill>
                <a:srgbClr val="92D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-5503023" y="6236690"/>
              <a:ext cx="1880074" cy="24365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ts val="1900"/>
                </a:lnSpc>
                <a:spcAft>
                  <a:spcPts val="600"/>
                </a:spcAft>
                <a:buClr>
                  <a:srgbClr val="074EA1"/>
                </a:buClr>
              </a:pPr>
              <a:r>
                <a:rPr lang="fr-CH" sz="1000" dirty="0"/>
                <a:t>Égal à la planification initiale</a:t>
              </a:r>
            </a:p>
          </p:txBody>
        </p:sp>
      </p:grpSp>
      <p:sp>
        <p:nvSpPr>
          <p:cNvPr id="236" name="Trapèze 235"/>
          <p:cNvSpPr/>
          <p:nvPr/>
        </p:nvSpPr>
        <p:spPr>
          <a:xfrm>
            <a:off x="1189878" y="5714689"/>
            <a:ext cx="764811" cy="54629"/>
          </a:xfrm>
          <a:prstGeom prst="trapezoid">
            <a:avLst>
              <a:gd name="adj" fmla="val 168487"/>
            </a:avLst>
          </a:prstGeom>
          <a:solidFill>
            <a:srgbClr val="FFC000"/>
          </a:solidFill>
          <a:ln w="1270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7" name="Trapèze 236"/>
          <p:cNvSpPr/>
          <p:nvPr/>
        </p:nvSpPr>
        <p:spPr>
          <a:xfrm>
            <a:off x="1208810" y="5965863"/>
            <a:ext cx="764811" cy="54629"/>
          </a:xfrm>
          <a:prstGeom prst="trapezoid">
            <a:avLst>
              <a:gd name="adj" fmla="val 168487"/>
            </a:avLst>
          </a:prstGeom>
          <a:solidFill>
            <a:srgbClr val="FF0000"/>
          </a:solidFill>
          <a:ln w="127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8" name="ZoneTexte 237"/>
          <p:cNvSpPr txBox="1"/>
          <p:nvPr/>
        </p:nvSpPr>
        <p:spPr>
          <a:xfrm>
            <a:off x="2052879" y="5605745"/>
            <a:ext cx="1880074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 </a:t>
            </a:r>
          </a:p>
        </p:txBody>
      </p:sp>
      <p:sp>
        <p:nvSpPr>
          <p:cNvPr id="239" name="ZoneTexte 238"/>
          <p:cNvSpPr txBox="1"/>
          <p:nvPr/>
        </p:nvSpPr>
        <p:spPr>
          <a:xfrm>
            <a:off x="2040863" y="5871349"/>
            <a:ext cx="2914463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Risque majeur de manque ou de dépassement</a:t>
            </a:r>
          </a:p>
        </p:txBody>
      </p:sp>
      <p:cxnSp>
        <p:nvCxnSpPr>
          <p:cNvPr id="27" name="Connecteur droit 26"/>
          <p:cNvCxnSpPr/>
          <p:nvPr/>
        </p:nvCxnSpPr>
        <p:spPr>
          <a:xfrm flipV="1">
            <a:off x="528501" y="5093595"/>
            <a:ext cx="8291971" cy="6359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Connecteur droit 241"/>
          <p:cNvCxnSpPr/>
          <p:nvPr/>
        </p:nvCxnSpPr>
        <p:spPr>
          <a:xfrm flipV="1">
            <a:off x="8177979" y="1469102"/>
            <a:ext cx="0" cy="3424558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7" name="Ellipse 246"/>
          <p:cNvSpPr/>
          <p:nvPr/>
        </p:nvSpPr>
        <p:spPr>
          <a:xfrm>
            <a:off x="8581726" y="1866084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8" name="Ellipse 247"/>
          <p:cNvSpPr/>
          <p:nvPr/>
        </p:nvSpPr>
        <p:spPr>
          <a:xfrm>
            <a:off x="8576377" y="2994063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9" name="Ellipse 248"/>
          <p:cNvSpPr/>
          <p:nvPr/>
        </p:nvSpPr>
        <p:spPr>
          <a:xfrm>
            <a:off x="8566242" y="4120642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1" name="Title 25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221380" y="1145171"/>
            <a:ext cx="20042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fr-CH" sz="1200" b="0" dirty="0">
                <a:solidFill>
                  <a:srgbClr val="007C95"/>
                </a:solidFill>
                <a:cs typeface="Arial" panose="020B0604020202020204" pitchFamily="34" charset="0"/>
              </a:rPr>
              <a:t>Indicateurs principaux</a:t>
            </a:r>
            <a:endParaRPr lang="fr-CH" sz="1200" b="0" dirty="0">
              <a:solidFill>
                <a:srgbClr val="007C95"/>
              </a:solidFill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2" name="Title 25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8188965" y="1148362"/>
            <a:ext cx="971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CH" sz="1200" b="0" dirty="0">
                <a:solidFill>
                  <a:srgbClr val="007C95"/>
                </a:solidFill>
                <a:cs typeface="Arial" panose="020B0604020202020204" pitchFamily="34" charset="0"/>
              </a:rPr>
              <a:t>Indicateurs </a:t>
            </a:r>
          </a:p>
          <a:p>
            <a:pPr algn="ctr">
              <a:lnSpc>
                <a:spcPct val="100000"/>
              </a:lnSpc>
            </a:pPr>
            <a:r>
              <a:rPr lang="fr-CH" sz="1200" b="0" dirty="0">
                <a:solidFill>
                  <a:srgbClr val="007C95"/>
                </a:solidFill>
                <a:cs typeface="Arial" panose="020B0604020202020204" pitchFamily="34" charset="0"/>
              </a:rPr>
              <a:t>activités</a:t>
            </a:r>
            <a:endParaRPr lang="fr-CH" sz="1200" b="0" dirty="0">
              <a:solidFill>
                <a:srgbClr val="007C95"/>
              </a:solidFill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55" name="ZoneTexte 254"/>
          <p:cNvSpPr txBox="1"/>
          <p:nvPr/>
        </p:nvSpPr>
        <p:spPr>
          <a:xfrm>
            <a:off x="2030774" y="5596588"/>
            <a:ext cx="2754259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Risque mineur de manque ou de dépassement</a:t>
            </a:r>
          </a:p>
        </p:txBody>
      </p:sp>
      <p:sp>
        <p:nvSpPr>
          <p:cNvPr id="258" name="ZoneTexte 257"/>
          <p:cNvSpPr txBox="1"/>
          <p:nvPr/>
        </p:nvSpPr>
        <p:spPr>
          <a:xfrm>
            <a:off x="5775244" y="5334558"/>
            <a:ext cx="1880074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Tout est ok</a:t>
            </a:r>
          </a:p>
        </p:txBody>
      </p:sp>
      <p:sp>
        <p:nvSpPr>
          <p:cNvPr id="259" name="Title 25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185614" y="5296660"/>
            <a:ext cx="2011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fr-CH" sz="1200" b="0" dirty="0">
                <a:solidFill>
                  <a:srgbClr val="007C95"/>
                </a:solidFill>
                <a:cs typeface="Arial" panose="020B0604020202020204" pitchFamily="34" charset="0"/>
              </a:rPr>
              <a:t>Légendes</a:t>
            </a:r>
            <a:endParaRPr lang="fr-CH" sz="1200" b="0" dirty="0">
              <a:solidFill>
                <a:srgbClr val="007C95"/>
              </a:solidFill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60" name="Ellipse 259"/>
          <p:cNvSpPr/>
          <p:nvPr/>
        </p:nvSpPr>
        <p:spPr>
          <a:xfrm>
            <a:off x="5508030" y="5397297"/>
            <a:ext cx="144016" cy="144016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1" name="Ellipse 260"/>
          <p:cNvSpPr/>
          <p:nvPr/>
        </p:nvSpPr>
        <p:spPr>
          <a:xfrm>
            <a:off x="5508030" y="5662853"/>
            <a:ext cx="144016" cy="144016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2" name="Ellipse 261"/>
          <p:cNvSpPr/>
          <p:nvPr/>
        </p:nvSpPr>
        <p:spPr>
          <a:xfrm>
            <a:off x="5508030" y="5928409"/>
            <a:ext cx="144016" cy="144016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263" name="Connecteur droit 262"/>
          <p:cNvCxnSpPr/>
          <p:nvPr/>
        </p:nvCxnSpPr>
        <p:spPr>
          <a:xfrm flipV="1">
            <a:off x="5035310" y="5209306"/>
            <a:ext cx="0" cy="907093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5" name="ZoneTexte 264"/>
          <p:cNvSpPr txBox="1"/>
          <p:nvPr/>
        </p:nvSpPr>
        <p:spPr>
          <a:xfrm>
            <a:off x="5775244" y="5602300"/>
            <a:ext cx="201836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Problème / complication </a:t>
            </a:r>
            <a:r>
              <a:rPr lang="fr-CH" sz="1000" dirty="0" err="1"/>
              <a:t>mineur-e</a:t>
            </a:r>
            <a:endParaRPr lang="fr-CH" sz="1000" dirty="0"/>
          </a:p>
        </p:txBody>
      </p:sp>
      <p:sp>
        <p:nvSpPr>
          <p:cNvPr id="266" name="ZoneTexte 265"/>
          <p:cNvSpPr txBox="1"/>
          <p:nvPr/>
        </p:nvSpPr>
        <p:spPr>
          <a:xfrm>
            <a:off x="5775244" y="5871349"/>
            <a:ext cx="201836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dirty="0"/>
              <a:t>Problème / complication </a:t>
            </a:r>
            <a:r>
              <a:rPr lang="fr-CH" sz="1000" dirty="0" err="1"/>
              <a:t>majeur-e</a:t>
            </a:r>
            <a:endParaRPr lang="fr-CH" sz="1000" dirty="0"/>
          </a:p>
        </p:txBody>
      </p:sp>
    </p:spTree>
    <p:extLst>
      <p:ext uri="{BB962C8B-B14F-4D97-AF65-F5344CB8AC3E}">
        <p14:creationId xmlns:p14="http://schemas.microsoft.com/office/powerpoint/2010/main" val="2875398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269</Words>
  <Application>Microsoft Office PowerPoint</Application>
  <PresentationFormat>Affichage à l'écran (4:3)</PresentationFormat>
  <Paragraphs>126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Grande</vt:lpstr>
      <vt:lpstr>pp_etat_de_fribourg</vt:lpstr>
      <vt:lpstr>think-cell Slide</vt:lpstr>
      <vt:lpstr>Rapport sur l’état du projet indiquez la date —</vt:lpstr>
      <vt:lpstr>Indicateurs actuels de l’état de votre projet                       (copier/coller les indicateurs représentatifs sur la page précédente)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Gauthey Steve</cp:lastModifiedBy>
  <cp:revision>263</cp:revision>
  <cp:lastPrinted>2010-03-18T08:00:30Z</cp:lastPrinted>
  <dcterms:created xsi:type="dcterms:W3CDTF">2019-07-10T10:26:45Z</dcterms:created>
  <dcterms:modified xsi:type="dcterms:W3CDTF">2021-09-08T07:23:47Z</dcterms:modified>
</cp:coreProperties>
</file>