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6.xml" ContentType="application/vnd.openxmlformats-officedocument.presentationml.tags+xml"/>
  <Override PartName="/ppt/notesSlides/notesSlide1.xml" ContentType="application/vnd.openxmlformats-officedocument.presentationml.notesSlide+xml"/>
  <Override PartName="/ppt/tags/tag77.xml" ContentType="application/vnd.openxmlformats-officedocument.presentationml.tags+xml"/>
  <Override PartName="/ppt/notesSlides/notesSlide2.xml" ContentType="application/vnd.openxmlformats-officedocument.presentationml.notesSlide+xml"/>
  <Override PartName="/ppt/tags/tag78.xml" ContentType="application/vnd.openxmlformats-officedocument.presentationml.tags+xml"/>
  <Override PartName="/ppt/notesSlides/notesSlide3.xml" ContentType="application/vnd.openxmlformats-officedocument.presentationml.notesSlide+xml"/>
  <Override PartName="/ppt/tags/tag79.xml" ContentType="application/vnd.openxmlformats-officedocument.presentationml.tags+xml"/>
  <Override PartName="/ppt/notesSlides/notesSlide4.xml" ContentType="application/vnd.openxmlformats-officedocument.presentationml.notesSlide+xml"/>
  <Override PartName="/ppt/tags/tag80.xml" ContentType="application/vnd.openxmlformats-officedocument.presentationml.tags+xml"/>
  <Override PartName="/ppt/notesSlides/notesSlide5.xml" ContentType="application/vnd.openxmlformats-officedocument.presentationml.notesSlide+xml"/>
  <Override PartName="/ppt/tags/tag81.xml" ContentType="application/vnd.openxmlformats-officedocument.presentationml.tags+xml"/>
  <Override PartName="/ppt/notesSlides/notesSlide6.xml" ContentType="application/vnd.openxmlformats-officedocument.presentationml.notesSlide+xml"/>
  <Override PartName="/ppt/tags/tag82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1" r:id="rId2"/>
    <p:sldId id="322" r:id="rId3"/>
    <p:sldId id="323" r:id="rId4"/>
    <p:sldId id="324" r:id="rId5"/>
    <p:sldId id="325" r:id="rId6"/>
    <p:sldId id="326" r:id="rId7"/>
    <p:sldId id="327" r:id="rId8"/>
  </p:sldIdLst>
  <p:sldSz cx="9144000" cy="6858000" type="screen4x3"/>
  <p:notesSz cx="6858000" cy="9144000"/>
  <p:custDataLst>
    <p:tags r:id="rId11"/>
  </p:custDataLst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orient="horz" pos="442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197">
          <p15:clr>
            <a:srgbClr val="A4A3A4"/>
          </p15:clr>
        </p15:guide>
        <p15:guide id="6" orient="horz" pos="3786">
          <p15:clr>
            <a:srgbClr val="A4A3A4"/>
          </p15:clr>
        </p15:guide>
        <p15:guide id="7" pos="5489">
          <p15:clr>
            <a:srgbClr val="A4A3A4"/>
          </p15:clr>
        </p15:guide>
        <p15:guide id="8" pos="2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094"/>
    <a:srgbClr val="F8F8F8"/>
    <a:srgbClr val="E7EEFD"/>
    <a:srgbClr val="A3CBFB"/>
    <a:srgbClr val="9900CC"/>
    <a:srgbClr val="AED1FC"/>
    <a:srgbClr val="333333"/>
    <a:srgbClr val="EF6DB7"/>
    <a:srgbClr val="0A74F4"/>
    <a:srgbClr val="002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11" autoAdjust="0"/>
  </p:normalViewPr>
  <p:slideViewPr>
    <p:cSldViewPr snapToObjects="1">
      <p:cViewPr>
        <p:scale>
          <a:sx n="140" d="100"/>
          <a:sy n="140" d="100"/>
        </p:scale>
        <p:origin x="618" y="-252"/>
      </p:cViewPr>
      <p:guideLst>
        <p:guide orient="horz" pos="4110"/>
        <p:guide orient="horz" pos="442"/>
        <p:guide orient="horz" pos="1026"/>
        <p:guide orient="horz"/>
        <p:guide orient="horz" pos="197"/>
        <p:guide orient="horz" pos="3786"/>
        <p:guide pos="5489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06"/>
    </p:cViewPr>
  </p:sorterViewPr>
  <p:notesViewPr>
    <p:cSldViewPr snapToObjects="1"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74371C0-ADA4-4DD1-99D1-CD3DC1907E3D}" type="datetimeFigureOut">
              <a:rPr lang="fr-CH"/>
              <a:pPr>
                <a:defRPr/>
              </a:pPr>
              <a:t>26.05.2021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D4026F7-7C8C-4274-81B1-49A334510018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F4475672-C676-411E-B96C-47A728D91EC5}" type="datetime1">
              <a:rPr lang="fr-CH"/>
              <a:pPr>
                <a:defRPr/>
              </a:pPr>
              <a:t>26.05.2021</a:t>
            </a:fld>
            <a:endParaRPr lang="fr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 noProof="0"/>
              <a:t>Textmasterformate durch Klicken bearbeiten</a:t>
            </a:r>
          </a:p>
          <a:p>
            <a:pPr lvl="1"/>
            <a:r>
              <a:rPr lang="fr-CH" noProof="0"/>
              <a:t>Zweite Ebene</a:t>
            </a:r>
          </a:p>
          <a:p>
            <a:pPr lvl="2"/>
            <a:r>
              <a:rPr lang="fr-CH" noProof="0"/>
              <a:t>Dritte Ebene</a:t>
            </a:r>
          </a:p>
          <a:p>
            <a:pPr lvl="3"/>
            <a:r>
              <a:rPr lang="fr-CH" noProof="0"/>
              <a:t>Vierte Ebene</a:t>
            </a:r>
          </a:p>
          <a:p>
            <a:pPr lvl="4"/>
            <a:r>
              <a:rPr lang="fr-CH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1C187D57-DF39-46FB-BA73-E066738108BC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89E493-E654-4055-ADCD-495C250085E1}" type="slidenum">
              <a:rPr lang="fr-CH" smtClean="0">
                <a:ea typeface="ＭＳ Ｐゴシック"/>
                <a:cs typeface="ＭＳ Ｐゴシック"/>
              </a:rPr>
              <a:pPr/>
              <a:t>1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31226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2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226532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3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90167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4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902980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5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114968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6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688368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7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492532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1.jpe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oleObject" Target="../embeddings/oleObject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tags" Target="../tags/tag46.xml"/><Relationship Id="rId7" Type="http://schemas.openxmlformats.org/officeDocument/2006/relationships/image" Target="../media/image1.jpeg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oleObject" Target="../embeddings/oleObject19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tags" Target="../tags/tag50.xml"/><Relationship Id="rId7" Type="http://schemas.openxmlformats.org/officeDocument/2006/relationships/image" Target="../media/image1.jpeg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oleObject" Target="../embeddings/oleObject2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tags" Target="../tags/tag54.xml"/><Relationship Id="rId7" Type="http://schemas.openxmlformats.org/officeDocument/2006/relationships/image" Target="../media/image1.jpeg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oleObject" Target="../embeddings/oleObject2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5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tags" Target="../tags/tag58.xml"/><Relationship Id="rId7" Type="http://schemas.openxmlformats.org/officeDocument/2006/relationships/image" Target="../media/image1.jpeg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oleObject" Target="../embeddings/oleObject2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9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tags" Target="../tags/tag62.xml"/><Relationship Id="rId7" Type="http://schemas.openxmlformats.org/officeDocument/2006/relationships/image" Target="../media/image1.jpeg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oleObject" Target="../embeddings/oleObject27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3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tags" Target="../tags/tag66.xml"/><Relationship Id="rId7" Type="http://schemas.openxmlformats.org/officeDocument/2006/relationships/image" Target="../media/image1.jpeg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oleObject" Target="../embeddings/oleObject29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7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tags" Target="../tags/tag70.xml"/><Relationship Id="rId7" Type="http://schemas.openxmlformats.org/officeDocument/2006/relationships/image" Target="../media/image1.jpeg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oleObject" Target="../embeddings/oleObject3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tags" Target="../tags/tag74.xml"/><Relationship Id="rId7" Type="http://schemas.openxmlformats.org/officeDocument/2006/relationships/image" Target="../media/image1.jpeg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oleObject" Target="../embeddings/oleObject3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5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14.xml"/><Relationship Id="rId7" Type="http://schemas.openxmlformats.org/officeDocument/2006/relationships/image" Target="../media/image1.jpe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oleObject" Target="../embeddings/oleObject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18.xml"/><Relationship Id="rId7" Type="http://schemas.openxmlformats.org/officeDocument/2006/relationships/image" Target="../media/image1.jpe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oleObject" Target="../embeddings/oleObject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tags" Target="../tags/tag22.xml"/><Relationship Id="rId7" Type="http://schemas.openxmlformats.org/officeDocument/2006/relationships/image" Target="../media/image1.jpeg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oleObject" Target="../embeddings/oleObject7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3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tags" Target="../tags/tag26.xml"/><Relationship Id="rId7" Type="http://schemas.openxmlformats.org/officeDocument/2006/relationships/image" Target="../media/image1.jpeg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oleObject" Target="../embeddings/oleObject9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7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tags" Target="../tags/tag30.xml"/><Relationship Id="rId7" Type="http://schemas.openxmlformats.org/officeDocument/2006/relationships/image" Target="../media/image1.jpeg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oleObject" Target="../embeddings/oleObject1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tags" Target="../tags/tag34.xml"/><Relationship Id="rId7" Type="http://schemas.openxmlformats.org/officeDocument/2006/relationships/image" Target="../media/image1.jpeg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oleObject" Target="../embeddings/oleObject1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5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tags" Target="../tags/tag38.xml"/><Relationship Id="rId7" Type="http://schemas.openxmlformats.org/officeDocument/2006/relationships/image" Target="../media/image1.jpeg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oleObject" Target="../embeddings/oleObject1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tags" Target="../tags/tag42.xml"/><Relationship Id="rId7" Type="http://schemas.openxmlformats.org/officeDocument/2006/relationships/image" Target="../media/image1.jpeg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oleObject" Target="../embeddings/oleObject17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2" descr="logo_etat_FR_vers_compacte.jpg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417513"/>
            <a:ext cx="1584325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8"/>
          <p:cNvSpPr txBox="1"/>
          <p:nvPr userDrawn="1">
            <p:custDataLst>
              <p:tags r:id="rId2"/>
            </p:custDataLst>
          </p:nvPr>
        </p:nvSpPr>
        <p:spPr>
          <a:xfrm>
            <a:off x="2514600" y="363538"/>
            <a:ext cx="5164138" cy="34336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i="0" dirty="0" err="1"/>
              <a:t>Amt</a:t>
            </a:r>
            <a:r>
              <a:rPr lang="fr-CH" sz="1000" b="1" i="0" dirty="0"/>
              <a:t> der </a:t>
            </a:r>
            <a:r>
              <a:rPr lang="fr-CH" sz="1000" b="1" i="0" dirty="0" err="1"/>
              <a:t>Beispiele</a:t>
            </a:r>
            <a:r>
              <a:rPr lang="fr-CH" sz="1000" b="0" i="0" dirty="0"/>
              <a:t> </a:t>
            </a:r>
            <a:r>
              <a:rPr lang="fr-CH" sz="1000" b="0" i="0" dirty="0" err="1"/>
              <a:t>AdB</a:t>
            </a:r>
            <a:endParaRPr lang="fr-CH" sz="1000" b="0" i="0" dirty="0"/>
          </a:p>
        </p:txBody>
      </p:sp>
      <p:sp>
        <p:nvSpPr>
          <p:cNvPr id="7" name="TextBox 9"/>
          <p:cNvSpPr txBox="1"/>
          <p:nvPr userDrawn="1">
            <p:custDataLst>
              <p:tags r:id="rId3"/>
            </p:custDataLst>
          </p:nvPr>
        </p:nvSpPr>
        <p:spPr>
          <a:xfrm>
            <a:off x="468313" y="6148388"/>
            <a:ext cx="5354637" cy="49688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dirty="0">
                <a:latin typeface="Arial" charset="0"/>
                <a:ea typeface="ＭＳ Ｐゴシック" pitchFamily="-112" charset="-128"/>
                <a:cs typeface="+mn-cs"/>
              </a:rPr>
              <a:t>—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/>
              <a:t>Direction des exemples et des questions</a:t>
            </a:r>
            <a:r>
              <a:rPr lang="fr-CH" sz="1000" b="1" dirty="0"/>
              <a:t> DEQ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 err="1"/>
              <a:t>Direktion</a:t>
            </a:r>
            <a:r>
              <a:rPr lang="fr-CH" sz="1000" b="0" i="0" dirty="0"/>
              <a:t> der </a:t>
            </a:r>
            <a:r>
              <a:rPr lang="fr-CH" sz="1000" b="0" i="0" dirty="0" err="1"/>
              <a:t>Beispiele</a:t>
            </a:r>
            <a:r>
              <a:rPr lang="fr-CH" sz="1000" b="0" i="0" dirty="0"/>
              <a:t> </a:t>
            </a:r>
            <a:r>
              <a:rPr lang="fr-CH" sz="1000" b="0" i="0" dirty="0" err="1"/>
              <a:t>und</a:t>
            </a:r>
            <a:r>
              <a:rPr lang="fr-CH" sz="1000" b="0" i="0" dirty="0"/>
              <a:t> </a:t>
            </a:r>
            <a:r>
              <a:rPr lang="fr-CH" sz="1000" b="0" i="0" dirty="0" err="1"/>
              <a:t>Fragen</a:t>
            </a:r>
            <a:r>
              <a:rPr lang="fr-CH" sz="1000" b="0" i="0" dirty="0"/>
              <a:t> </a:t>
            </a:r>
            <a:r>
              <a:rPr lang="fr-CH" sz="1000" b="1" i="0" dirty="0"/>
              <a:t>DBF</a:t>
            </a:r>
            <a:endParaRPr lang="fr-CH" sz="1000" b="0" i="0" dirty="0"/>
          </a:p>
        </p:txBody>
      </p:sp>
      <p:cxnSp>
        <p:nvCxnSpPr>
          <p:cNvPr id="8" name="Straight Connector 7"/>
          <p:cNvCxnSpPr/>
          <p:nvPr userDrawn="1">
            <p:custDataLst>
              <p:tags r:id="rId4"/>
            </p:custDataLst>
          </p:nvPr>
        </p:nvCxnSpPr>
        <p:spPr>
          <a:xfrm>
            <a:off x="449263" y="12636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036" name="Title Placeholder 1"/>
          <p:cNvSpPr>
            <a:spLocks noGrp="1"/>
          </p:cNvSpPr>
          <p:nvPr>
            <p:ph type="ctrTitle"/>
          </p:nvPr>
        </p:nvSpPr>
        <p:spPr>
          <a:xfrm>
            <a:off x="455613" y="1548000"/>
            <a:ext cx="8289925" cy="948978"/>
          </a:xfrm>
        </p:spPr>
        <p:txBody>
          <a:bodyPr/>
          <a:lstStyle>
            <a:lvl1pPr>
              <a:lnSpc>
                <a:spcPts val="3700"/>
              </a:lnSpc>
              <a:defRPr sz="3200" smtClean="0">
                <a:latin typeface="Arial" charset="0"/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44037" name="Text Placeholder 2"/>
          <p:cNvSpPr>
            <a:spLocks noGrp="1"/>
          </p:cNvSpPr>
          <p:nvPr>
            <p:ph type="subTitle" idx="1"/>
          </p:nvPr>
        </p:nvSpPr>
        <p:spPr>
          <a:xfrm>
            <a:off x="455613" y="3564000"/>
            <a:ext cx="8289925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FR"/>
              <a:t>Modifier le style des sous-titres du masque</a:t>
            </a:r>
            <a:endParaRPr lang="fr-C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95CC42FD-4A5E-4F47-A08D-AF72A65FAE62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64593934-EB73-4A9E-BB30-3CB60237584F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9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</p:nvPr>
        </p:nvSpPr>
        <p:spPr>
          <a:xfrm>
            <a:off x="457199" y="1766400"/>
            <a:ext cx="8242301" cy="307777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fr-CH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457200" y="1371600"/>
            <a:ext cx="4032000" cy="4644000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5" name="Bildplatzhalter 3"/>
          <p:cNvSpPr>
            <a:spLocks noGrp="1"/>
          </p:cNvSpPr>
          <p:nvPr>
            <p:ph type="pic" sz="quarter" idx="11"/>
          </p:nvPr>
        </p:nvSpPr>
        <p:spPr>
          <a:xfrm>
            <a:off x="4667500" y="1371600"/>
            <a:ext cx="4032000" cy="4644000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14207A8-D35D-4BB2-837A-64DB15AF406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4D42FB62-806F-48DB-BAD6-5AFD1E78CD8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0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407920"/>
            <a:ext cx="8242300" cy="18466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0221FC23-268D-4B34-816B-5926450DAF7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9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46A3589F-A711-4115-9E27-3F231F3A0BD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31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260000" cy="15388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2032186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/>
          </p:nvPr>
        </p:nvSpPr>
        <p:spPr>
          <a:xfrm>
            <a:off x="2032186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3363702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/>
          </p:nvPr>
        </p:nvSpPr>
        <p:spPr>
          <a:xfrm>
            <a:off x="3363702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4695218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4695218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6026733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6026733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7358248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358248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C4B4A13-7231-4BEB-89BD-9FF1B0A07F9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7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6503D847-A163-4E0C-BBCD-0B11BC312B2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7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519237" cy="12311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230723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/>
          </p:nvPr>
        </p:nvSpPr>
        <p:spPr>
          <a:xfrm>
            <a:off x="2307236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3929319" y="2373243"/>
            <a:ext cx="144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3929319" y="3113577"/>
            <a:ext cx="144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5479402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5479402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710148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101486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E2447D5-6012-42FA-A634-EF01D54C7DB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0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E40BA4EF-5A79-4945-9984-4D373C87AA3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4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872000" cy="12311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2683200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4684244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6685288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2683200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4684244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685288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38EDB024-0744-4E27-A73A-FB09B9265834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4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A038240B-C92D-4EC4-8CF3-8B6506CEA99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7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2592000" cy="92333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3383379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3383379" y="3113577"/>
            <a:ext cx="259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047204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6047204" y="3113577"/>
            <a:ext cx="259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93B917E-A7C9-45AB-AE4F-5CD6B8A1F2CE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3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D8D2A0B6-06DE-4C53-A47B-8556DCCC1B4D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6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403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4032000" cy="6155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4714876" y="2373243"/>
            <a:ext cx="38608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4714876" y="3113577"/>
            <a:ext cx="38608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79E6CB92-D46F-41CE-9675-29AF1C5CC889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3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7365E066-5BF7-4B23-88A1-E71D0D8A36B5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7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126400"/>
            <a:ext cx="2386012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457199" y="2492375"/>
            <a:ext cx="2386013" cy="492443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2965451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/>
          </p:nvPr>
        </p:nvSpPr>
        <p:spPr>
          <a:xfrm>
            <a:off x="2965450" y="1766400"/>
            <a:ext cx="2320930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392112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487362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583247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786564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745412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C0CE34FB-1030-4B4F-B5FF-E6D47255D8CF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4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CEB80A34-19EA-4D5D-A640-FE428E005B77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6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BB672B7-96CD-4763-B410-B6A57B6E157C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6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EF7F05F7-3E65-4813-BBAA-64C09C236420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8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27200"/>
            <a:ext cx="8242300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63031CF4-6012-4E47-B896-DA0102BA4466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78DB0318-5A44-4B79-8DCE-A3B67BD17456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1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1767141"/>
            <a:ext cx="8242300" cy="18466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8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410BE1C-61D8-4199-834D-4E3CFD41A19C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33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8D82FEAD-BA62-4350-B9A4-22FF4E9B8038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1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266800"/>
            <a:ext cx="8242300" cy="18466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8240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52E0320-80E4-4134-855D-57A764251BBD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33EFAB4F-DF75-4B81-AF99-A29062CCF60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2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5067299" y="1858223"/>
            <a:ext cx="3632201" cy="307777"/>
          </a:xfrm>
        </p:spPr>
        <p:txBody>
          <a:bodyPr/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/>
          </p:nvPr>
        </p:nvSpPr>
        <p:spPr>
          <a:xfrm>
            <a:off x="457200" y="1858223"/>
            <a:ext cx="36324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</p:nvPr>
        </p:nvSpPr>
        <p:spPr>
          <a:xfrm>
            <a:off x="457200" y="2221364"/>
            <a:ext cx="363240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</p:nvPr>
        </p:nvSpPr>
        <p:spPr>
          <a:xfrm>
            <a:off x="5067299" y="2221364"/>
            <a:ext cx="3632201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FEE9DF2-5A33-4369-9F67-FAD1ACE7EECE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F92E1955-87A7-4AAE-AF79-EA5B62E259D7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2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/>
          </p:nvPr>
        </p:nvSpPr>
        <p:spPr>
          <a:xfrm>
            <a:off x="457200" y="1328400"/>
            <a:ext cx="8203248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/>
          </p:nvPr>
        </p:nvSpPr>
        <p:spPr>
          <a:xfrm>
            <a:off x="457200" y="1857600"/>
            <a:ext cx="368046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</p:nvPr>
        </p:nvSpPr>
        <p:spPr>
          <a:xfrm>
            <a:off x="457200" y="2297400"/>
            <a:ext cx="368046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/>
          </p:nvPr>
        </p:nvSpPr>
        <p:spPr>
          <a:xfrm>
            <a:off x="4979988" y="1857600"/>
            <a:ext cx="368046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</p:nvPr>
        </p:nvSpPr>
        <p:spPr>
          <a:xfrm>
            <a:off x="4979988" y="2297400"/>
            <a:ext cx="368046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BFC22EE1-D8D8-49D4-BF92-C110A9056A15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6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80FC7961-F641-4FAC-9BFA-9F969ACC52F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8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298" cy="95197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/>
          </p:nvPr>
        </p:nvSpPr>
        <p:spPr>
          <a:xfrm>
            <a:off x="457200" y="1860000"/>
            <a:ext cx="16002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/>
          </p:nvPr>
        </p:nvSpPr>
        <p:spPr>
          <a:xfrm>
            <a:off x="2268538" y="1860000"/>
            <a:ext cx="1602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/>
          </p:nvPr>
        </p:nvSpPr>
        <p:spPr>
          <a:xfrm>
            <a:off x="4081462" y="1860000"/>
            <a:ext cx="2797175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/>
          </p:nvPr>
        </p:nvSpPr>
        <p:spPr>
          <a:xfrm>
            <a:off x="7072312" y="1860000"/>
            <a:ext cx="162718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</p:nvPr>
        </p:nvSpPr>
        <p:spPr>
          <a:xfrm>
            <a:off x="501649" y="237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</p:nvPr>
        </p:nvSpPr>
        <p:spPr>
          <a:xfrm>
            <a:off x="2268538" y="237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</p:nvPr>
        </p:nvSpPr>
        <p:spPr>
          <a:xfrm>
            <a:off x="4081462" y="237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</p:nvPr>
        </p:nvSpPr>
        <p:spPr>
          <a:xfrm>
            <a:off x="7110398" y="237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</p:nvPr>
        </p:nvSpPr>
        <p:spPr>
          <a:xfrm>
            <a:off x="499850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</p:nvPr>
        </p:nvSpPr>
        <p:spPr>
          <a:xfrm>
            <a:off x="2268538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</p:nvPr>
        </p:nvSpPr>
        <p:spPr>
          <a:xfrm>
            <a:off x="4081462" y="309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</p:nvPr>
        </p:nvSpPr>
        <p:spPr>
          <a:xfrm>
            <a:off x="7110398" y="309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</p:nvPr>
        </p:nvSpPr>
        <p:spPr>
          <a:xfrm>
            <a:off x="501650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</p:nvPr>
        </p:nvSpPr>
        <p:spPr>
          <a:xfrm>
            <a:off x="2268538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</p:nvPr>
        </p:nvSpPr>
        <p:spPr>
          <a:xfrm>
            <a:off x="4081462" y="381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</p:nvPr>
        </p:nvSpPr>
        <p:spPr>
          <a:xfrm>
            <a:off x="7110398" y="381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</p:nvPr>
        </p:nvSpPr>
        <p:spPr>
          <a:xfrm>
            <a:off x="501649" y="453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</p:nvPr>
        </p:nvSpPr>
        <p:spPr>
          <a:xfrm>
            <a:off x="2268538" y="453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</p:nvPr>
        </p:nvSpPr>
        <p:spPr>
          <a:xfrm>
            <a:off x="4081462" y="453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/>
          </p:nvPr>
        </p:nvSpPr>
        <p:spPr>
          <a:xfrm>
            <a:off x="457199" y="1327200"/>
            <a:ext cx="8242299" cy="369332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</p:nvPr>
        </p:nvSpPr>
        <p:spPr>
          <a:xfrm>
            <a:off x="7110398" y="453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50C974B1-BC47-4363-AFBE-D3D7A9A9843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1154ED4B-527E-4255-897E-950073BA2477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3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</p:nvPr>
        </p:nvSpPr>
        <p:spPr>
          <a:xfrm>
            <a:off x="4800600" y="1327200"/>
            <a:ext cx="3900488" cy="615553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fr-CH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1766400"/>
            <a:ext cx="4186238" cy="215443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4186238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4.xml"/><Relationship Id="rId27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6" imgW="0" imgH="0" progId="">
                  <p:embed/>
                </p:oleObj>
              </mc:Choice>
              <mc:Fallback>
                <p:oleObj name="think-cell Slide" r:id="rId2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 bwMode="auto">
          <a:xfrm>
            <a:off x="457200" y="306388"/>
            <a:ext cx="824230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/>
              <a:t>Titre exemple</a:t>
            </a:r>
            <a:br>
              <a:rPr lang="fr-CH"/>
            </a:br>
            <a:r>
              <a:rPr lang="fr-CH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 bwMode="auto">
          <a:xfrm>
            <a:off x="457200" y="1371600"/>
            <a:ext cx="8242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/>
              <a:t>Texte principal</a:t>
            </a:r>
          </a:p>
          <a:p>
            <a:pPr lvl="1"/>
            <a:r>
              <a:rPr lang="fr-CH"/>
              <a:t>Premier niveau</a:t>
            </a:r>
          </a:p>
          <a:p>
            <a:pPr lvl="2"/>
            <a:r>
              <a:rPr lang="fr-CH"/>
              <a:t>Deuxième niveau</a:t>
            </a:r>
          </a:p>
          <a:p>
            <a:pPr lvl="3"/>
            <a:r>
              <a:rPr lang="fr-CH"/>
              <a:t>Troisième niveau</a:t>
            </a:r>
          </a:p>
          <a:p>
            <a:pPr lvl="4"/>
            <a:r>
              <a:rPr lang="fr-CH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B6B27B2B-C0FF-48E7-AAE0-A647F486645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31" name="Picture 8" descr="logo_etat_FR_vers_compacte.jpg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2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2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CF243335-9A5D-44D4-B713-78A3870BA20B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26 mai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4" name="Straight Connector 13"/>
          <p:cNvCxnSpPr/>
          <p:nvPr>
            <p:custDataLst>
              <p:tags r:id="rId2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6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  <p:sldLayoutId id="2147483777" r:id="rId18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6.xml"/><Relationship Id="rId4" Type="http://schemas.openxmlformats.org/officeDocument/2006/relationships/oleObject" Target="../embeddings/oleObject3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7.xml"/><Relationship Id="rId4" Type="http://schemas.openxmlformats.org/officeDocument/2006/relationships/oleObject" Target="../embeddings/oleObject3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8.xml"/><Relationship Id="rId4" Type="http://schemas.openxmlformats.org/officeDocument/2006/relationships/oleObject" Target="../embeddings/oleObject3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9.xml"/><Relationship Id="rId4" Type="http://schemas.openxmlformats.org/officeDocument/2006/relationships/oleObject" Target="../embeddings/oleObject3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0.xml"/><Relationship Id="rId4" Type="http://schemas.openxmlformats.org/officeDocument/2006/relationships/oleObject" Target="../embeddings/oleObject3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1.xml"/><Relationship Id="rId4" Type="http://schemas.openxmlformats.org/officeDocument/2006/relationships/oleObject" Target="../embeddings/oleObject3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2.xml"/><Relationship Id="rId4" Type="http://schemas.openxmlformats.org/officeDocument/2006/relationships/oleObject" Target="../embeddings/oleObject3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Rectangle 8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20482" name="Rectangle 8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11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455613" y="1547813"/>
            <a:ext cx="8289925" cy="42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lang="de-DE" sz="3200" b="1" kern="1200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ＭＳ Ｐゴシック" pitchFamily="-112" charset="-128"/>
              </a:defRPr>
            </a:lvl1pPr>
            <a:lvl2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9pPr>
          </a:lstStyle>
          <a:p>
            <a:r>
              <a:rPr lang="fr-CH" dirty="0">
                <a:latin typeface="Arial" pitchFamily="34" charset="0"/>
                <a:ea typeface="ＭＳ Ｐゴシック"/>
                <a:cs typeface="ＭＳ Ｐゴシック"/>
              </a:rPr>
              <a:t>HERMES EXPRESS</a:t>
            </a:r>
            <a:br>
              <a:rPr lang="fr-CH" dirty="0">
                <a:latin typeface="Arial" pitchFamily="34" charset="0"/>
                <a:ea typeface="ＭＳ Ｐゴシック"/>
                <a:cs typeface="ＭＳ Ｐゴシック"/>
              </a:rPr>
            </a:br>
            <a:br>
              <a:rPr lang="fr-CH" dirty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dirty="0">
                <a:latin typeface="Arial" pitchFamily="34" charset="0"/>
                <a:ea typeface="ＭＳ Ｐゴシック"/>
                <a:cs typeface="ＭＳ Ｐゴシック"/>
              </a:rPr>
              <a:t>—</a:t>
            </a:r>
            <a:br>
              <a:rPr lang="fr-CH" dirty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400" dirty="0">
                <a:solidFill>
                  <a:srgbClr val="008094"/>
                </a:solidFill>
                <a:cs typeface="Arial" panose="020B0604020202020204" pitchFamily="34" charset="0"/>
              </a:rPr>
              <a:t>Rapport de phase 	</a:t>
            </a:r>
            <a:r>
              <a:rPr lang="fr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>indiquer le nom de la phase et le nom du projet</a:t>
            </a:r>
            <a:br>
              <a:rPr lang="fr-CH" sz="1800" b="0" i="1" dirty="0">
                <a:solidFill>
                  <a:srgbClr val="008094"/>
                </a:solidFill>
                <a:cs typeface="Arial" panose="020B0604020202020204" pitchFamily="34" charset="0"/>
              </a:rPr>
            </a:br>
            <a:br>
              <a:rPr lang="fr-CH" sz="1800" b="0" i="1" dirty="0">
                <a:solidFill>
                  <a:srgbClr val="008094"/>
                </a:solidFill>
                <a:cs typeface="Arial" panose="020B0604020202020204" pitchFamily="34" charset="0"/>
              </a:rPr>
            </a:br>
            <a:r>
              <a:rPr lang="fr-CH" sz="1800" b="0" i="1" dirty="0" err="1">
                <a:solidFill>
                  <a:srgbClr val="008094"/>
                </a:solidFill>
                <a:cs typeface="Arial" panose="020B0604020202020204" pitchFamily="34" charset="0"/>
              </a:rPr>
              <a:t>PROJET</a:t>
            </a:r>
            <a:r>
              <a:rPr lang="fr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> : 				indiquer le nom du projet</a:t>
            </a:r>
            <a:br>
              <a:rPr lang="fr-CH" sz="1800" b="0" i="1" dirty="0">
                <a:solidFill>
                  <a:srgbClr val="008094"/>
                </a:solidFill>
                <a:cs typeface="Arial" panose="020B0604020202020204" pitchFamily="34" charset="0"/>
              </a:rPr>
            </a:br>
            <a:r>
              <a:rPr lang="fr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>MANDANT-E	:			indiquer le nom du / de la </a:t>
            </a:r>
            <a:r>
              <a:rPr lang="fr-CH" sz="1800" b="0" i="1" dirty="0" err="1">
                <a:solidFill>
                  <a:srgbClr val="008094"/>
                </a:solidFill>
                <a:cs typeface="Arial" panose="020B0604020202020204" pitchFamily="34" charset="0"/>
              </a:rPr>
              <a:t>mandant-e</a:t>
            </a:r>
            <a:br>
              <a:rPr lang="fr-CH" sz="1800" b="0" i="1" dirty="0">
                <a:solidFill>
                  <a:srgbClr val="008094"/>
                </a:solidFill>
                <a:cs typeface="Arial" panose="020B0604020202020204" pitchFamily="34" charset="0"/>
              </a:rPr>
            </a:br>
            <a:r>
              <a:rPr lang="fr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>CHEF-FE </a:t>
            </a:r>
            <a:r>
              <a:rPr lang="fr-CH" sz="1800" b="0" i="1">
                <a:solidFill>
                  <a:srgbClr val="008094"/>
                </a:solidFill>
                <a:cs typeface="Arial" panose="020B0604020202020204" pitchFamily="34" charset="0"/>
              </a:rPr>
              <a:t>DE PROJET :</a:t>
            </a:r>
            <a:r>
              <a:rPr lang="fr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>	indiquer le nom du / de la </a:t>
            </a:r>
            <a:r>
              <a:rPr lang="fr-CH" sz="1800" b="0" i="1" dirty="0" err="1">
                <a:solidFill>
                  <a:srgbClr val="008094"/>
                </a:solidFill>
                <a:cs typeface="Arial" panose="020B0604020202020204" pitchFamily="34" charset="0"/>
              </a:rPr>
              <a:t>chef-fe</a:t>
            </a:r>
            <a:r>
              <a:rPr lang="fr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> de projet</a:t>
            </a:r>
            <a:br>
              <a:rPr lang="fr-CH" sz="2800" dirty="0">
                <a:solidFill>
                  <a:srgbClr val="008094"/>
                </a:solidFill>
                <a:cs typeface="Arial" panose="020B0604020202020204" pitchFamily="34" charset="0"/>
              </a:rPr>
            </a:br>
            <a:endParaRPr lang="fr-CH" sz="2800" dirty="0">
              <a:solidFill>
                <a:srgbClr val="008094"/>
              </a:solidFill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474279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sz="2200" dirty="0">
                <a:cs typeface="Arial" panose="020B0604020202020204" pitchFamily="34" charset="0"/>
              </a:rPr>
              <a:t>Résumé du projet</a:t>
            </a:r>
            <a:br>
              <a:rPr lang="fr-CH" sz="2200" dirty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200" dirty="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3412794" cy="2436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400" dirty="0">
                <a:solidFill>
                  <a:srgbClr val="008094"/>
                </a:solidFill>
              </a:rPr>
              <a:t>Résumer les objectifs et livrables du projet</a:t>
            </a:r>
            <a:r>
              <a:rPr lang="fr-CH" sz="14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060848"/>
            <a:ext cx="8242300" cy="3462486"/>
          </a:xfrm>
        </p:spPr>
        <p:txBody>
          <a:bodyPr/>
          <a:lstStyle/>
          <a:p>
            <a:pPr marL="0" lvl="0" indent="0">
              <a:buClrTx/>
            </a:pPr>
            <a:r>
              <a:rPr lang="fr-CH" sz="1800" dirty="0"/>
              <a:t>&gt; </a:t>
            </a:r>
          </a:p>
          <a:p>
            <a:pPr marL="0" lvl="0" indent="0">
              <a:buClrTx/>
            </a:pPr>
            <a:r>
              <a:rPr lang="fr-CH" sz="1800" dirty="0"/>
              <a:t>&gt; </a:t>
            </a:r>
          </a:p>
          <a:p>
            <a:pPr marL="0" lvl="0" indent="0">
              <a:buClrTx/>
            </a:pPr>
            <a:r>
              <a:rPr lang="fr-CH" sz="1800" dirty="0"/>
              <a:t>&gt; </a:t>
            </a:r>
          </a:p>
          <a:p>
            <a:pPr marL="0" lvl="0" indent="0">
              <a:buClrTx/>
            </a:pPr>
            <a:r>
              <a:rPr lang="fr-CH" sz="1800" dirty="0"/>
              <a:t>&gt; 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185955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44008" y="9788"/>
            <a:ext cx="4499992" cy="1141460"/>
          </a:xfrm>
          <a:prstGeom prst="rect">
            <a:avLst/>
          </a:prstGeom>
          <a:solidFill>
            <a:srgbClr val="F8F8F8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04800"/>
            <a:ext cx="8242300" cy="894540"/>
          </a:xfrm>
        </p:spPr>
        <p:txBody>
          <a:bodyPr/>
          <a:lstStyle/>
          <a:p>
            <a:r>
              <a:rPr lang="fr-CH" sz="2200" dirty="0">
                <a:cs typeface="Arial" panose="020B0604020202020204" pitchFamily="34" charset="0"/>
              </a:rPr>
              <a:t>Ressources  - indicateurs</a:t>
            </a:r>
            <a:br>
              <a:rPr lang="fr-CH" sz="2200" dirty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200" dirty="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9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1" y="2060848"/>
            <a:ext cx="8242300" cy="3816429"/>
          </a:xfrm>
        </p:spPr>
        <p:txBody>
          <a:bodyPr/>
          <a:lstStyle/>
          <a:p>
            <a:pPr marL="0" lvl="0" indent="0">
              <a:buClrTx/>
            </a:pPr>
            <a:r>
              <a:rPr lang="fr-CH" sz="1600" dirty="0"/>
              <a:t>&gt; Ressources budgétaires</a:t>
            </a:r>
          </a:p>
          <a:p>
            <a:pPr marL="0" indent="0">
              <a:buClrTx/>
            </a:pPr>
            <a:r>
              <a:rPr lang="fr-CH" sz="1400" dirty="0">
                <a:solidFill>
                  <a:srgbClr val="008094"/>
                </a:solidFill>
              </a:rPr>
              <a:t>…texte explicatif</a:t>
            </a:r>
            <a:endParaRPr lang="fr-CH" sz="1400" dirty="0"/>
          </a:p>
          <a:p>
            <a:pPr marL="0" lvl="0" indent="0">
              <a:buClrTx/>
            </a:pPr>
            <a:endParaRPr lang="fr-CH" sz="1400" dirty="0"/>
          </a:p>
          <a:p>
            <a:pPr marL="0" lvl="0" indent="0">
              <a:buClrTx/>
            </a:pPr>
            <a:endParaRPr lang="fr-CH" sz="1400" dirty="0"/>
          </a:p>
          <a:p>
            <a:pPr marL="0" lvl="0" indent="0">
              <a:buClrTx/>
            </a:pPr>
            <a:r>
              <a:rPr lang="fr-CH" sz="1600" dirty="0"/>
              <a:t>&gt; Ressources humaines </a:t>
            </a:r>
          </a:p>
          <a:p>
            <a:pPr marL="0" lvl="0" indent="0">
              <a:buClrTx/>
            </a:pPr>
            <a:r>
              <a:rPr lang="fr-CH" sz="1400" dirty="0">
                <a:solidFill>
                  <a:srgbClr val="008094"/>
                </a:solidFill>
              </a:rPr>
              <a:t>…texte explicatif</a:t>
            </a:r>
          </a:p>
          <a:p>
            <a:pPr marL="0" lvl="0" indent="0">
              <a:buClrTx/>
            </a:pPr>
            <a:endParaRPr lang="fr-CH" sz="1400" dirty="0"/>
          </a:p>
          <a:p>
            <a:pPr marL="0" lvl="0" indent="0">
              <a:buClrTx/>
            </a:pPr>
            <a:endParaRPr lang="fr-CH" sz="1400" dirty="0"/>
          </a:p>
          <a:p>
            <a:pPr marL="0" lvl="0" indent="0">
              <a:buClrTx/>
            </a:pPr>
            <a:r>
              <a:rPr lang="fr-CH" sz="1600" dirty="0"/>
              <a:t>&gt; Ressources matérielles</a:t>
            </a:r>
          </a:p>
          <a:p>
            <a:pPr marL="0" indent="0">
              <a:buClrTx/>
            </a:pPr>
            <a:r>
              <a:rPr lang="fr-CH" sz="1400" dirty="0">
                <a:solidFill>
                  <a:srgbClr val="008094"/>
                </a:solidFill>
              </a:rPr>
              <a:t>…texte explicatif</a:t>
            </a:r>
          </a:p>
          <a:p>
            <a:pPr marL="0" lvl="0" indent="0">
              <a:buClrTx/>
            </a:pPr>
            <a:endParaRPr lang="fr-CH" sz="1400" dirty="0"/>
          </a:p>
          <a:p>
            <a:pPr marL="0" lvl="0" indent="0">
              <a:buClrTx/>
            </a:pPr>
            <a:endParaRPr lang="fr-CH" sz="1400" dirty="0"/>
          </a:p>
          <a:p>
            <a:pPr marL="0" lvl="0" indent="0">
              <a:buClrTx/>
            </a:pPr>
            <a:r>
              <a:rPr lang="fr-CH" sz="1400" dirty="0"/>
              <a:t>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57201" y="1348546"/>
            <a:ext cx="5482952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400" dirty="0">
                <a:solidFill>
                  <a:srgbClr val="008094"/>
                </a:solidFill>
              </a:rPr>
              <a:t>Indiquer l’état des ressources grâce aux indicateurs de couleur.       Expliciter en cas d’indicateur(s) orange(s) ou rouge(s).    </a:t>
            </a:r>
          </a:p>
        </p:txBody>
      </p:sp>
      <p:sp>
        <p:nvSpPr>
          <p:cNvPr id="4" name="Ellipse 3"/>
          <p:cNvSpPr/>
          <p:nvPr/>
        </p:nvSpPr>
        <p:spPr>
          <a:xfrm>
            <a:off x="2893038" y="2066367"/>
            <a:ext cx="299070" cy="299070"/>
          </a:xfrm>
          <a:prstGeom prst="ellipse">
            <a:avLst/>
          </a:prstGeom>
          <a:solidFill>
            <a:srgbClr val="92D05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Ellipse 11"/>
          <p:cNvSpPr/>
          <p:nvPr/>
        </p:nvSpPr>
        <p:spPr>
          <a:xfrm>
            <a:off x="2893038" y="3226945"/>
            <a:ext cx="295909" cy="295909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Ellipse 12"/>
          <p:cNvSpPr/>
          <p:nvPr/>
        </p:nvSpPr>
        <p:spPr>
          <a:xfrm>
            <a:off x="2897613" y="4432454"/>
            <a:ext cx="294495" cy="294495"/>
          </a:xfrm>
          <a:prstGeom prst="ellipse">
            <a:avLst/>
          </a:prstGeom>
          <a:solidFill>
            <a:srgbClr val="FF0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ZoneTexte 1"/>
          <p:cNvSpPr txBox="1"/>
          <p:nvPr/>
        </p:nvSpPr>
        <p:spPr>
          <a:xfrm>
            <a:off x="4716015" y="133753"/>
            <a:ext cx="1224136" cy="2235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400" dirty="0">
                <a:solidFill>
                  <a:srgbClr val="008094"/>
                </a:solidFill>
              </a:rPr>
              <a:t>Indicateurs</a:t>
            </a:r>
          </a:p>
        </p:txBody>
      </p:sp>
      <p:sp>
        <p:nvSpPr>
          <p:cNvPr id="10" name="Ellipse 9"/>
          <p:cNvSpPr/>
          <p:nvPr/>
        </p:nvSpPr>
        <p:spPr>
          <a:xfrm>
            <a:off x="4716015" y="423286"/>
            <a:ext cx="180020" cy="180020"/>
          </a:xfrm>
          <a:prstGeom prst="ellipse">
            <a:avLst/>
          </a:prstGeom>
          <a:solidFill>
            <a:srgbClr val="92D05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ZoneTexte 13"/>
          <p:cNvSpPr txBox="1"/>
          <p:nvPr/>
        </p:nvSpPr>
        <p:spPr>
          <a:xfrm>
            <a:off x="4937061" y="383228"/>
            <a:ext cx="4171442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000" dirty="0">
                <a:solidFill>
                  <a:schemeClr val="accent6">
                    <a:lumMod val="50000"/>
                  </a:schemeClr>
                </a:solidFill>
              </a:rPr>
              <a:t>Égal ou meilleur que la planification 		        &gt;  tout est en ordre</a:t>
            </a:r>
            <a:endParaRPr lang="fr-CH" sz="1000" b="1" dirty="0">
              <a:solidFill>
                <a:schemeClr val="accent6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4716015" y="658703"/>
            <a:ext cx="180020" cy="180020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Ellipse 15"/>
          <p:cNvSpPr/>
          <p:nvPr/>
        </p:nvSpPr>
        <p:spPr>
          <a:xfrm>
            <a:off x="4716015" y="908256"/>
            <a:ext cx="180020" cy="180020"/>
          </a:xfrm>
          <a:prstGeom prst="ellipse">
            <a:avLst/>
          </a:prstGeom>
          <a:solidFill>
            <a:srgbClr val="FF0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ZoneTexte 16"/>
          <p:cNvSpPr txBox="1"/>
          <p:nvPr/>
        </p:nvSpPr>
        <p:spPr>
          <a:xfrm>
            <a:off x="4937061" y="622231"/>
            <a:ext cx="4387465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000" dirty="0">
                <a:solidFill>
                  <a:schemeClr val="accent6">
                    <a:lumMod val="50000"/>
                  </a:schemeClr>
                </a:solidFill>
              </a:rPr>
              <a:t>Risque(s) mineur(s) de manque ou de dépassement   &gt; vigilance </a:t>
            </a:r>
            <a:endParaRPr lang="fr-CH" sz="1000" b="1" dirty="0">
              <a:solidFill>
                <a:schemeClr val="accent6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937061" y="865887"/>
            <a:ext cx="4171442" cy="211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000" dirty="0">
                <a:solidFill>
                  <a:schemeClr val="accent6">
                    <a:lumMod val="50000"/>
                  </a:schemeClr>
                </a:solidFill>
              </a:rPr>
              <a:t>Risque(s) majeur(s) de manque ou de dépassement  &gt; stand-by du projet </a:t>
            </a:r>
            <a:endParaRPr lang="fr-CH" sz="10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81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sz="2200" dirty="0">
                <a:cs typeface="Arial" panose="020B0604020202020204" pitchFamily="34" charset="0"/>
              </a:rPr>
              <a:t>Planification</a:t>
            </a:r>
            <a:br>
              <a:rPr lang="fr-CH" sz="2200" dirty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200" dirty="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3898776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400" dirty="0">
                <a:solidFill>
                  <a:srgbClr val="008094"/>
                </a:solidFill>
              </a:rPr>
              <a:t>Insérer le calendrier de mise en œuvre du projet.  Expliciter les éventuels retards. </a:t>
            </a:r>
          </a:p>
        </p:txBody>
      </p:sp>
    </p:spTree>
    <p:extLst>
      <p:ext uri="{BB962C8B-B14F-4D97-AF65-F5344CB8AC3E}">
        <p14:creationId xmlns:p14="http://schemas.microsoft.com/office/powerpoint/2010/main" val="172434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sz="2200" dirty="0">
                <a:cs typeface="Arial" panose="020B0604020202020204" pitchFamily="34" charset="0"/>
              </a:rPr>
              <a:t>Risques</a:t>
            </a:r>
            <a:br>
              <a:rPr lang="fr-CH" sz="2200" dirty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200" dirty="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627504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400" dirty="0">
                <a:solidFill>
                  <a:srgbClr val="008094"/>
                </a:solidFill>
              </a:rPr>
              <a:t>Insérer le tableau des risques.                                                                                  Préciser les incidences et les mesures préconisées en cas de risques majeurs.</a:t>
            </a:r>
          </a:p>
        </p:txBody>
      </p:sp>
    </p:spTree>
    <p:extLst>
      <p:ext uri="{BB962C8B-B14F-4D97-AF65-F5344CB8AC3E}">
        <p14:creationId xmlns:p14="http://schemas.microsoft.com/office/powerpoint/2010/main" val="937232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sz="2200" dirty="0">
                <a:cs typeface="Arial" panose="020B0604020202020204" pitchFamily="34" charset="0"/>
              </a:rPr>
              <a:t>Prochaines étapes</a:t>
            </a:r>
            <a:br>
              <a:rPr lang="fr-CH" sz="2200" dirty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200" dirty="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6059016" cy="2235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400" dirty="0">
                <a:solidFill>
                  <a:srgbClr val="008094"/>
                </a:solidFill>
              </a:rPr>
              <a:t>Décrire les étapes majeures de la phase suivante et les livrables attendus. 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060848"/>
            <a:ext cx="8242300" cy="3462486"/>
          </a:xfrm>
        </p:spPr>
        <p:txBody>
          <a:bodyPr/>
          <a:lstStyle/>
          <a:p>
            <a:pPr marL="0" lvl="0" indent="0">
              <a:buClrTx/>
            </a:pPr>
            <a:r>
              <a:rPr lang="fr-CH" sz="1800" dirty="0"/>
              <a:t>&gt; </a:t>
            </a:r>
          </a:p>
          <a:p>
            <a:pPr marL="0" lvl="0" indent="0">
              <a:buClrTx/>
            </a:pPr>
            <a:r>
              <a:rPr lang="fr-CH" sz="1800" dirty="0"/>
              <a:t>&gt; </a:t>
            </a:r>
          </a:p>
          <a:p>
            <a:pPr marL="0" lvl="0" indent="0">
              <a:buClrTx/>
            </a:pPr>
            <a:r>
              <a:rPr lang="fr-CH" sz="1800" dirty="0"/>
              <a:t>&gt; </a:t>
            </a:r>
          </a:p>
          <a:p>
            <a:pPr marL="0" lvl="0" indent="0">
              <a:buClrTx/>
            </a:pPr>
            <a:r>
              <a:rPr lang="fr-CH" sz="1800" dirty="0"/>
              <a:t>&gt; 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219752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sz="2200" dirty="0">
                <a:cs typeface="Arial" panose="020B0604020202020204" pitchFamily="34" charset="0"/>
              </a:rPr>
              <a:t>Demande de validation</a:t>
            </a:r>
            <a:br>
              <a:rPr lang="fr-CH" sz="2200" dirty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200" dirty="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824230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400" dirty="0">
                <a:solidFill>
                  <a:srgbClr val="008094"/>
                </a:solidFill>
              </a:rPr>
              <a:t>Expliciter concrètement les demandes de validation faites au-à la </a:t>
            </a:r>
            <a:r>
              <a:rPr lang="fr-CH" sz="1400" dirty="0" err="1">
                <a:solidFill>
                  <a:srgbClr val="008094"/>
                </a:solidFill>
              </a:rPr>
              <a:t>mandant-e</a:t>
            </a:r>
            <a:r>
              <a:rPr lang="fr-CH" sz="1400" dirty="0">
                <a:solidFill>
                  <a:srgbClr val="008094"/>
                </a:solidFill>
              </a:rPr>
              <a:t> / au Copil afin de passer à la phase de projet suivante.</a:t>
            </a:r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060848"/>
            <a:ext cx="8242300" cy="3462486"/>
          </a:xfrm>
        </p:spPr>
        <p:txBody>
          <a:bodyPr/>
          <a:lstStyle/>
          <a:p>
            <a:pPr marL="0" lvl="0" indent="0">
              <a:buClrTx/>
            </a:pPr>
            <a:r>
              <a:rPr lang="fr-CH" sz="1800" dirty="0"/>
              <a:t>&gt; </a:t>
            </a:r>
          </a:p>
          <a:p>
            <a:pPr marL="0" lvl="0" indent="0">
              <a:buClrTx/>
            </a:pPr>
            <a:r>
              <a:rPr lang="fr-CH" sz="1800" dirty="0"/>
              <a:t>&gt; </a:t>
            </a:r>
          </a:p>
          <a:p>
            <a:pPr marL="0" lvl="0" indent="0">
              <a:buClrTx/>
            </a:pPr>
            <a:r>
              <a:rPr lang="fr-CH" sz="1800" dirty="0"/>
              <a:t>&gt; </a:t>
            </a:r>
          </a:p>
          <a:p>
            <a:pPr marL="0" lvl="0" indent="0">
              <a:buClrTx/>
            </a:pPr>
            <a:r>
              <a:rPr lang="fr-CH" sz="1800" dirty="0"/>
              <a:t>&gt; 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</a:t>
            </a:r>
          </a:p>
          <a:p>
            <a:pPr marL="0" lvl="0" indent="0">
              <a:buClrTx/>
            </a:pPr>
            <a:r>
              <a:rPr lang="fr-CH" sz="1800" dirty="0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19667630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ugT1K4SvUevdVpXGp1tJ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IO_X8a8EOlkrwbFKjsC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KLxNwCEgkKUMKi5gbYod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8K5ZLzVdUa6ykFftSKGvA"/>
</p:tagLst>
</file>

<file path=ppt/theme/theme1.xml><?xml version="1.0" encoding="utf-8"?>
<a:theme xmlns:a="http://schemas.openxmlformats.org/drawingml/2006/main" name="pp_etat_de_fribourg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Template_Powerpoint_SPO_nouveau_logo</Template>
  <TotalTime>0</TotalTime>
  <Words>298</Words>
  <Application>Microsoft Office PowerPoint</Application>
  <PresentationFormat>Affichage à l'écran (4:3)</PresentationFormat>
  <Paragraphs>67</Paragraphs>
  <Slides>7</Slides>
  <Notes>7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Lucida Grande</vt:lpstr>
      <vt:lpstr>pp_etat_de_fribourg</vt:lpstr>
      <vt:lpstr>think-cell Slide</vt:lpstr>
      <vt:lpstr>Présentation PowerPoint</vt:lpstr>
      <vt:lpstr>Résumé du projet —</vt:lpstr>
      <vt:lpstr>Ressources  - indicateurs —</vt:lpstr>
      <vt:lpstr>Planification —</vt:lpstr>
      <vt:lpstr>Risques —</vt:lpstr>
      <vt:lpstr>Prochaines étapes —</vt:lpstr>
      <vt:lpstr>Demande de validation —</vt:lpstr>
    </vt:vector>
  </TitlesOfParts>
  <Company>Etat de Fribourg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Politique RH Axes stratégiques —</dc:title>
  <dc:creator>Gelmi Nicolas</dc:creator>
  <cp:lastModifiedBy>Gauthey Steve</cp:lastModifiedBy>
  <cp:revision>260</cp:revision>
  <cp:lastPrinted>2010-03-18T08:00:30Z</cp:lastPrinted>
  <dcterms:created xsi:type="dcterms:W3CDTF">2019-07-10T10:26:45Z</dcterms:created>
  <dcterms:modified xsi:type="dcterms:W3CDTF">2021-05-26T14:41:21Z</dcterms:modified>
</cp:coreProperties>
</file>