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tags/tag78.xml" ContentType="application/vnd.openxmlformats-officedocument.presentationml.tags+xml"/>
  <Override PartName="/ppt/notesSlides/notesSlide3.xml" ContentType="application/vnd.openxmlformats-officedocument.presentationml.notesSlide+xml"/>
  <Override PartName="/ppt/tags/tag79.xml" ContentType="application/vnd.openxmlformats-officedocument.presentationml.tags+xml"/>
  <Override PartName="/ppt/notesSlides/notesSlide4.xml" ContentType="application/vnd.openxmlformats-officedocument.presentationml.notesSlide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notesSlides/notesSlide6.xml" ContentType="application/vnd.openxmlformats-officedocument.presentationml.notesSlide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94"/>
    <a:srgbClr val="F8F8F8"/>
    <a:srgbClr val="E7EEFD"/>
    <a:srgbClr val="A3CBFB"/>
    <a:srgbClr val="9900CC"/>
    <a:srgbClr val="AED1FC"/>
    <a:srgbClr val="333333"/>
    <a:srgbClr val="EF6DB7"/>
    <a:srgbClr val="0A74F4"/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11" autoAdjust="0"/>
  </p:normalViewPr>
  <p:slideViewPr>
    <p:cSldViewPr snapToObjects="1">
      <p:cViewPr>
        <p:scale>
          <a:sx n="140" d="100"/>
          <a:sy n="140" d="100"/>
        </p:scale>
        <p:origin x="618" y="-252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4371C0-ADA4-4DD1-99D1-CD3DC1907E3D}" type="datetimeFigureOut">
              <a:rPr lang="fr-CH"/>
              <a:pPr>
                <a:defRPr/>
              </a:pPr>
              <a:t>26.05.2021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4026F7-7C8C-4274-81B1-49A33451001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4475672-C676-411E-B96C-47A728D91EC5}" type="datetime1">
              <a:rPr lang="fr-CH"/>
              <a:pPr>
                <a:defRPr/>
              </a:pPr>
              <a:t>26.05.2021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/>
              <a:t>Textmasterformate durch Klicken bearbeiten</a:t>
            </a:r>
          </a:p>
          <a:p>
            <a:pPr lvl="1"/>
            <a:r>
              <a:rPr lang="fr-CH" noProof="0"/>
              <a:t>Zweite Ebene</a:t>
            </a:r>
          </a:p>
          <a:p>
            <a:pPr lvl="2"/>
            <a:r>
              <a:rPr lang="fr-CH" noProof="0"/>
              <a:t>Dritte Ebene</a:t>
            </a:r>
          </a:p>
          <a:p>
            <a:pPr lvl="3"/>
            <a:r>
              <a:rPr lang="fr-CH" noProof="0"/>
              <a:t>Vierte Ebene</a:t>
            </a:r>
          </a:p>
          <a:p>
            <a:pPr lvl="4"/>
            <a:r>
              <a:rPr lang="fr-CH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187D57-DF39-46FB-BA73-E066738108B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89E493-E654-4055-ADCD-495C250085E1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122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2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2653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3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90167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4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298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5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4968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6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8368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7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9253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46.xml"/><Relationship Id="rId7" Type="http://schemas.openxmlformats.org/officeDocument/2006/relationships/image" Target="../media/image1.jpe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oleObject" Target="../embeddings/oleObject1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tags" Target="../tags/tag50.xml"/><Relationship Id="rId7" Type="http://schemas.openxmlformats.org/officeDocument/2006/relationships/image" Target="../media/image1.jpe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oleObject" Target="../embeddings/oleObject2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54.xml"/><Relationship Id="rId7" Type="http://schemas.openxmlformats.org/officeDocument/2006/relationships/image" Target="../media/image1.jpe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oleObject" Target="../embeddings/oleObject2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58.xml"/><Relationship Id="rId7" Type="http://schemas.openxmlformats.org/officeDocument/2006/relationships/image" Target="../media/image1.jpe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oleObject" Target="../embeddings/oleObject2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tags" Target="../tags/tag62.xml"/><Relationship Id="rId7" Type="http://schemas.openxmlformats.org/officeDocument/2006/relationships/image" Target="../media/image1.jpe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oleObject" Target="../embeddings/oleObject2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tags" Target="../tags/tag66.xml"/><Relationship Id="rId7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oleObject" Target="../embeddings/oleObject2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7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tags" Target="../tags/tag70.xml"/><Relationship Id="rId7" Type="http://schemas.openxmlformats.org/officeDocument/2006/relationships/image" Target="../media/image1.jpe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oleObject" Target="../embeddings/oleObject3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tags" Target="../tags/tag74.xml"/><Relationship Id="rId7" Type="http://schemas.openxmlformats.org/officeDocument/2006/relationships/image" Target="../media/image1.jpe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oleObject" Target="../embeddings/oleObject3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.xml"/><Relationship Id="rId7" Type="http://schemas.openxmlformats.org/officeDocument/2006/relationships/image" Target="../media/image1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8.xml"/><Relationship Id="rId7" Type="http://schemas.openxmlformats.org/officeDocument/2006/relationships/image" Target="../media/image1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2.xml"/><Relationship Id="rId7" Type="http://schemas.openxmlformats.org/officeDocument/2006/relationships/image" Target="../media/image1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26.xml"/><Relationship Id="rId7" Type="http://schemas.openxmlformats.org/officeDocument/2006/relationships/image" Target="../media/image1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oleObject" Target="../embeddings/oleObject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30.xml"/><Relationship Id="rId7" Type="http://schemas.openxmlformats.org/officeDocument/2006/relationships/image" Target="../media/image1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34.xml"/><Relationship Id="rId7" Type="http://schemas.openxmlformats.org/officeDocument/2006/relationships/image" Target="../media/image1.jpe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oleObject" Target="../embeddings/oleObject1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38.xml"/><Relationship Id="rId7" Type="http://schemas.openxmlformats.org/officeDocument/2006/relationships/image" Target="../media/image1.jpe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oleObject" Target="../embeddings/oleObject1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tags" Target="../tags/tag42.xml"/><Relationship Id="rId7" Type="http://schemas.openxmlformats.org/officeDocument/2006/relationships/image" Target="../media/image1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oleObject" Target="../embeddings/oleObject1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417513"/>
            <a:ext cx="15843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2"/>
            </p:custDataLst>
          </p:nvPr>
        </p:nvSpPr>
        <p:spPr>
          <a:xfrm>
            <a:off x="2514600" y="363538"/>
            <a:ext cx="5164138" cy="3433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i="0" dirty="0" err="1"/>
              <a:t>Amt</a:t>
            </a:r>
            <a:r>
              <a:rPr lang="fr-CH" sz="1000" b="1" i="0" dirty="0"/>
              <a:t> der </a:t>
            </a:r>
            <a:r>
              <a:rPr lang="fr-CH" sz="1000" b="1" i="0" dirty="0" err="1"/>
              <a:t>Beispiele</a:t>
            </a:r>
            <a:r>
              <a:rPr lang="fr-CH" sz="1000" b="0" i="0" dirty="0"/>
              <a:t> </a:t>
            </a:r>
            <a:r>
              <a:rPr lang="fr-CH" sz="1000" b="0" i="0" dirty="0" err="1"/>
              <a:t>AdB</a:t>
            </a:r>
            <a:endParaRPr lang="fr-CH" sz="1000" b="0" i="0" dirty="0"/>
          </a:p>
        </p:txBody>
      </p:sp>
      <p:sp>
        <p:nvSpPr>
          <p:cNvPr id="7" name="TextBox 9"/>
          <p:cNvSpPr txBox="1"/>
          <p:nvPr userDrawn="1">
            <p:custDataLst>
              <p:tags r:id="rId3"/>
            </p:custDataLst>
          </p:nvPr>
        </p:nvSpPr>
        <p:spPr>
          <a:xfrm>
            <a:off x="468313" y="6148388"/>
            <a:ext cx="53546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Direction des exemples et des questions</a:t>
            </a:r>
            <a:r>
              <a:rPr lang="fr-CH" sz="1000" b="1" dirty="0"/>
              <a:t> DEQ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/>
              <a:t>Direktion</a:t>
            </a:r>
            <a:r>
              <a:rPr lang="fr-CH" sz="1000" b="0" i="0" dirty="0"/>
              <a:t> der </a:t>
            </a:r>
            <a:r>
              <a:rPr lang="fr-CH" sz="1000" b="0" i="0" dirty="0" err="1"/>
              <a:t>Beispiele</a:t>
            </a:r>
            <a:r>
              <a:rPr lang="fr-CH" sz="1000" b="0" i="0" dirty="0"/>
              <a:t> </a:t>
            </a:r>
            <a:r>
              <a:rPr lang="fr-CH" sz="1000" b="0" i="0" dirty="0" err="1"/>
              <a:t>und</a:t>
            </a:r>
            <a:r>
              <a:rPr lang="fr-CH" sz="1000" b="0" i="0" dirty="0"/>
              <a:t> </a:t>
            </a:r>
            <a:r>
              <a:rPr lang="fr-CH" sz="1000" b="0" i="0" dirty="0" err="1"/>
              <a:t>Fragen</a:t>
            </a:r>
            <a:r>
              <a:rPr lang="fr-CH" sz="1000" b="0" i="0" dirty="0"/>
              <a:t> </a:t>
            </a:r>
            <a:r>
              <a:rPr lang="fr-CH" sz="1000" b="1" i="0" dirty="0"/>
              <a:t>DBF</a:t>
            </a:r>
            <a:endParaRPr lang="fr-CH" sz="1000" b="0" i="0" dirty="0"/>
          </a:p>
        </p:txBody>
      </p:sp>
      <p:cxnSp>
        <p:nvCxnSpPr>
          <p:cNvPr id="8" name="Straight Connector 7"/>
          <p:cNvCxnSpPr/>
          <p:nvPr userDrawn="1">
            <p:custDataLst>
              <p:tags r:id="rId4"/>
            </p:custDataLst>
          </p:nvPr>
        </p:nvCxnSpPr>
        <p:spPr>
          <a:xfrm>
            <a:off x="449263" y="12636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CC42FD-4A5E-4F47-A08D-AF72A65FAE62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4593934-EB73-4A9E-BB30-3CB60237584F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14207A8-D35D-4BB2-837A-64DB15AF406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D42FB62-806F-48DB-BAD6-5AFD1E78CD8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40792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221FC23-268D-4B34-816B-5926450DAF7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6A3589F-A711-4115-9E27-3F231F3A0BD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26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03218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032186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363702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363702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69521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469521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026733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026733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35824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35824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4B4A13-7231-4BEB-89BD-9FF1B0A07F9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503D847-A163-4E0C-BBCD-0B11BC312B2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519237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30723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230723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929319" y="2373243"/>
            <a:ext cx="144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929319" y="3113577"/>
            <a:ext cx="144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479402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5479402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10148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10148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2447D5-6012-42FA-A634-EF01D54C7DB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40BA4EF-5A79-4945-9984-4D373C87AA3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872000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2683200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684244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685288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2683200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684244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685288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8EDB024-0744-4E27-A73A-FB09B9265834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A038240B-C92D-4EC4-8CF3-8B6506CEA99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2592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3383379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3383379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047204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047204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93B917E-A7C9-45AB-AE4F-5CD6B8A1F2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D8D2A0B6-06DE-4C53-A47B-8556DCCC1B4D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403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4032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4714876" y="2373243"/>
            <a:ext cx="38608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714876" y="3113577"/>
            <a:ext cx="38608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9E6CB92-D46F-41CE-9675-29AF1C5CC889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365E066-5BF7-4B23-88A1-E71D0D8A36B5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126400"/>
            <a:ext cx="2386012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57199" y="2492375"/>
            <a:ext cx="2386013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965451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965450" y="1766400"/>
            <a:ext cx="2320930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9211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8736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83247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786564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745412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0CE34FB-1030-4B4F-B5FF-E6D47255D8CF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EB80A34-19EA-4D5D-A640-FE428E005B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6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B672B7-96CD-4763-B410-B6A57B6E157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F7F05F7-3E65-4813-BBAA-64C09C236420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8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3031CF4-6012-4E47-B896-DA0102BA4466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8DB0318-5A44-4B79-8DCE-A3B67BD17456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7141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8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410BE1C-61D8-4199-834D-4E3CFD41A19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33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D82FEAD-BA62-4350-B9A4-22FF4E9B8038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26680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8240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52E0320-80E4-4134-855D-57A764251BBD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33EFAB4F-DF75-4B81-AF99-A29062CCF60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5067299" y="1858223"/>
            <a:ext cx="3632201" cy="307777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457200" y="1858223"/>
            <a:ext cx="36324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457200" y="2221364"/>
            <a:ext cx="36324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5067299" y="2221364"/>
            <a:ext cx="3632201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EE9DF2-5A33-4369-9F67-FAD1ACE7EE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F92E1955-87A7-4AAE-AF79-EA5B62E259D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57200" y="1328400"/>
            <a:ext cx="820324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457200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4979988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C22EE1-D8D8-49D4-BF92-C110A9056A15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0FC7961-F641-4FAC-9BFA-9F969ACC52F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0C974B1-BC47-4363-AFBE-D3D7A9A9843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1154ED4B-527E-4255-897E-950073BA24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6400"/>
            <a:ext cx="4186238" cy="215443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418623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0" imgH="0" progId="">
                  <p:embed/>
                </p:oleObj>
              </mc:Choice>
              <mc:Fallback>
                <p:oleObj name="think-cell Slide" r:id="rId2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306388"/>
            <a:ext cx="82423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Titre exemple</a:t>
            </a:r>
            <a:br>
              <a:rPr lang="fr-CH"/>
            </a:br>
            <a:r>
              <a:rPr lang="fr-CH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Texte principal</a:t>
            </a:r>
          </a:p>
          <a:p>
            <a:pPr lvl="1"/>
            <a:r>
              <a:rPr lang="fr-CH"/>
              <a:t>Premier niveau</a:t>
            </a:r>
          </a:p>
          <a:p>
            <a:pPr lvl="2"/>
            <a:r>
              <a:rPr lang="fr-CH"/>
              <a:t>Deuxième niveau</a:t>
            </a:r>
          </a:p>
          <a:p>
            <a:pPr lvl="3"/>
            <a:r>
              <a:rPr lang="fr-CH"/>
              <a:t>Troisième niveau</a:t>
            </a:r>
          </a:p>
          <a:p>
            <a:pPr lvl="4"/>
            <a:r>
              <a:rPr lang="fr-CH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6B27B2B-C0FF-48E7-AAE0-A647F486645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F243335-9A5D-44D4-B713-78A3870BA20B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26 mai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6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7.xml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8.xml"/><Relationship Id="rId4" Type="http://schemas.openxmlformats.org/officeDocument/2006/relationships/oleObject" Target="../embeddings/oleObject3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9.xml"/><Relationship Id="rId4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0.xml"/><Relationship Id="rId4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1.xml"/><Relationship Id="rId4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2.xml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Rectangle 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0482" name="Rectangle 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1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5613" y="1547813"/>
            <a:ext cx="8289925" cy="42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r>
              <a:rPr lang="fr-CH" dirty="0">
                <a:latin typeface="Arial" pitchFamily="34" charset="0"/>
                <a:ea typeface="ＭＳ Ｐゴシック"/>
                <a:cs typeface="ＭＳ Ｐゴシック"/>
              </a:rPr>
              <a:t>HERMES EXPRESS</a:t>
            </a:r>
            <a:br>
              <a:rPr lang="fr-CH" dirty="0">
                <a:latin typeface="Arial" pitchFamily="34" charset="0"/>
                <a:ea typeface="ＭＳ Ｐゴシック"/>
                <a:cs typeface="ＭＳ Ｐゴシック"/>
              </a:rPr>
            </a:br>
            <a:br>
              <a:rPr lang="fr-CH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  <a:br>
              <a:rPr lang="fr-CH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400" dirty="0">
                <a:solidFill>
                  <a:srgbClr val="008094"/>
                </a:solidFill>
                <a:cs typeface="Arial" panose="020B0604020202020204" pitchFamily="34" charset="0"/>
              </a:rPr>
              <a:t>Rapport de phase 	</a:t>
            </a: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indiquer le nom de la phase et le nom du projet</a:t>
            </a:r>
            <a:b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b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 err="1">
                <a:solidFill>
                  <a:srgbClr val="008094"/>
                </a:solidFill>
                <a:cs typeface="Arial" panose="020B0604020202020204" pitchFamily="34" charset="0"/>
              </a:rPr>
              <a:t>PROJET</a:t>
            </a: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 : 				indiquer le nom du projet</a:t>
            </a:r>
            <a:b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MANDANT-E	:			indiquer le nom du / de la </a:t>
            </a:r>
            <a:r>
              <a:rPr lang="fr-CH" sz="1800" b="0" i="1" dirty="0" err="1">
                <a:solidFill>
                  <a:srgbClr val="008094"/>
                </a:solidFill>
                <a:cs typeface="Arial" panose="020B0604020202020204" pitchFamily="34" charset="0"/>
              </a:rPr>
              <a:t>mandant-e</a:t>
            </a:r>
            <a:b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CHEF-FE </a:t>
            </a:r>
            <a:r>
              <a:rPr lang="fr-CH" sz="1800" b="0" i="1">
                <a:solidFill>
                  <a:srgbClr val="008094"/>
                </a:solidFill>
                <a:cs typeface="Arial" panose="020B0604020202020204" pitchFamily="34" charset="0"/>
              </a:rPr>
              <a:t>DE PROJET :</a:t>
            </a: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	indiquer le nom du / de la </a:t>
            </a:r>
            <a:r>
              <a:rPr lang="fr-CH" sz="1800" b="0" i="1" dirty="0" err="1">
                <a:solidFill>
                  <a:srgbClr val="008094"/>
                </a:solidFill>
                <a:cs typeface="Arial" panose="020B0604020202020204" pitchFamily="34" charset="0"/>
              </a:rPr>
              <a:t>chef-fe</a:t>
            </a: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 de projet</a:t>
            </a:r>
            <a:br>
              <a:rPr lang="fr-CH" sz="2800" dirty="0">
                <a:solidFill>
                  <a:srgbClr val="008094"/>
                </a:solidFill>
                <a:cs typeface="Arial" panose="020B0604020202020204" pitchFamily="34" charset="0"/>
              </a:rPr>
            </a:br>
            <a:endParaRPr lang="fr-CH" sz="2800" dirty="0">
              <a:solidFill>
                <a:srgbClr val="008094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7427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Résumé du projet</a:t>
            </a:r>
            <a:b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3412794" cy="2436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Résumer les objectifs et livrables du projet</a:t>
            </a:r>
            <a:r>
              <a:rPr lang="fr-CH" sz="1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85955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4008" y="9788"/>
            <a:ext cx="4499992" cy="1141460"/>
          </a:xfrm>
          <a:prstGeom prst="rect">
            <a:avLst/>
          </a:prstGeom>
          <a:solidFill>
            <a:srgbClr val="F8F8F8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894540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Ressources  - indicateurs</a:t>
            </a:r>
            <a:b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1" y="2060848"/>
            <a:ext cx="8242300" cy="3816429"/>
          </a:xfrm>
        </p:spPr>
        <p:txBody>
          <a:bodyPr/>
          <a:lstStyle/>
          <a:p>
            <a:pPr marL="0" lvl="0" indent="0">
              <a:buClrTx/>
            </a:pPr>
            <a:r>
              <a:rPr lang="fr-CH" sz="1600" dirty="0"/>
              <a:t>&gt; Ressources budgétaires</a:t>
            </a:r>
          </a:p>
          <a:p>
            <a:pPr marL="0" indent="0">
              <a:buClrTx/>
            </a:pPr>
            <a:r>
              <a:rPr lang="fr-CH" sz="1400" dirty="0">
                <a:solidFill>
                  <a:srgbClr val="008094"/>
                </a:solidFill>
              </a:rPr>
              <a:t>…texte explicatif</a:t>
            </a: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r>
              <a:rPr lang="fr-CH" sz="1600" dirty="0"/>
              <a:t>&gt; Ressources humaines </a:t>
            </a:r>
          </a:p>
          <a:p>
            <a:pPr marL="0" lvl="0" indent="0">
              <a:buClrTx/>
            </a:pPr>
            <a:r>
              <a:rPr lang="fr-CH" sz="1400" dirty="0">
                <a:solidFill>
                  <a:srgbClr val="008094"/>
                </a:solidFill>
              </a:rPr>
              <a:t>…texte explicatif</a:t>
            </a:r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r>
              <a:rPr lang="fr-CH" sz="1600" dirty="0"/>
              <a:t>&gt; Ressources matérielles</a:t>
            </a:r>
          </a:p>
          <a:p>
            <a:pPr marL="0" indent="0">
              <a:buClrTx/>
            </a:pPr>
            <a:r>
              <a:rPr lang="fr-CH" sz="1400" dirty="0">
                <a:solidFill>
                  <a:srgbClr val="008094"/>
                </a:solidFill>
              </a:rPr>
              <a:t>…texte explicatif</a:t>
            </a:r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endParaRPr lang="fr-CH" sz="1400" dirty="0"/>
          </a:p>
          <a:p>
            <a:pPr marL="0" lvl="0" indent="0">
              <a:buClrTx/>
            </a:pPr>
            <a:r>
              <a:rPr lang="fr-CH" sz="1400" dirty="0"/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57201" y="1348546"/>
            <a:ext cx="5482952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Indiquer l’état des ressources grâce aux indicateurs de couleur.       Expliciter en cas d’indicateur(s) orange(s) ou rouge(s).    </a:t>
            </a:r>
          </a:p>
        </p:txBody>
      </p:sp>
      <p:sp>
        <p:nvSpPr>
          <p:cNvPr id="4" name="Ellipse 3"/>
          <p:cNvSpPr/>
          <p:nvPr/>
        </p:nvSpPr>
        <p:spPr>
          <a:xfrm>
            <a:off x="2893038" y="2066367"/>
            <a:ext cx="299070" cy="299070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Ellipse 11"/>
          <p:cNvSpPr/>
          <p:nvPr/>
        </p:nvSpPr>
        <p:spPr>
          <a:xfrm>
            <a:off x="2893038" y="3226945"/>
            <a:ext cx="295909" cy="295909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Ellipse 12"/>
          <p:cNvSpPr/>
          <p:nvPr/>
        </p:nvSpPr>
        <p:spPr>
          <a:xfrm>
            <a:off x="2897613" y="4432454"/>
            <a:ext cx="294495" cy="294495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ZoneTexte 1"/>
          <p:cNvSpPr txBox="1"/>
          <p:nvPr/>
        </p:nvSpPr>
        <p:spPr>
          <a:xfrm>
            <a:off x="4716015" y="133753"/>
            <a:ext cx="1224136" cy="223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Indicateurs</a:t>
            </a:r>
          </a:p>
        </p:txBody>
      </p:sp>
      <p:sp>
        <p:nvSpPr>
          <p:cNvPr id="10" name="Ellipse 9"/>
          <p:cNvSpPr/>
          <p:nvPr/>
        </p:nvSpPr>
        <p:spPr>
          <a:xfrm>
            <a:off x="4716015" y="423286"/>
            <a:ext cx="180020" cy="180020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4937061" y="383228"/>
            <a:ext cx="4171442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>
                <a:solidFill>
                  <a:schemeClr val="accent6">
                    <a:lumMod val="50000"/>
                  </a:schemeClr>
                </a:solidFill>
              </a:rPr>
              <a:t>Égal ou meilleur que la planification 		        &gt;  tout est en ordre</a:t>
            </a:r>
            <a:endParaRPr lang="fr-CH" sz="1000" b="1" dirty="0">
              <a:solidFill>
                <a:schemeClr val="accent6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716015" y="658703"/>
            <a:ext cx="180020" cy="180020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4716015" y="908256"/>
            <a:ext cx="180020" cy="180020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ZoneTexte 16"/>
          <p:cNvSpPr txBox="1"/>
          <p:nvPr/>
        </p:nvSpPr>
        <p:spPr>
          <a:xfrm>
            <a:off x="4937061" y="622231"/>
            <a:ext cx="4387465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>
                <a:solidFill>
                  <a:schemeClr val="accent6">
                    <a:lumMod val="50000"/>
                  </a:schemeClr>
                </a:solidFill>
              </a:rPr>
              <a:t>Risque(s) mineur(s) de manque ou de dépassement   &gt; vigilance </a:t>
            </a:r>
            <a:endParaRPr lang="fr-CH" sz="1000" b="1" dirty="0">
              <a:solidFill>
                <a:schemeClr val="accent6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37061" y="865887"/>
            <a:ext cx="4171442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>
                <a:solidFill>
                  <a:schemeClr val="accent6">
                    <a:lumMod val="50000"/>
                  </a:schemeClr>
                </a:solidFill>
              </a:rPr>
              <a:t>Risque(s) majeur(s) de manque ou de dépassement  &gt; stand-by du projet </a:t>
            </a:r>
            <a:endParaRPr lang="fr-CH" sz="1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1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Planification</a:t>
            </a:r>
            <a:b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3898776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Insérer le calendrier de mise en œuvre du projet.  Expliciter les éventuels retards. </a:t>
            </a:r>
          </a:p>
        </p:txBody>
      </p:sp>
    </p:spTree>
    <p:extLst>
      <p:ext uri="{BB962C8B-B14F-4D97-AF65-F5344CB8AC3E}">
        <p14:creationId xmlns:p14="http://schemas.microsoft.com/office/powerpoint/2010/main" val="172434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Risques</a:t>
            </a:r>
            <a:b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627504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Insérer le tableau des risques.                                                                                  Préciser les incidences et les mesures préconisées en cas de risques majeurs.</a:t>
            </a:r>
          </a:p>
        </p:txBody>
      </p:sp>
    </p:spTree>
    <p:extLst>
      <p:ext uri="{BB962C8B-B14F-4D97-AF65-F5344CB8AC3E}">
        <p14:creationId xmlns:p14="http://schemas.microsoft.com/office/powerpoint/2010/main" val="93723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Prochaines étapes</a:t>
            </a:r>
            <a:b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6059016" cy="223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Décrire les étapes majeures de la phase suivante et les livrables attendus. 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1975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Demande de validation</a:t>
            </a:r>
            <a:b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82423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>
                <a:solidFill>
                  <a:srgbClr val="008094"/>
                </a:solidFill>
              </a:rPr>
              <a:t>Expliciter concrètement les demandes de validation faites au-à la </a:t>
            </a:r>
            <a:r>
              <a:rPr lang="fr-CH" sz="1400" dirty="0" err="1">
                <a:solidFill>
                  <a:srgbClr val="008094"/>
                </a:solidFill>
              </a:rPr>
              <a:t>mandant-e</a:t>
            </a:r>
            <a:r>
              <a:rPr lang="fr-CH" sz="1400" dirty="0">
                <a:solidFill>
                  <a:srgbClr val="008094"/>
                </a:solidFill>
              </a:rPr>
              <a:t> / au Copil afin de passer à la phase de projet suivante.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9667630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Template_Powerpoint_SPO_nouveau_logo</Template>
  <TotalTime>0</TotalTime>
  <Words>298</Words>
  <Application>Microsoft Office PowerPoint</Application>
  <PresentationFormat>Affichage à l'écran (4:3)</PresentationFormat>
  <Paragraphs>67</Paragraphs>
  <Slides>7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Grande</vt:lpstr>
      <vt:lpstr>pp_etat_de_fribourg</vt:lpstr>
      <vt:lpstr>think-cell Slide</vt:lpstr>
      <vt:lpstr>Présentation PowerPoint</vt:lpstr>
      <vt:lpstr>Résumé du projet —</vt:lpstr>
      <vt:lpstr>Ressources  - indicateurs —</vt:lpstr>
      <vt:lpstr>Planification —</vt:lpstr>
      <vt:lpstr>Risques —</vt:lpstr>
      <vt:lpstr>Prochaines étapes —</vt:lpstr>
      <vt:lpstr>Demande de validation —</vt:lpstr>
    </vt:vector>
  </TitlesOfParts>
  <Company>Etat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Politique RH Axes stratégiques —</dc:title>
  <dc:creator>Gelmi Nicolas</dc:creator>
  <cp:lastModifiedBy>Gauthey Steve</cp:lastModifiedBy>
  <cp:revision>260</cp:revision>
  <cp:lastPrinted>2010-03-18T08:00:30Z</cp:lastPrinted>
  <dcterms:created xsi:type="dcterms:W3CDTF">2019-07-10T10:26:45Z</dcterms:created>
  <dcterms:modified xsi:type="dcterms:W3CDTF">2021-05-26T14:41:21Z</dcterms:modified>
</cp:coreProperties>
</file>