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notesSlides/notesSlide2.xml" ContentType="application/vnd.openxmlformats-officedocument.presentationml.notesSlide+xml"/>
  <Override PartName="/ppt/tags/tag78.xml" ContentType="application/vnd.openxmlformats-officedocument.presentationml.tags+xml"/>
  <Override PartName="/ppt/notesSlides/notesSlide3.xml" ContentType="application/vnd.openxmlformats-officedocument.presentationml.notesSlide+xml"/>
  <Override PartName="/ppt/tags/tag79.xml" ContentType="application/vnd.openxmlformats-officedocument.presentationml.tags+xml"/>
  <Override PartName="/ppt/notesSlides/notesSlide4.xml" ContentType="application/vnd.openxmlformats-officedocument.presentationml.notesSlide+xml"/>
  <Override PartName="/ppt/tags/tag80.xml" ContentType="application/vnd.openxmlformats-officedocument.presentationml.tags+xml"/>
  <Override PartName="/ppt/notesSlides/notesSlide5.xml" ContentType="application/vnd.openxmlformats-officedocument.presentationml.notesSlide+xml"/>
  <Override PartName="/ppt/tags/tag81.xml" ContentType="application/vnd.openxmlformats-officedocument.presentationml.tags+xml"/>
  <Override PartName="/ppt/notesSlides/notesSlide6.xml" ContentType="application/vnd.openxmlformats-officedocument.presentationml.notesSlide+xml"/>
  <Override PartName="/ppt/tags/tag82.xml" ContentType="application/vnd.openxmlformats-officedocument.presentationml.tags+xml"/>
  <Override PartName="/ppt/notesSlides/notesSlide7.xml" ContentType="application/vnd.openxmlformats-officedocument.presentationml.notesSlide+xml"/>
  <Override PartName="/ppt/tags/tag8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308" r:id="rId3"/>
    <p:sldId id="314" r:id="rId4"/>
    <p:sldId id="316" r:id="rId5"/>
    <p:sldId id="317" r:id="rId6"/>
    <p:sldId id="318" r:id="rId7"/>
    <p:sldId id="319" r:id="rId8"/>
    <p:sldId id="320" r:id="rId9"/>
  </p:sldIdLst>
  <p:sldSz cx="9144000" cy="6858000" type="screen4x3"/>
  <p:notesSz cx="6858000" cy="9144000"/>
  <p:custDataLst>
    <p:tags r:id="rId12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94"/>
    <a:srgbClr val="007C95"/>
    <a:srgbClr val="F8F8F8"/>
    <a:srgbClr val="E7EEFD"/>
    <a:srgbClr val="A3CBFB"/>
    <a:srgbClr val="9900CC"/>
    <a:srgbClr val="AED1FC"/>
    <a:srgbClr val="333333"/>
    <a:srgbClr val="EF6DB7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11" autoAdjust="0"/>
  </p:normalViewPr>
  <p:slideViewPr>
    <p:cSldViewPr snapToObjects="1">
      <p:cViewPr varScale="1">
        <p:scale>
          <a:sx n="80" d="100"/>
          <a:sy n="80" d="100"/>
        </p:scale>
        <p:origin x="84" y="426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23.03.2021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23.03.2021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 smtClean="0"/>
              <a:t>Textmasterformate durch Klicken bearbeiten</a:t>
            </a:r>
          </a:p>
          <a:p>
            <a:pPr lvl="1"/>
            <a:r>
              <a:rPr lang="fr-CH" noProof="0" smtClean="0"/>
              <a:t>Zweite Ebene</a:t>
            </a:r>
          </a:p>
          <a:p>
            <a:pPr lvl="2"/>
            <a:r>
              <a:rPr lang="fr-CH" noProof="0" smtClean="0"/>
              <a:t>Dritte Ebene</a:t>
            </a:r>
          </a:p>
          <a:p>
            <a:pPr lvl="3"/>
            <a:r>
              <a:rPr lang="fr-CH" noProof="0" smtClean="0"/>
              <a:t>Vierte Ebene</a:t>
            </a:r>
          </a:p>
          <a:p>
            <a:pPr lvl="4"/>
            <a:r>
              <a:rPr lang="fr-CH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89E493-E654-4055-ADCD-495C250085E1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5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3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9087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4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848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5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2261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6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7566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7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3778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 smtClean="0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8</a:t>
            </a:fld>
            <a:endParaRPr lang="fr-CH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0611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oleObject" Target="../embeddings/oleObject2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44.xml"/><Relationship Id="rId1" Type="http://schemas.openxmlformats.org/officeDocument/2006/relationships/vmlDrawing" Target="../drawings/vmlDrawing1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oleObject" Target="../embeddings/oleObject20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9.xml"/><Relationship Id="rId7" Type="http://schemas.openxmlformats.org/officeDocument/2006/relationships/oleObject" Target="../embeddings/oleObject21.bin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oleObject" Target="../embeddings/oleObject22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3.xml"/><Relationship Id="rId7" Type="http://schemas.openxmlformats.org/officeDocument/2006/relationships/oleObject" Target="../embeddings/oleObject23.bin"/><Relationship Id="rId2" Type="http://schemas.openxmlformats.org/officeDocument/2006/relationships/tags" Target="../tags/tag52.xml"/><Relationship Id="rId1" Type="http://schemas.openxmlformats.org/officeDocument/2006/relationships/vmlDrawing" Target="../drawings/vmlDrawing1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oleObject" Target="../embeddings/oleObject24.bin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7.xml"/><Relationship Id="rId7" Type="http://schemas.openxmlformats.org/officeDocument/2006/relationships/oleObject" Target="../embeddings/oleObject25.bin"/><Relationship Id="rId2" Type="http://schemas.openxmlformats.org/officeDocument/2006/relationships/tags" Target="../tags/tag56.xml"/><Relationship Id="rId1" Type="http://schemas.openxmlformats.org/officeDocument/2006/relationships/vmlDrawing" Target="../drawings/vmlDrawing1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oleObject" Target="../embeddings/oleObject26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1.xml"/><Relationship Id="rId7" Type="http://schemas.openxmlformats.org/officeDocument/2006/relationships/oleObject" Target="../embeddings/oleObject27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oleObject" Target="../embeddings/oleObject28.bin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5.xml"/><Relationship Id="rId7" Type="http://schemas.openxmlformats.org/officeDocument/2006/relationships/oleObject" Target="../embeddings/oleObject29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oleObject" Target="../embeddings/oleObject30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9.xml"/><Relationship Id="rId7" Type="http://schemas.openxmlformats.org/officeDocument/2006/relationships/oleObject" Target="../embeddings/oleObject31.bin"/><Relationship Id="rId2" Type="http://schemas.openxmlformats.org/officeDocument/2006/relationships/tags" Target="../tags/tag68.xml"/><Relationship Id="rId1" Type="http://schemas.openxmlformats.org/officeDocument/2006/relationships/vmlDrawing" Target="../drawings/vmlDrawing1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oleObject" Target="../embeddings/oleObject32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73.xml"/><Relationship Id="rId7" Type="http://schemas.openxmlformats.org/officeDocument/2006/relationships/oleObject" Target="../embeddings/oleObject33.bin"/><Relationship Id="rId2" Type="http://schemas.openxmlformats.org/officeDocument/2006/relationships/tags" Target="../tags/tag72.xml"/><Relationship Id="rId1" Type="http://schemas.openxmlformats.org/officeDocument/2006/relationships/vmlDrawing" Target="../drawings/vmlDrawing1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oleObject" Target="../embeddings/oleObject34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3.xml"/><Relationship Id="rId7" Type="http://schemas.openxmlformats.org/officeDocument/2006/relationships/oleObject" Target="../embeddings/oleObject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oleObject" Target="../embeddings/oleObject6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1.xml"/><Relationship Id="rId7" Type="http://schemas.openxmlformats.org/officeDocument/2006/relationships/oleObject" Target="../embeddings/oleObject7.bin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oleObject" Target="../embeddings/oleObject8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5.xml"/><Relationship Id="rId7" Type="http://schemas.openxmlformats.org/officeDocument/2006/relationships/oleObject" Target="../embeddings/oleObject9.bin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oleObject" Target="../embeddings/oleObject10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9.xml"/><Relationship Id="rId7" Type="http://schemas.openxmlformats.org/officeDocument/2006/relationships/oleObject" Target="../embeddings/oleObject11.bin"/><Relationship Id="rId2" Type="http://schemas.openxmlformats.org/officeDocument/2006/relationships/tags" Target="../tags/tag28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oleObject" Target="../embeddings/oleObject12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oleObject" Target="../embeddings/oleObject14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7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6.xml"/><Relationship Id="rId1" Type="http://schemas.openxmlformats.org/officeDocument/2006/relationships/vmlDrawing" Target="../drawings/vmlDrawing9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oleObject" Target="../embeddings/oleObject16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40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oleObject" Target="../embeddings/oleObject18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3"/>
            </p:custDataLst>
          </p:nvPr>
        </p:nvSpPr>
        <p:spPr>
          <a:xfrm>
            <a:off x="2514600" y="363538"/>
            <a:ext cx="5164138" cy="3433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i="0" dirty="0" err="1" smtClean="0"/>
              <a:t>Amt</a:t>
            </a:r>
            <a:r>
              <a:rPr lang="fr-CH" sz="1000" b="1" i="0" dirty="0" smtClean="0"/>
              <a:t> der </a:t>
            </a:r>
            <a:r>
              <a:rPr lang="fr-CH" sz="1000" b="1" i="0" dirty="0" err="1" smtClean="0"/>
              <a:t>Beispiele</a:t>
            </a:r>
            <a:r>
              <a:rPr lang="fr-CH" sz="1000" b="0" i="0" dirty="0" smtClean="0"/>
              <a:t> </a:t>
            </a:r>
            <a:r>
              <a:rPr lang="fr-CH" sz="1000" b="0" i="0" dirty="0" err="1" smtClean="0"/>
              <a:t>AdB</a:t>
            </a:r>
            <a:endParaRPr lang="fr-CH" sz="1000" b="0" i="0" dirty="0" smtClean="0"/>
          </a:p>
        </p:txBody>
      </p:sp>
      <p:sp>
        <p:nvSpPr>
          <p:cNvPr id="7" name="TextBox 9"/>
          <p:cNvSpPr txBox="1"/>
          <p:nvPr userDrawn="1">
            <p:custDataLst>
              <p:tags r:id="rId4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smtClean="0"/>
              <a:t>Direction des exemples et des questions</a:t>
            </a:r>
            <a:r>
              <a:rPr lang="fr-CH" sz="1000" b="1" dirty="0" smtClean="0"/>
              <a:t> DEQ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 smtClean="0"/>
              <a:t>Direktion</a:t>
            </a:r>
            <a:r>
              <a:rPr lang="fr-CH" sz="1000" b="0" i="0" dirty="0" smtClean="0"/>
              <a:t> der </a:t>
            </a:r>
            <a:r>
              <a:rPr lang="fr-CH" sz="1000" b="0" i="0" dirty="0" err="1" smtClean="0"/>
              <a:t>Beispiele</a:t>
            </a:r>
            <a:r>
              <a:rPr lang="fr-CH" sz="1000" b="0" i="0" dirty="0" smtClean="0"/>
              <a:t> </a:t>
            </a:r>
            <a:r>
              <a:rPr lang="fr-CH" sz="1000" b="0" i="0" dirty="0" err="1" smtClean="0"/>
              <a:t>und</a:t>
            </a:r>
            <a:r>
              <a:rPr lang="fr-CH" sz="1000" b="0" i="0" dirty="0" smtClean="0"/>
              <a:t> </a:t>
            </a:r>
            <a:r>
              <a:rPr lang="fr-CH" sz="1000" b="0" i="0" dirty="0" err="1" smtClean="0"/>
              <a:t>Fragen</a:t>
            </a:r>
            <a:r>
              <a:rPr lang="fr-CH" sz="1000" b="0" i="0" dirty="0" smtClean="0"/>
              <a:t> </a:t>
            </a:r>
            <a:r>
              <a:rPr lang="fr-CH" sz="1000" b="1" i="0" dirty="0" smtClean="0"/>
              <a:t>DBF</a:t>
            </a:r>
            <a:endParaRPr lang="fr-CH" sz="1000" b="0" i="0" dirty="0" smtClean="0"/>
          </a:p>
        </p:txBody>
      </p:sp>
      <p:cxnSp>
        <p:nvCxnSpPr>
          <p:cNvPr id="8" name="Straight Connector 7"/>
          <p:cNvCxnSpPr/>
          <p:nvPr userDrawn="1">
            <p:custDataLst>
              <p:tags r:id="rId5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 smtClean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 smtClean="0"/>
              <a:t>Modifier le style des sous-titres du masque</a:t>
            </a:r>
            <a:endParaRPr lang="fr-CH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9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9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3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3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6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6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8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8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3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Service du personnel et d’organisation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SPO</a:t>
            </a:r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3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5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5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9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EB80A34-19EA-4D5D-A640-FE428E005B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9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2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3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ts val="1345"/>
              </a:lnSpc>
              <a:spcBef>
                <a:spcPct val="0"/>
              </a:spcBef>
              <a:spcAft>
                <a:spcPts val="0"/>
              </a:spcAft>
              <a:buClr>
                <a:srgbClr val="074EA1"/>
              </a:buClr>
              <a:buSzTx/>
              <a:buFontTx/>
              <a:buNone/>
              <a:tabLst/>
              <a:defRPr/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F7F05F7-3E65-4813-BBAA-64C09C236420}" type="datetime4">
              <a:rPr lang="fr-FR" sz="100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2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4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8DB0318-5A44-4B79-8DCE-A3B67BD17456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4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7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33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D82FEAD-BA62-4350-B9A4-22FF4E9B8038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7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9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33EFAB4F-DF75-4B81-AF99-A29062CCF60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9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1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F92E1955-87A7-4AAE-AF79-EA5B62E259D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1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4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6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6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smtClean="0"/>
              <a:t>Titre exemple</a:t>
            </a:r>
            <a:br>
              <a:rPr lang="fr-CH" smtClean="0"/>
            </a:br>
            <a:r>
              <a:rPr lang="fr-CH" smtClean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smtClean="0"/>
              <a:t>Texte principal</a:t>
            </a:r>
          </a:p>
          <a:p>
            <a:pPr lvl="1"/>
            <a:r>
              <a:rPr lang="fr-CH" smtClean="0"/>
              <a:t>Premier niveau</a:t>
            </a:r>
          </a:p>
          <a:p>
            <a:pPr lvl="2"/>
            <a:r>
              <a:rPr lang="fr-CH" smtClean="0"/>
              <a:t>Deuxième niveau</a:t>
            </a:r>
          </a:p>
          <a:p>
            <a:pPr lvl="3"/>
            <a:r>
              <a:rPr lang="fr-CH" smtClean="0"/>
              <a:t>Troisième niveau</a:t>
            </a:r>
          </a:p>
          <a:p>
            <a:pPr lvl="4"/>
            <a:r>
              <a:rPr lang="fr-CH" smtClean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 smtClean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des Exemples </a:t>
            </a:r>
            <a:r>
              <a:rPr lang="fr-CH" sz="1000" b="0" i="0" dirty="0" err="1" smtClean="0"/>
              <a:t>SdE</a:t>
            </a:r>
            <a:endParaRPr lang="fr-CH" sz="1000" b="0" i="0" dirty="0" smtClean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23 mars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8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9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0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3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Rectangle 8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Rectangle 8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5613" y="1547813"/>
            <a:ext cx="8289925" cy="4270400"/>
          </a:xfrm>
        </p:spPr>
        <p:txBody>
          <a:bodyPr/>
          <a:lstStyle/>
          <a:p>
            <a:r>
              <a:rPr lang="fr-CH" dirty="0" smtClean="0">
                <a:latin typeface="Arial" pitchFamily="34" charset="0"/>
                <a:ea typeface="ＭＳ Ｐゴシック"/>
                <a:cs typeface="ＭＳ Ｐゴシック"/>
              </a:rPr>
              <a:t>HERMES EXPRESS</a:t>
            </a:r>
            <a:r>
              <a:rPr lang="fr-CH" dirty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dirty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  <a:br>
              <a:rPr lang="fr-CH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400" dirty="0" smtClean="0">
                <a:solidFill>
                  <a:srgbClr val="008094"/>
                </a:solidFill>
                <a:cs typeface="Arial" panose="020B0604020202020204" pitchFamily="34" charset="0"/>
              </a:rPr>
              <a:t>Appréciation finale du projet </a:t>
            </a: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indiquer le nom de la phase</a:t>
            </a:r>
            <a:b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/>
            </a:r>
            <a:b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PROJET : </a:t>
            </a: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				indiquer le nom du projet</a:t>
            </a:r>
            <a:b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MANDANT-E	:			indiquer le nom du / de la </a:t>
            </a:r>
            <a:r>
              <a:rPr lang="fr-CH" sz="1800" b="0" i="1" dirty="0" err="1" smtClean="0">
                <a:solidFill>
                  <a:srgbClr val="008094"/>
                </a:solidFill>
                <a:cs typeface="Arial" panose="020B0604020202020204" pitchFamily="34" charset="0"/>
              </a:rPr>
              <a:t>mandant-e</a:t>
            </a: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/>
            </a:r>
            <a:b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CHEF-FE </a:t>
            </a:r>
            <a:r>
              <a:rPr lang="fr-CH" sz="1800" b="0" i="1" smtClean="0">
                <a:solidFill>
                  <a:srgbClr val="008094"/>
                </a:solidFill>
                <a:cs typeface="Arial" panose="020B0604020202020204" pitchFamily="34" charset="0"/>
              </a:rPr>
              <a:t>DE </a:t>
            </a:r>
            <a:r>
              <a:rPr lang="fr-CH" sz="1800" b="0" i="1" smtClean="0">
                <a:solidFill>
                  <a:srgbClr val="008094"/>
                </a:solidFill>
                <a:cs typeface="Arial" panose="020B0604020202020204" pitchFamily="34" charset="0"/>
              </a:rPr>
              <a:t>PROJET :</a:t>
            </a: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	indiquer le nom du / de la </a:t>
            </a:r>
            <a:r>
              <a:rPr lang="fr-CH" sz="1800" b="0" i="1" dirty="0" err="1" smtClean="0">
                <a:solidFill>
                  <a:srgbClr val="008094"/>
                </a:solidFill>
                <a:cs typeface="Arial" panose="020B0604020202020204" pitchFamily="34" charset="0"/>
              </a:rPr>
              <a:t>chef-fe</a:t>
            </a:r>
            <a:r>
              <a:rPr lang="fr-CH" sz="1800" b="0" i="1" dirty="0" smtClean="0">
                <a:solidFill>
                  <a:srgbClr val="008094"/>
                </a:solidFill>
                <a:cs typeface="Arial" panose="020B0604020202020204" pitchFamily="34" charset="0"/>
              </a:rPr>
              <a:t> de projet</a:t>
            </a:r>
            <a:r>
              <a:rPr lang="fr-CH" sz="2800" dirty="0">
                <a:solidFill>
                  <a:srgbClr val="008094"/>
                </a:solidFill>
                <a:cs typeface="Arial" panose="020B0604020202020204" pitchFamily="34" charset="0"/>
              </a:rPr>
              <a:t/>
            </a:r>
            <a:br>
              <a:rPr lang="fr-CH" sz="2800" dirty="0">
                <a:solidFill>
                  <a:srgbClr val="008094"/>
                </a:solidFill>
                <a:cs typeface="Arial" panose="020B0604020202020204" pitchFamily="34" charset="0"/>
              </a:rPr>
            </a:br>
            <a:endParaRPr lang="fr-CH" sz="2800" dirty="0">
              <a:solidFill>
                <a:srgbClr val="008094"/>
              </a:solidFill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1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Situation de départ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8513549" cy="2436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Résumer le contexte du projet et la situation </a:t>
            </a:r>
            <a:r>
              <a:rPr lang="fr-CH" sz="1400" dirty="0" smtClean="0">
                <a:solidFill>
                  <a:srgbClr val="008094"/>
                </a:solidFill>
              </a:rPr>
              <a:t>que vous cherchez </a:t>
            </a:r>
            <a:r>
              <a:rPr lang="fr-CH" sz="1400" dirty="0" smtClean="0">
                <a:solidFill>
                  <a:srgbClr val="008094"/>
                </a:solidFill>
              </a:rPr>
              <a:t>à faire évoluer avec le lancement du projet.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  <a:r>
              <a:rPr lang="fr-CH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53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Atteintes des objectifs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6586740" cy="564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Copier / coller le tableau d’objectifs fixés dans le mandat de projet.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Evaluer l’atteinte des objectifs (en % par exemple) et expliquer les éventuels écarts.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  <a:r>
              <a:rPr lang="fr-CH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64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Comparaison plan / état - délais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5900654" cy="564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Comparer les délais des phases planifiées et les délais des phases </a:t>
            </a:r>
            <a:r>
              <a:rPr lang="fr-CH" sz="1400" dirty="0" smtClean="0">
                <a:solidFill>
                  <a:srgbClr val="008094"/>
                </a:solidFill>
              </a:rPr>
              <a:t>réelles.</a:t>
            </a:r>
            <a:endParaRPr lang="fr-CH" sz="1400" dirty="0" smtClean="0">
              <a:solidFill>
                <a:srgbClr val="008094"/>
              </a:solidFill>
            </a:endParaRP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Expliquer les éventuels </a:t>
            </a:r>
            <a:r>
              <a:rPr lang="fr-CH" sz="1400" dirty="0" smtClean="0">
                <a:solidFill>
                  <a:srgbClr val="008094"/>
                </a:solidFill>
              </a:rPr>
              <a:t>écarts.</a:t>
            </a:r>
            <a:endParaRPr lang="fr-CH" sz="1400" dirty="0" smtClean="0">
              <a:solidFill>
                <a:srgbClr val="008094"/>
              </a:solidFill>
            </a:endParaRP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  <a:r>
              <a:rPr lang="fr-CH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542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Comparaison plan / état - coûts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6445675" cy="564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Copier / coller le budget final comprenant le budget </a:t>
            </a:r>
            <a:r>
              <a:rPr lang="fr-CH" sz="1400" dirty="0" smtClean="0">
                <a:solidFill>
                  <a:srgbClr val="008094"/>
                </a:solidFill>
              </a:rPr>
              <a:t>prévisionnel et les </a:t>
            </a:r>
            <a:r>
              <a:rPr lang="fr-CH" sz="1400" dirty="0" smtClean="0">
                <a:solidFill>
                  <a:srgbClr val="008094"/>
                </a:solidFill>
              </a:rPr>
              <a:t>coûts </a:t>
            </a:r>
            <a:r>
              <a:rPr lang="fr-CH" sz="1400" dirty="0" smtClean="0">
                <a:solidFill>
                  <a:srgbClr val="008094"/>
                </a:solidFill>
              </a:rPr>
              <a:t>réels.</a:t>
            </a:r>
            <a:endParaRPr lang="fr-CH" sz="1400" dirty="0" smtClean="0">
              <a:solidFill>
                <a:srgbClr val="008094"/>
              </a:solidFill>
            </a:endParaRP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Expliquer les éventuels </a:t>
            </a:r>
            <a:r>
              <a:rPr lang="fr-CH" sz="1400" dirty="0" smtClean="0">
                <a:solidFill>
                  <a:srgbClr val="008094"/>
                </a:solidFill>
              </a:rPr>
              <a:t>écarts.</a:t>
            </a:r>
            <a:endParaRPr lang="fr-CH" sz="1400" dirty="0" smtClean="0">
              <a:solidFill>
                <a:srgbClr val="008094"/>
              </a:solidFill>
            </a:endParaRP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  <a:r>
              <a:rPr lang="fr-CH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15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Points en suspens et mesures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643192" cy="467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 smtClean="0">
                <a:solidFill>
                  <a:srgbClr val="008094"/>
                </a:solidFill>
              </a:rPr>
              <a:t>Lister les points en suspens ou les points de vigilance qui devront être suivis par l’organisation permanente une fois le projet clos. 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 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 smtClean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  <a:r>
              <a:rPr lang="fr-CH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9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Clôture et libération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2328" y="2481089"/>
            <a:ext cx="7643192" cy="112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b="1" dirty="0" smtClean="0"/>
              <a:t>Ce rapport clôture officiellement le projet </a:t>
            </a:r>
            <a:r>
              <a:rPr lang="fr-CH" sz="1800" dirty="0" smtClean="0">
                <a:solidFill>
                  <a:srgbClr val="008094"/>
                </a:solidFill>
              </a:rPr>
              <a:t>insérer le nom du projet.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endParaRPr lang="fr-CH" sz="1800" dirty="0">
              <a:solidFill>
                <a:srgbClr val="008094"/>
              </a:solidFill>
            </a:endParaRP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dirty="0" smtClean="0"/>
              <a:t>Dès validation de ce document par </a:t>
            </a:r>
            <a:r>
              <a:rPr lang="fr-CH" sz="1800" dirty="0" err="1" smtClean="0"/>
              <a:t>le-la</a:t>
            </a:r>
            <a:r>
              <a:rPr lang="fr-CH" sz="1800" dirty="0" smtClean="0"/>
              <a:t> </a:t>
            </a:r>
            <a:r>
              <a:rPr lang="fr-CH" sz="1800" dirty="0" err="1" smtClean="0"/>
              <a:t>mandant-e</a:t>
            </a:r>
            <a:r>
              <a:rPr lang="fr-CH" sz="1800" dirty="0" smtClean="0"/>
              <a:t>, </a:t>
            </a:r>
            <a:r>
              <a:rPr lang="fr-CH" sz="1800" dirty="0" smtClean="0"/>
              <a:t>l’organisation du projet sera libérée de sa mission et dissoute.</a:t>
            </a:r>
          </a:p>
        </p:txBody>
      </p:sp>
    </p:spTree>
    <p:extLst>
      <p:ext uri="{BB962C8B-B14F-4D97-AF65-F5344CB8AC3E}">
        <p14:creationId xmlns:p14="http://schemas.microsoft.com/office/powerpoint/2010/main" val="20466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 smtClean="0">
                <a:cs typeface="Arial" panose="020B0604020202020204" pitchFamily="34" charset="0"/>
              </a:rPr>
              <a:t>Validation</a:t>
            </a: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/>
            </a:r>
            <a:b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 smtClean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2328" y="2481089"/>
            <a:ext cx="8614168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b="1" dirty="0" smtClean="0"/>
              <a:t>Fribourg</a:t>
            </a:r>
            <a:r>
              <a:rPr lang="fr-CH" sz="1800" dirty="0" smtClean="0">
                <a:solidFill>
                  <a:srgbClr val="008094"/>
                </a:solidFill>
              </a:rPr>
              <a:t> </a:t>
            </a:r>
            <a:r>
              <a:rPr lang="fr-CH" sz="1800" b="1" dirty="0" smtClean="0"/>
              <a:t>le, </a:t>
            </a:r>
            <a:r>
              <a:rPr lang="fr-CH" sz="1800" dirty="0" smtClean="0">
                <a:solidFill>
                  <a:srgbClr val="008094"/>
                </a:solidFill>
              </a:rPr>
              <a:t>date de validation</a:t>
            </a:r>
            <a:endParaRPr lang="fr-CH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23528" y="3952056"/>
            <a:ext cx="234947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dirty="0" err="1" smtClean="0"/>
              <a:t>Mandant-e</a:t>
            </a:r>
            <a:endParaRPr lang="fr-CH" sz="1800" dirty="0" smtClean="0"/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dirty="0" smtClean="0">
                <a:solidFill>
                  <a:srgbClr val="008094"/>
                </a:solidFill>
              </a:rPr>
              <a:t>Nom, prénom, titre</a:t>
            </a:r>
            <a:endParaRPr lang="fr-CH" sz="1800" dirty="0">
              <a:solidFill>
                <a:srgbClr val="00809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1920" y="3957754"/>
            <a:ext cx="529208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dirty="0" err="1" smtClean="0"/>
              <a:t>Chef-fe</a:t>
            </a:r>
            <a:r>
              <a:rPr lang="fr-CH" sz="1800" dirty="0" smtClean="0"/>
              <a:t> de projet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dirty="0">
                <a:solidFill>
                  <a:srgbClr val="008094"/>
                </a:solidFill>
              </a:rPr>
              <a:t>Nom, prénom, titre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endParaRPr lang="fr-CH" sz="1800" dirty="0"/>
          </a:p>
        </p:txBody>
      </p:sp>
      <p:sp>
        <p:nvSpPr>
          <p:cNvPr id="7" name="Rectangle 6"/>
          <p:cNvSpPr/>
          <p:nvPr/>
        </p:nvSpPr>
        <p:spPr>
          <a:xfrm>
            <a:off x="323528" y="3321093"/>
            <a:ext cx="2349472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i="1" dirty="0" smtClean="0">
                <a:solidFill>
                  <a:srgbClr val="008094"/>
                </a:solidFill>
              </a:rPr>
              <a:t>Signature</a:t>
            </a:r>
            <a:endParaRPr lang="fr-CH" sz="1800" i="1" dirty="0">
              <a:solidFill>
                <a:srgbClr val="00809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51920" y="3321092"/>
            <a:ext cx="2349472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800" i="1" dirty="0" smtClean="0">
                <a:solidFill>
                  <a:srgbClr val="008094"/>
                </a:solidFill>
              </a:rPr>
              <a:t>Signature</a:t>
            </a:r>
            <a:endParaRPr lang="fr-CH" sz="1800" i="1" dirty="0">
              <a:solidFill>
                <a:srgbClr val="008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324</Words>
  <Application>Microsoft Office PowerPoint</Application>
  <PresentationFormat>Affichage à l'écran (4:3)</PresentationFormat>
  <Paragraphs>84</Paragraphs>
  <Slides>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Lucida Grande</vt:lpstr>
      <vt:lpstr>pp_etat_de_fribourg</vt:lpstr>
      <vt:lpstr>think-cell Slide</vt:lpstr>
      <vt:lpstr>HERMES EXPRESS  — Appréciation finale du projet indiquer le nom de la phase  PROJET :     indiquer le nom du projet MANDANT-E :   indiquer le nom du / de la mandant-e CHEF-FE DE PROJET : indiquer le nom du / de la chef-fe de projet </vt:lpstr>
      <vt:lpstr>Situation de départ —</vt:lpstr>
      <vt:lpstr>Atteintes des objectifs —</vt:lpstr>
      <vt:lpstr>Comparaison plan / état - délais —</vt:lpstr>
      <vt:lpstr>Comparaison plan / état - coûts —</vt:lpstr>
      <vt:lpstr>Points en suspens et mesures —</vt:lpstr>
      <vt:lpstr>Clôture et libération —</vt:lpstr>
      <vt:lpstr>Validation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Dupuy Angélique</cp:lastModifiedBy>
  <cp:revision>259</cp:revision>
  <cp:lastPrinted>2010-03-18T08:00:30Z</cp:lastPrinted>
  <dcterms:created xsi:type="dcterms:W3CDTF">2019-07-10T10:26:45Z</dcterms:created>
  <dcterms:modified xsi:type="dcterms:W3CDTF">2021-03-23T10:05:35Z</dcterms:modified>
</cp:coreProperties>
</file>