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97" r:id="rId2"/>
    <p:sldId id="280" r:id="rId3"/>
    <p:sldId id="290" r:id="rId4"/>
    <p:sldId id="271" r:id="rId5"/>
    <p:sldId id="298" r:id="rId6"/>
    <p:sldId id="289" r:id="rId7"/>
    <p:sldId id="299" r:id="rId8"/>
    <p:sldId id="283" r:id="rId9"/>
    <p:sldId id="284" r:id="rId10"/>
    <p:sldId id="285" r:id="rId11"/>
    <p:sldId id="288" r:id="rId12"/>
    <p:sldId id="296" r:id="rId13"/>
    <p:sldId id="287" r:id="rId14"/>
    <p:sldId id="291" r:id="rId15"/>
    <p:sldId id="293" r:id="rId16"/>
    <p:sldId id="294" r:id="rId17"/>
    <p:sldId id="295" r:id="rId18"/>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 id="3" name="Seiler Sara BASPO" initials="SSB" lastIdx="6" clrIdx="2">
    <p:extLst>
      <p:ext uri="{19B8F6BF-5375-455C-9EA6-DF929625EA0E}">
        <p15:presenceInfo xmlns:p15="http://schemas.microsoft.com/office/powerpoint/2012/main" userId="Seiler Sara BASP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61024" autoAdjust="0"/>
  </p:normalViewPr>
  <p:slideViewPr>
    <p:cSldViewPr snapToGrid="0">
      <p:cViewPr varScale="1">
        <p:scale>
          <a:sx n="95" d="100"/>
          <a:sy n="95" d="100"/>
        </p:scale>
        <p:origin x="2574"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‹Nr.›</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‹Nr.›</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Remarque pour les chef(</a:t>
            </a:r>
            <a:r>
              <a:rPr lang="fr-FR" dirty="0" err="1"/>
              <a:t>fe</a:t>
            </a:r>
            <a:r>
              <a:rPr lang="fr-FR" dirty="0"/>
              <a:t>)s de cours:</a:t>
            </a:r>
          </a:p>
          <a:p>
            <a:pPr marL="171450" indent="-171450">
              <a:buFont typeface="Arial" panose="020B0604020202020204" pitchFamily="34" charset="0"/>
              <a:buChar char="•"/>
            </a:pPr>
            <a:r>
              <a:rPr lang="fr-FR" dirty="0"/>
              <a:t>La plupart des images des diapositives sont reliées en mode présentation. Un clic permet d'accéder directement à la vidéo, à la séquence d'apprentissage ou, si nécessaire, à des informations de fond.</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a:t>
            </a:fld>
            <a:endParaRPr lang="de-DE" dirty="0"/>
          </a:p>
        </p:txBody>
      </p:sp>
    </p:spTree>
    <p:extLst>
      <p:ext uri="{BB962C8B-B14F-4D97-AF65-F5344CB8AC3E}">
        <p14:creationId xmlns:p14="http://schemas.microsoft.com/office/powerpoint/2010/main" val="37930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des </a:t>
            </a:r>
            <a:r>
              <a:rPr lang="de-CH" i="1" dirty="0" err="1">
                <a:solidFill>
                  <a:schemeClr val="tx1"/>
                </a:solidFill>
              </a:rPr>
              <a:t>Nouveautés</a:t>
            </a:r>
            <a:r>
              <a:rPr lang="de-CH" i="1" dirty="0">
                <a:solidFill>
                  <a:schemeClr val="tx1"/>
                </a:solidFill>
              </a:rPr>
              <a:t> J+S </a:t>
            </a:r>
            <a:r>
              <a:rPr lang="de-CH" i="1" baseline="0" dirty="0">
                <a:solidFill>
                  <a:schemeClr val="tx1"/>
                </a:solidFill>
              </a:rPr>
              <a:t>(2023)</a:t>
            </a:r>
            <a:endParaRPr lang="de-CH" i="1" dirty="0">
              <a:solidFill>
                <a:schemeClr val="tx1"/>
              </a:solidFill>
            </a:endParaRPr>
          </a:p>
          <a:p>
            <a:endParaRPr lang="de-CH" sz="1200" b="0" kern="1200" dirty="0">
              <a:solidFill>
                <a:schemeClr val="tx1"/>
              </a:solidFill>
              <a:effectLst/>
              <a:latin typeface="Arial" charset="0"/>
              <a:ea typeface="+mn-ea"/>
              <a:cs typeface="+mn-cs"/>
            </a:endParaRPr>
          </a:p>
          <a:p>
            <a:r>
              <a:rPr lang="fr-FR" sz="1200" b="1" kern="1200" dirty="0">
                <a:solidFill>
                  <a:schemeClr val="tx1"/>
                </a:solidFill>
                <a:effectLst/>
                <a:latin typeface="Arial" charset="0"/>
                <a:ea typeface="+mn-ea"/>
                <a:cs typeface="+mn-cs"/>
              </a:rPr>
              <a:t>Le charme des camps</a:t>
            </a:r>
          </a:p>
          <a:p>
            <a:r>
              <a:rPr lang="fr-FR" sz="1200" b="0" kern="1200" dirty="0">
                <a:solidFill>
                  <a:schemeClr val="tx1"/>
                </a:solidFill>
                <a:effectLst/>
                <a:latin typeface="Arial" charset="0"/>
                <a:ea typeface="+mn-ea"/>
                <a:cs typeface="+mn-cs"/>
              </a:rPr>
              <a:t>Camps de sport scolaire, camps d’entraînement d’un club de sport ou camps de Pentecôte d’une association de jeunesse, peu importe – tous sont l’occasion d’apprendre beaucoup et de vivre des expériences hors du commun. Tous permettent aussi de partager des moments exceptionnels qui restent souvent gravés dans la mémoire de longues années.</a:t>
            </a:r>
            <a:endParaRPr lang="de-CH" sz="1200" b="0" kern="1200" dirty="0">
              <a:solidFill>
                <a:schemeClr val="tx1"/>
              </a:solidFill>
              <a:effectLst/>
              <a:latin typeface="Arial" charset="0"/>
              <a:ea typeface="+mn-ea"/>
              <a:cs typeface="+mn-cs"/>
            </a:endParaRPr>
          </a:p>
          <a:p>
            <a:endParaRPr lang="de-CH" sz="1200" b="0" kern="1200" dirty="0">
              <a:solidFill>
                <a:schemeClr val="tx1"/>
              </a:solidFill>
              <a:effectLst/>
              <a:latin typeface="Arial" charset="0"/>
              <a:ea typeface="+mn-ea"/>
              <a:cs typeface="+mn-cs"/>
            </a:endParaRPr>
          </a:p>
          <a:p>
            <a:r>
              <a:rPr lang="fr-FR" sz="1200" b="1" kern="1200" dirty="0">
                <a:solidFill>
                  <a:schemeClr val="tx1"/>
                </a:solidFill>
                <a:effectLst/>
                <a:latin typeface="Arial" charset="0"/>
                <a:ea typeface="+mn-ea"/>
                <a:cs typeface="+mn-cs"/>
              </a:rPr>
              <a:t>Annonce de camps par les clubs de sport</a:t>
            </a:r>
          </a:p>
          <a:p>
            <a:r>
              <a:rPr lang="fr-FR" sz="1200" b="0" kern="1200" dirty="0">
                <a:solidFill>
                  <a:schemeClr val="tx1"/>
                </a:solidFill>
                <a:effectLst/>
                <a:latin typeface="Arial" charset="0"/>
                <a:ea typeface="+mn-ea"/>
                <a:cs typeface="+mn-cs"/>
              </a:rPr>
              <a:t>A l’avenir, tous les organisateurs d’offres J+S seront autorisés à annoncer des camps J+S, également les clubs de sport. Jusqu'à présent, seuls les cantons, communes, écoles, organisations de jeunesse et fédérations sportives nationales pouvaient réaliser des camps J+S.</a:t>
            </a:r>
            <a:endParaRPr lang="de-CH" sz="1200" b="0" kern="1200" dirty="0">
              <a:solidFill>
                <a:schemeClr val="tx1"/>
              </a:solidFill>
              <a:effectLst/>
              <a:latin typeface="Arial" charset="0"/>
              <a:ea typeface="+mn-ea"/>
              <a:cs typeface="+mn-cs"/>
            </a:endParaRPr>
          </a:p>
          <a:p>
            <a:endParaRPr lang="fr-FR" sz="1200" b="1" kern="1200" dirty="0">
              <a:solidFill>
                <a:schemeClr val="tx1"/>
              </a:solidFill>
              <a:effectLst/>
              <a:latin typeface="Arial" charset="0"/>
              <a:ea typeface="+mn-ea"/>
              <a:cs typeface="+mn-cs"/>
            </a:endParaRPr>
          </a:p>
          <a:p>
            <a:r>
              <a:rPr lang="fr-FR" sz="1200" b="1" kern="1200" dirty="0">
                <a:solidFill>
                  <a:schemeClr val="tx1"/>
                </a:solidFill>
                <a:effectLst/>
                <a:latin typeface="Arial" charset="0"/>
                <a:ea typeface="+mn-ea"/>
                <a:cs typeface="+mn-cs"/>
              </a:rPr>
              <a:t>Les camps J+S </a:t>
            </a:r>
            <a:r>
              <a:rPr lang="fr-FR" sz="1200" b="0" kern="1200" dirty="0">
                <a:solidFill>
                  <a:schemeClr val="tx1"/>
                </a:solidFill>
                <a:effectLst/>
                <a:latin typeface="Arial" charset="0"/>
                <a:ea typeface="+mn-ea"/>
                <a:cs typeface="+mn-cs"/>
              </a:rPr>
              <a:t>(avec et sans nuitée) peuvent être réalisés et décomptés indépendamment des entraînements réguliers. Les conditions sont:</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Un camp J+S comprend des activités dans un ou plusieurs sports J+S qui sont pratiquées en groupe (dans un cadre de vie communautaire), sous la direction de moniteurs J+S. Par cadre de vie communautaire, on entend une cohabitation dans une structure de jour en un lieu défini, avec ou sans nuitée en commun.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Durée minimale: 4 jours (consécutifs)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Durée maximale: pas de limite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i="0" dirty="0">
                <a:solidFill>
                  <a:srgbClr val="202023"/>
                </a:solidFill>
                <a:effectLst/>
                <a:latin typeface="Arial" panose="020B0604020202020204" pitchFamily="34" charset="0"/>
                <a:cs typeface="Arial" panose="020B0604020202020204" pitchFamily="34" charset="0"/>
              </a:rPr>
              <a:t>Plusieurs camps J+S peuvent être réalisés et décomptés par an, p. ex. un camp de 5 jours avec nuitée au printemps, un camp de six jours avec nuitée en été et un camp de 4 jours sans nuitée en automne.</a:t>
            </a:r>
            <a:endParaRPr lang="fr-FR"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Taille minimale des groupes: 12 enfants/jeunes</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Taille maximale des groupes: pas de limite, mais le nombre de moniteurs J+S engagés doit être respecté (cf. guide).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Nombre d'heures de sport J+S par jour de camp: 4 ou 5 heures en deux blocs, p. ex. 1 bloc le matin, 1 bloc l'après-midi ou le soir.</a:t>
            </a:r>
          </a:p>
          <a:p>
            <a:pPr marL="171450" indent="-171450">
              <a:buFont typeface="Arial" panose="020B0604020202020204" pitchFamily="34" charset="0"/>
              <a:buChar char="•"/>
            </a:pPr>
            <a:r>
              <a:rPr lang="fr-FR" sz="1200" b="0" i="0" dirty="0">
                <a:solidFill>
                  <a:srgbClr val="202023"/>
                </a:solidFill>
                <a:effectLst/>
                <a:latin typeface="Arial" panose="020B0604020202020204" pitchFamily="34" charset="0"/>
                <a:cs typeface="Arial" panose="020B0604020202020204" pitchFamily="34" charset="0"/>
              </a:rPr>
              <a:t>Plusieurs groupes d'entraînement, et aussi d'autres enfants et jeunes, peuvent également être réunis dans des camps J+S, et ce très simplement.</a:t>
            </a:r>
            <a:endParaRPr lang="fr-FR"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Programme du camp: Un programme doit être établi pour chaque camp J+S (vue d'ensemble des activités prévues, y compris leur durée) et remis à l'instance d'autorisation par l'intermédiaire du/de la coach J+S.</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Autres activités: Aménagement libre: activités qui favorisent les compétences sociales et la cohésion.</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Subventions J+S: 16 francs par jour et par enfant/jeune dans les camps avec nuitée 6.50 francs par jour et par enfant/jeune dans les camps sans nuitée</a:t>
            </a:r>
          </a:p>
          <a:p>
            <a:pPr marL="171450" indent="-171450">
              <a:buFont typeface="Arial" panose="020B0604020202020204" pitchFamily="34" charset="0"/>
              <a:buChar char="•"/>
            </a:pPr>
            <a:endParaRPr lang="de-CH" sz="1200" b="0" kern="1200" dirty="0">
              <a:solidFill>
                <a:schemeClr val="tx1"/>
              </a:solidFill>
              <a:effectLst/>
              <a:latin typeface="Arial" panose="020B0604020202020204" pitchFamily="34" charset="0"/>
              <a:ea typeface="+mn-ea"/>
              <a:cs typeface="Arial" panose="020B0604020202020204" pitchFamily="34" charset="0"/>
            </a:endParaRP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10</a:t>
            </a:fld>
            <a:endParaRPr lang="de-DE" dirty="0"/>
          </a:p>
        </p:txBody>
      </p:sp>
    </p:spTree>
    <p:extLst>
      <p:ext uri="{BB962C8B-B14F-4D97-AF65-F5344CB8AC3E}">
        <p14:creationId xmlns:p14="http://schemas.microsoft.com/office/powerpoint/2010/main" val="42732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J+S pose les bases d'une pratique sportive tout au long de la vie, basée sur le plaisir, l'engagement et le savoir-faire.</a:t>
            </a:r>
          </a:p>
          <a:p>
            <a:r>
              <a:rPr lang="fr-FR" dirty="0"/>
              <a:t>Merci beaucoup pour ton engagement en tant que monitrice et moniteur J+S.</a:t>
            </a:r>
          </a:p>
          <a:p>
            <a:endParaRPr lang="fr-FR" dirty="0"/>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11</a:t>
            </a:fld>
            <a:endParaRPr lang="de-DE" dirty="0"/>
          </a:p>
        </p:txBody>
      </p:sp>
    </p:spTree>
    <p:extLst>
      <p:ext uri="{BB962C8B-B14F-4D97-AF65-F5344CB8AC3E}">
        <p14:creationId xmlns:p14="http://schemas.microsoft.com/office/powerpoint/2010/main" val="296266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Remarque pour les chef(</a:t>
            </a:r>
            <a:r>
              <a:rPr lang="fr-FR" dirty="0" err="1"/>
              <a:t>fe</a:t>
            </a:r>
            <a:r>
              <a:rPr lang="fr-FR" dirty="0"/>
              <a:t>)s de cours:</a:t>
            </a:r>
          </a:p>
          <a:p>
            <a:pPr marL="171450" indent="-171450">
              <a:buFont typeface="Arial" panose="020B0604020202020204" pitchFamily="34" charset="0"/>
              <a:buChar char="•"/>
            </a:pPr>
            <a:r>
              <a:rPr lang="fr-FR" baseline="0" dirty="0"/>
              <a:t>Veuillez choisir vous-même les diapositives à présenter parmi les suivantes.</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12</a:t>
            </a:fld>
            <a:endParaRPr lang="de-DE" dirty="0"/>
          </a:p>
        </p:txBody>
      </p:sp>
    </p:spTree>
    <p:extLst>
      <p:ext uri="{BB962C8B-B14F-4D97-AF65-F5344CB8AC3E}">
        <p14:creationId xmlns:p14="http://schemas.microsoft.com/office/powerpoint/2010/main" val="350551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13</a:t>
            </a:fld>
            <a:endParaRPr lang="de-DE" dirty="0"/>
          </a:p>
        </p:txBody>
      </p:sp>
    </p:spTree>
    <p:extLst>
      <p:ext uri="{BB962C8B-B14F-4D97-AF65-F5344CB8AC3E}">
        <p14:creationId xmlns:p14="http://schemas.microsoft.com/office/powerpoint/2010/main" val="413293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a:t>
            </a:r>
            <a:r>
              <a:rPr lang="de-CH" dirty="0" err="1"/>
              <a:t>sur</a:t>
            </a:r>
            <a:r>
              <a:rPr lang="de-CH" dirty="0"/>
              <a:t> </a:t>
            </a:r>
            <a:r>
              <a:rPr lang="de-CH" dirty="0" err="1"/>
              <a:t>les</a:t>
            </a:r>
            <a:r>
              <a:rPr lang="de-CH" dirty="0"/>
              <a:t> </a:t>
            </a:r>
            <a:r>
              <a:rPr lang="de-CH" dirty="0" err="1"/>
              <a:t>aides-mémoire</a:t>
            </a:r>
            <a:r>
              <a:rPr lang="de-CH" baseline="0" dirty="0"/>
              <a:t>: </a:t>
            </a:r>
            <a:r>
              <a:rPr lang="de-CH" dirty="0"/>
              <a:t>https://www.jugendundsport.ch/fr/themen/sicherheit/merkblaetter.html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Lien </a:t>
            </a:r>
            <a:r>
              <a:rPr lang="de-CH" dirty="0" err="1"/>
              <a:t>sur</a:t>
            </a:r>
            <a:r>
              <a:rPr lang="de-CH" dirty="0"/>
              <a:t> la </a:t>
            </a:r>
            <a:r>
              <a:rPr lang="de-CH" dirty="0" err="1"/>
              <a:t>séquence</a:t>
            </a:r>
            <a:r>
              <a:rPr lang="de-CH" dirty="0"/>
              <a:t> </a:t>
            </a:r>
            <a:r>
              <a:rPr lang="de-CH" dirty="0" err="1"/>
              <a:t>d’apprentissage</a:t>
            </a:r>
            <a:r>
              <a:rPr lang="de-CH" dirty="0"/>
              <a:t> «</a:t>
            </a:r>
            <a:r>
              <a:rPr lang="de-CH" dirty="0" err="1"/>
              <a:t>Encarder</a:t>
            </a:r>
            <a:r>
              <a:rPr lang="de-CH" dirty="0"/>
              <a:t> </a:t>
            </a:r>
            <a:r>
              <a:rPr lang="de-CH" dirty="0" err="1"/>
              <a:t>un</a:t>
            </a:r>
            <a:r>
              <a:rPr lang="de-CH" dirty="0"/>
              <a:t> </a:t>
            </a:r>
            <a:r>
              <a:rPr lang="de-CH" dirty="0" err="1"/>
              <a:t>groupe</a:t>
            </a:r>
            <a:r>
              <a:rPr lang="de-CH" dirty="0"/>
              <a:t> </a:t>
            </a:r>
            <a:r>
              <a:rPr lang="de-CH" dirty="0" err="1"/>
              <a:t>efficacement</a:t>
            </a:r>
            <a:r>
              <a:rPr lang="de-CH" dirty="0"/>
              <a:t> en </a:t>
            </a:r>
            <a:r>
              <a:rPr lang="de-CH" dirty="0" err="1"/>
              <a:t>recherchant</a:t>
            </a:r>
            <a:r>
              <a:rPr lang="de-CH" dirty="0"/>
              <a:t> la </a:t>
            </a:r>
            <a:r>
              <a:rPr lang="de-CH" dirty="0" err="1"/>
              <a:t>sécurité</a:t>
            </a:r>
            <a:r>
              <a:rPr lang="de-CH" dirty="0"/>
              <a:t>»: </a:t>
            </a:r>
            <a:r>
              <a:rPr lang="fr-FR" dirty="0"/>
              <a:t>https://tool.jeunesseetsport.ch/modules/61c1d597155ab5024b49b5a3?lang=fr&amp;org=jugendundsport</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454313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Séquence</a:t>
            </a:r>
            <a:r>
              <a:rPr lang="de-CH" dirty="0"/>
              <a:t> </a:t>
            </a:r>
            <a:r>
              <a:rPr lang="de-CH" dirty="0" err="1"/>
              <a:t>d’apprentissage</a:t>
            </a:r>
            <a:r>
              <a:rPr lang="de-CH" dirty="0"/>
              <a:t> «</a:t>
            </a:r>
            <a:r>
              <a:rPr lang="de-CH" dirty="0" err="1"/>
              <a:t>Vivre</a:t>
            </a:r>
            <a:r>
              <a:rPr lang="de-CH" dirty="0"/>
              <a:t> la </a:t>
            </a:r>
            <a:r>
              <a:rPr lang="de-CH" dirty="0" err="1"/>
              <a:t>diversité</a:t>
            </a:r>
            <a:r>
              <a:rPr lang="de-CH" dirty="0"/>
              <a:t>»: https://tool.jeunesseetsport.ch/modules/611e13763e736b051e7d253d?lang=fr&amp;org=jugendundsport</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15</a:t>
            </a:fld>
            <a:endParaRPr lang="de-DE" dirty="0"/>
          </a:p>
        </p:txBody>
      </p:sp>
    </p:spTree>
    <p:extLst>
      <p:ext uri="{BB962C8B-B14F-4D97-AF65-F5344CB8AC3E}">
        <p14:creationId xmlns:p14="http://schemas.microsoft.com/office/powerpoint/2010/main" val="295689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Swiss Sport Integrity</a:t>
            </a:r>
            <a:r>
              <a:rPr lang="de-CH" baseline="0" dirty="0"/>
              <a:t> (SSI) – le </a:t>
            </a:r>
            <a:r>
              <a:rPr lang="de-CH" baseline="0" dirty="0" err="1"/>
              <a:t>service</a:t>
            </a:r>
            <a:r>
              <a:rPr lang="de-CH" baseline="0" dirty="0"/>
              <a:t> </a:t>
            </a:r>
            <a:r>
              <a:rPr lang="de-CH" baseline="0" dirty="0" err="1"/>
              <a:t>d’aide</a:t>
            </a:r>
            <a:r>
              <a:rPr lang="de-CH" baseline="0" dirty="0"/>
              <a:t> et de </a:t>
            </a:r>
            <a:r>
              <a:rPr lang="de-CH" baseline="0" dirty="0" err="1"/>
              <a:t>première</a:t>
            </a:r>
            <a:r>
              <a:rPr lang="de-CH" baseline="0" dirty="0"/>
              <a:t> </a:t>
            </a:r>
            <a:r>
              <a:rPr lang="de-CH" baseline="0" dirty="0" err="1"/>
              <a:t>consultation</a:t>
            </a:r>
            <a:r>
              <a:rPr lang="de-CH" baseline="0" dirty="0"/>
              <a:t> </a:t>
            </a:r>
            <a:r>
              <a:rPr lang="de-CH" baseline="0" dirty="0" err="1"/>
              <a:t>pour</a:t>
            </a:r>
            <a:r>
              <a:rPr lang="de-CH" baseline="0" dirty="0"/>
              <a:t> le </a:t>
            </a:r>
            <a:r>
              <a:rPr lang="de-CH" baseline="0" dirty="0" err="1"/>
              <a:t>sport</a:t>
            </a:r>
            <a:r>
              <a:rPr lang="de-CH" baseline="0" dirty="0"/>
              <a:t> </a:t>
            </a:r>
            <a:r>
              <a:rPr lang="de-CH" baseline="0" dirty="0" err="1"/>
              <a:t>suisse</a:t>
            </a:r>
            <a:endParaRPr lang="de-CH" baseline="0" dirty="0"/>
          </a:p>
          <a:p>
            <a:r>
              <a:rPr lang="de-CH" dirty="0"/>
              <a:t>Site </a:t>
            </a:r>
            <a:r>
              <a:rPr lang="de-CH" dirty="0" err="1"/>
              <a:t>internet</a:t>
            </a:r>
            <a:r>
              <a:rPr lang="de-CH" dirty="0"/>
              <a:t> SSI: https://www.sportintegrity.ch/fr</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err="1"/>
              <a:t>Séquence</a:t>
            </a:r>
            <a:r>
              <a:rPr lang="de-CH" dirty="0"/>
              <a:t> </a:t>
            </a:r>
            <a:r>
              <a:rPr lang="de-CH" dirty="0" err="1"/>
              <a:t>d’apprentissage</a:t>
            </a:r>
            <a:r>
              <a:rPr lang="de-CH" dirty="0"/>
              <a:t> «Ensemble </a:t>
            </a:r>
            <a:r>
              <a:rPr lang="de-CH" dirty="0" err="1"/>
              <a:t>pour</a:t>
            </a:r>
            <a:r>
              <a:rPr lang="de-CH" dirty="0"/>
              <a:t> </a:t>
            </a:r>
            <a:r>
              <a:rPr lang="de-CH" dirty="0" err="1"/>
              <a:t>un</a:t>
            </a:r>
            <a:r>
              <a:rPr lang="de-CH" dirty="0"/>
              <a:t> </a:t>
            </a:r>
            <a:r>
              <a:rPr lang="de-CH" dirty="0" err="1"/>
              <a:t>sport</a:t>
            </a:r>
            <a:r>
              <a:rPr lang="de-CH" dirty="0"/>
              <a:t> propre et fair-play</a:t>
            </a:r>
            <a:r>
              <a:rPr lang="de-CH" baseline="0" dirty="0"/>
              <a:t>»</a:t>
            </a:r>
            <a:r>
              <a:rPr lang="de-CH" dirty="0"/>
              <a:t>: https://tool.jeunesseetsport.ch/modules/62271680502c84054306a0a3?lang=fr&amp;org=jugendundsport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35760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Encadrer et encourager les filles et les jeunes femmes dans l'offre J+S.</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Attirer davantage de filles et de jeunes femmes dans les activités J+S. La séquence d’</a:t>
            </a:r>
            <a:r>
              <a:rPr lang="fr-FR" sz="1200" kern="1200" dirty="0" err="1">
                <a:solidFill>
                  <a:schemeClr val="tx1"/>
                </a:solidFill>
                <a:effectLst/>
                <a:latin typeface="Arial" charset="0"/>
                <a:ea typeface="+mn-ea"/>
                <a:cs typeface="+mn-cs"/>
              </a:rPr>
              <a:t>apptrentissage</a:t>
            </a:r>
            <a:r>
              <a:rPr lang="fr-FR" sz="1200" kern="1200" dirty="0">
                <a:solidFill>
                  <a:schemeClr val="tx1"/>
                </a:solidFill>
                <a:effectLst/>
                <a:latin typeface="Arial" charset="0"/>
                <a:ea typeface="+mn-ea"/>
                <a:cs typeface="+mn-cs"/>
              </a:rPr>
              <a:t> montre comment y parvenir.</a:t>
            </a:r>
          </a:p>
          <a:p>
            <a:endParaRPr lang="de-CH" sz="1200" kern="1200" dirty="0">
              <a:solidFill>
                <a:schemeClr val="tx1"/>
              </a:solidFill>
              <a:effectLst/>
              <a:latin typeface="Arial" charset="0"/>
              <a:ea typeface="+mn-ea"/>
              <a:cs typeface="+mn-cs"/>
            </a:endParaRPr>
          </a:p>
          <a:p>
            <a:r>
              <a:rPr lang="de-CH" sz="1200" kern="1200" dirty="0" err="1">
                <a:solidFill>
                  <a:schemeClr val="tx1"/>
                </a:solidFill>
                <a:effectLst/>
                <a:latin typeface="Arial" charset="0"/>
                <a:ea typeface="+mn-ea"/>
                <a:cs typeface="+mn-cs"/>
              </a:rPr>
              <a:t>Séquence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d’apprentissage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Encouragement</a:t>
            </a:r>
            <a:r>
              <a:rPr lang="de-CH" sz="1200" kern="1200" dirty="0">
                <a:solidFill>
                  <a:schemeClr val="tx1"/>
                </a:solidFill>
                <a:effectLst/>
                <a:latin typeface="Arial" charset="0"/>
                <a:ea typeface="+mn-ea"/>
                <a:cs typeface="+mn-cs"/>
              </a:rPr>
              <a:t> des </a:t>
            </a:r>
            <a:r>
              <a:rPr lang="de-CH" sz="1200" kern="1200" dirty="0" err="1">
                <a:solidFill>
                  <a:schemeClr val="tx1"/>
                </a:solidFill>
                <a:effectLst/>
                <a:latin typeface="Arial" charset="0"/>
                <a:ea typeface="+mn-ea"/>
                <a:cs typeface="+mn-cs"/>
              </a:rPr>
              <a:t>filles</a:t>
            </a:r>
            <a:r>
              <a:rPr lang="de-CH" sz="1200" kern="1200" dirty="0">
                <a:solidFill>
                  <a:schemeClr val="tx1"/>
                </a:solidFill>
                <a:effectLst/>
                <a:latin typeface="Arial" charset="0"/>
                <a:ea typeface="+mn-ea"/>
                <a:cs typeface="+mn-cs"/>
              </a:rPr>
              <a:t> et des </a:t>
            </a:r>
            <a:r>
              <a:rPr lang="de-CH" sz="1200" kern="1200" dirty="0" err="1">
                <a:solidFill>
                  <a:schemeClr val="tx1"/>
                </a:solidFill>
                <a:effectLst/>
                <a:latin typeface="Arial" charset="0"/>
                <a:ea typeface="+mn-ea"/>
                <a:cs typeface="+mn-cs"/>
              </a:rPr>
              <a:t>jeunes</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femmes</a:t>
            </a:r>
            <a:r>
              <a:rPr lang="de-CH" sz="1200" kern="1200" baseline="0" dirty="0">
                <a:solidFill>
                  <a:schemeClr val="tx1"/>
                </a:solidFill>
                <a:effectLst/>
                <a:latin typeface="Arial" charset="0"/>
                <a:ea typeface="+mn-ea"/>
                <a:cs typeface="+mn-cs"/>
              </a:rPr>
              <a:t>»: https://tool.jeunesseetsport.ch/modules/61fa5eb3155ab50c6048adb2?lang=fr&amp;org=jugendundsport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183363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kern="0" dirty="0">
                <a:solidFill>
                  <a:srgbClr val="FF0000"/>
                </a:solidFill>
              </a:rPr>
              <a:t>Lien </a:t>
            </a:r>
            <a:r>
              <a:rPr lang="de-DE" kern="0" dirty="0" err="1">
                <a:solidFill>
                  <a:srgbClr val="FF0000"/>
                </a:solidFill>
              </a:rPr>
              <a:t>pour</a:t>
            </a:r>
            <a:r>
              <a:rPr lang="de-DE" kern="0" dirty="0">
                <a:solidFill>
                  <a:srgbClr val="FF0000"/>
                </a:solidFill>
              </a:rPr>
              <a:t> le </a:t>
            </a:r>
            <a:r>
              <a:rPr lang="de-DE" kern="0" dirty="0" err="1">
                <a:solidFill>
                  <a:srgbClr val="FF0000"/>
                </a:solidFill>
              </a:rPr>
              <a:t>vidéo</a:t>
            </a:r>
            <a:r>
              <a:rPr lang="de-DE" kern="0" dirty="0">
                <a:solidFill>
                  <a:srgbClr val="FF0000"/>
                </a:solidFill>
              </a:rPr>
              <a:t> et </a:t>
            </a:r>
            <a:r>
              <a:rPr lang="de-DE" kern="0" dirty="0" err="1">
                <a:solidFill>
                  <a:srgbClr val="FF0000"/>
                </a:solidFill>
              </a:rPr>
              <a:t>pour</a:t>
            </a:r>
            <a:r>
              <a:rPr lang="de-DE" kern="0" dirty="0">
                <a:solidFill>
                  <a:srgbClr val="FF0000"/>
                </a:solidFill>
              </a:rPr>
              <a:t> </a:t>
            </a:r>
            <a:r>
              <a:rPr lang="de-DE" kern="0" dirty="0" err="1">
                <a:solidFill>
                  <a:srgbClr val="FF0000"/>
                </a:solidFill>
              </a:rPr>
              <a:t>recevoir</a:t>
            </a:r>
            <a:r>
              <a:rPr lang="de-DE" kern="0" dirty="0">
                <a:solidFill>
                  <a:srgbClr val="FF0000"/>
                </a:solidFill>
              </a:rPr>
              <a:t> plus </a:t>
            </a:r>
            <a:r>
              <a:rPr lang="de-DE" kern="0" dirty="0" err="1">
                <a:solidFill>
                  <a:srgbClr val="FF0000"/>
                </a:solidFill>
              </a:rPr>
              <a:t>d‘informations</a:t>
            </a:r>
            <a:r>
              <a:rPr lang="de-DE" kern="0" dirty="0">
                <a:solidFill>
                  <a:srgbClr val="FF0000"/>
                </a:solidFill>
              </a:rPr>
              <a:t>: https://www.jugendundsport.ch/fr/ueber-j-s/j-s-leitbild.html</a:t>
            </a:r>
          </a:p>
        </p:txBody>
      </p:sp>
      <p:sp>
        <p:nvSpPr>
          <p:cNvPr id="4" name="Foliennummernplatzhalter 3"/>
          <p:cNvSpPr>
            <a:spLocks noGrp="1"/>
          </p:cNvSpPr>
          <p:nvPr>
            <p:ph type="sldNum" sz="quarter" idx="10"/>
          </p:nvPr>
        </p:nvSpPr>
        <p:spPr/>
        <p:txBody>
          <a:bodyPr/>
          <a:lstStyle/>
          <a:p>
            <a:fld id="{A906DEA6-2A5B-4FDC-BC8B-8A6783FB139E}" type="slidenum">
              <a:rPr lang="de-DE" smtClean="0"/>
              <a:pPr/>
              <a:t>2</a:t>
            </a:fld>
            <a:endParaRPr lang="de-DE" dirty="0"/>
          </a:p>
        </p:txBody>
      </p:sp>
    </p:spTree>
    <p:extLst>
      <p:ext uri="{BB962C8B-B14F-4D97-AF65-F5344CB8AC3E}">
        <p14:creationId xmlns:p14="http://schemas.microsoft.com/office/powerpoint/2010/main" val="309476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du Manuel J+S - Bases </a:t>
            </a:r>
            <a:r>
              <a:rPr lang="de-CH" i="1" baseline="0" dirty="0">
                <a:solidFill>
                  <a:schemeClr val="tx1"/>
                </a:solidFill>
              </a:rPr>
              <a:t>(2022)</a:t>
            </a:r>
            <a:endParaRPr lang="de-CH" i="1" dirty="0">
              <a:solidFill>
                <a:schemeClr val="tx1"/>
              </a:solidFill>
            </a:endParaRPr>
          </a:p>
          <a:p>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En tant que monitrice ou moniteur J+S, tu exerceras une activité à responsabilité aussi exigeante que plaisante. </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Tu seras un modèle et, en ce sens, tu t’appuieras sur les valeurs ainsi que sur les principes de la Charte d’éthique et les utiliseras comme repères – aussi bien dans le cadre de tes activités avec les enfants et les jeunes qu’au gré de ton parcours de formation personnel.</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Voilà pourquoi J+S a élaboré des règles de comportement dans la formation et la formation continue (illustration 1). Toutes les parties prenantes sont responsables de leur respect et de leur mise en </a:t>
            </a:r>
            <a:r>
              <a:rPr lang="fr-FR" sz="1200" kern="1200" dirty="0" err="1">
                <a:solidFill>
                  <a:schemeClr val="tx1"/>
                </a:solidFill>
                <a:effectLst/>
                <a:latin typeface="Arial" charset="0"/>
                <a:ea typeface="+mn-ea"/>
                <a:cs typeface="+mn-cs"/>
              </a:rPr>
              <a:t>oeuvre</a:t>
            </a:r>
            <a:r>
              <a:rPr lang="fr-FR" sz="1200" kern="1200" dirty="0">
                <a:solidFill>
                  <a:schemeClr val="tx1"/>
                </a:solidFill>
                <a:effectLst/>
                <a:latin typeface="Arial" charset="0"/>
                <a:ea typeface="+mn-ea"/>
                <a:cs typeface="+mn-cs"/>
              </a:rPr>
              <a:t> individuelle. Ce faisant, elles contribuent à un climat d’apprentissage agréable, valorisant et ouvert, préalable essentiel à la réussite des processus d’apprentissage.</a:t>
            </a:r>
          </a:p>
          <a:p>
            <a:pPr marL="171450" indent="-171450">
              <a:buFont typeface="Arial" panose="020B0604020202020204" pitchFamily="34" charset="0"/>
              <a:buChar char="•"/>
            </a:pPr>
            <a:endParaRPr lang="fr-FR"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fr-FR" sz="1200" kern="1200" dirty="0">
              <a:solidFill>
                <a:schemeClr val="tx1"/>
              </a:solidFill>
              <a:effectLst/>
              <a:latin typeface="Arial" charset="0"/>
              <a:ea typeface="+mn-ea"/>
              <a:cs typeface="+mn-cs"/>
            </a:endParaRPr>
          </a:p>
          <a:p>
            <a:r>
              <a:rPr lang="fr-FR" dirty="0"/>
              <a:t>Remarque pour les chef(</a:t>
            </a:r>
            <a:r>
              <a:rPr lang="fr-FR" dirty="0" err="1"/>
              <a:t>fe</a:t>
            </a:r>
            <a:r>
              <a:rPr lang="fr-FR" dirty="0"/>
              <a:t>)s de cours:</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Des informations plus amples sur les règles de comportement sont disponibles sur le site Internet de J+S: https://www.jugendundsport.ch/fr/infos-fuer/j-s-expert-innen.html#ui-collapse-748 (&gt; documents &gt; règles de comportement).</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Cette affiche peut être imprimée et affichée pendant le cours (voir PDF sur le site web).</a:t>
            </a:r>
          </a:p>
          <a:p>
            <a:pPr marL="0" indent="0">
              <a:buFont typeface="Arial" panose="020B0604020202020204" pitchFamily="34" charset="0"/>
              <a:buNone/>
            </a:pPr>
            <a:endParaRPr lang="fr-FR"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3</a:t>
            </a:fld>
            <a:endParaRPr lang="de-DE" dirty="0"/>
          </a:p>
        </p:txBody>
      </p:sp>
    </p:spTree>
    <p:extLst>
      <p:ext uri="{BB962C8B-B14F-4D97-AF65-F5344CB8AC3E}">
        <p14:creationId xmlns:p14="http://schemas.microsoft.com/office/powerpoint/2010/main" val="40282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a:t>
            </a:r>
            <a:r>
              <a:rPr lang="de-CH" dirty="0" err="1"/>
              <a:t>sur</a:t>
            </a:r>
            <a:r>
              <a:rPr lang="de-CH" dirty="0"/>
              <a:t> le </a:t>
            </a:r>
            <a:r>
              <a:rPr lang="de-CH" dirty="0" err="1"/>
              <a:t>vidéo</a:t>
            </a:r>
            <a:r>
              <a:rPr lang="de-CH" dirty="0"/>
              <a:t>: https://www.youtube.com/watch?v=bnsiaTfWJlk</a:t>
            </a:r>
          </a:p>
        </p:txBody>
      </p:sp>
      <p:sp>
        <p:nvSpPr>
          <p:cNvPr id="4" name="Foliennummernplatzhalter 3"/>
          <p:cNvSpPr>
            <a:spLocks noGrp="1"/>
          </p:cNvSpPr>
          <p:nvPr>
            <p:ph type="sldNum" sz="quarter" idx="10"/>
          </p:nvPr>
        </p:nvSpPr>
        <p:spPr/>
        <p:txBody>
          <a:bodyPr/>
          <a:lstStyle/>
          <a:p>
            <a:fld id="{A906DEA6-2A5B-4FDC-BC8B-8A6783FB139E}" type="slidenum">
              <a:rPr lang="de-DE" smtClean="0"/>
              <a:pPr/>
              <a:t>4</a:t>
            </a:fld>
            <a:endParaRPr lang="de-DE" dirty="0"/>
          </a:p>
        </p:txBody>
      </p:sp>
    </p:spTree>
    <p:extLst>
      <p:ext uri="{BB962C8B-B14F-4D97-AF65-F5344CB8AC3E}">
        <p14:creationId xmlns:p14="http://schemas.microsoft.com/office/powerpoint/2010/main" val="16152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i="1" dirty="0">
                <a:solidFill>
                  <a:schemeClr val="tx1"/>
                </a:solidFill>
                <a:latin typeface="Arial" panose="020B0604020202020204" pitchFamily="34" charset="0"/>
                <a:cs typeface="Arial" panose="020B0604020202020204" pitchFamily="34" charset="0"/>
              </a:rPr>
              <a:t>Texte du Manuel J+S - Bases </a:t>
            </a:r>
            <a:r>
              <a:rPr lang="de-CH" sz="1200" i="1" baseline="0" dirty="0">
                <a:solidFill>
                  <a:schemeClr val="tx1"/>
                </a:solidFill>
                <a:latin typeface="Arial" panose="020B0604020202020204" pitchFamily="34" charset="0"/>
                <a:cs typeface="Arial" panose="020B0604020202020204" pitchFamily="34" charset="0"/>
              </a:rPr>
              <a:t>(2022)</a:t>
            </a:r>
            <a:endParaRPr lang="de-CH" sz="1200" i="1" dirty="0">
              <a:solidFill>
                <a:schemeClr val="tx1"/>
              </a:solidFill>
              <a:latin typeface="Arial" panose="020B0604020202020204" pitchFamily="34" charset="0"/>
              <a:cs typeface="Arial" panose="020B0604020202020204" pitchFamily="34" charset="0"/>
            </a:endParaRPr>
          </a:p>
          <a:p>
            <a:endParaRPr lang="de-CH" sz="1200" b="1" dirty="0">
              <a:solidFill>
                <a:schemeClr val="tx1"/>
              </a:solidFill>
              <a:latin typeface="Arial" panose="020B0604020202020204" pitchFamily="34" charset="0"/>
              <a:cs typeface="Arial" panose="020B0604020202020204" pitchFamily="34" charset="0"/>
            </a:endParaRPr>
          </a:p>
          <a:p>
            <a:pPr algn="l"/>
            <a:r>
              <a:rPr lang="fr-FR" sz="1200" b="1" i="0" u="none" strike="noStrike" baseline="0" dirty="0">
                <a:latin typeface="Arial" panose="020B0604020202020204" pitchFamily="34" charset="0"/>
                <a:cs typeface="Arial" panose="020B0604020202020204" pitchFamily="34" charset="0"/>
              </a:rPr>
              <a:t>Pratique du sport tout au long de la vie</a:t>
            </a:r>
          </a:p>
          <a:p>
            <a:pPr algn="l"/>
            <a:r>
              <a:rPr lang="fr-FR" sz="1200" b="0" i="0" u="none" strike="noStrike" baseline="0" dirty="0">
                <a:latin typeface="Arial" panose="020B0604020202020204" pitchFamily="34" charset="0"/>
                <a:cs typeface="Arial" panose="020B0604020202020204" pitchFamily="34" charset="0"/>
              </a:rPr>
              <a:t>– Marquer durablement les esprits au travers des expériences positives vécues dans les cours et les camps J+S</a:t>
            </a:r>
          </a:p>
          <a:p>
            <a:pPr algn="l"/>
            <a:r>
              <a:rPr lang="fr-FR" sz="1200" b="0" i="0" u="none" strike="noStrike" baseline="0" dirty="0">
                <a:latin typeface="Arial" panose="020B0604020202020204" pitchFamily="34" charset="0"/>
                <a:cs typeface="Arial" panose="020B0604020202020204" pitchFamily="34" charset="0"/>
              </a:rPr>
              <a:t>– Développer de manière ciblée les compétences sportives ainsi que les compétences motrices des enfants et des jeunes</a:t>
            </a:r>
          </a:p>
          <a:p>
            <a:pPr algn="l"/>
            <a:r>
              <a:rPr lang="fr-FR" sz="1200" b="0" i="0" u="none" strike="noStrike" baseline="0" dirty="0">
                <a:latin typeface="Arial" panose="020B0604020202020204" pitchFamily="34" charset="0"/>
                <a:cs typeface="Arial" panose="020B0604020202020204" pitchFamily="34" charset="0"/>
              </a:rPr>
              <a:t>– Se laisser guider par trois maîtres-mots: plaisir, fair-play, sécurité</a:t>
            </a:r>
          </a:p>
          <a:p>
            <a:pPr algn="l"/>
            <a:r>
              <a:rPr lang="fr-FR" sz="1200" b="0" i="0" u="none" strike="noStrike" baseline="0" dirty="0">
                <a:latin typeface="Arial" panose="020B0604020202020204" pitchFamily="34" charset="0"/>
                <a:cs typeface="Arial" panose="020B0604020202020204" pitchFamily="34" charset="0"/>
              </a:rPr>
              <a:t>– S’engager tout au long de la vie dans le système sportif</a:t>
            </a:r>
          </a:p>
          <a:p>
            <a:pPr algn="l"/>
            <a:endParaRPr lang="de-CH" sz="1200" b="1" i="0" u="none" strike="noStrike" baseline="0" dirty="0">
              <a:latin typeface="Arial" panose="020B0604020202020204" pitchFamily="34" charset="0"/>
              <a:cs typeface="Arial" panose="020B0604020202020204" pitchFamily="34" charset="0"/>
            </a:endParaRPr>
          </a:p>
          <a:p>
            <a:pPr algn="l"/>
            <a:r>
              <a:rPr lang="de-CH" sz="1200" b="1" i="0" u="none" strike="noStrike" baseline="0" dirty="0" err="1">
                <a:latin typeface="Arial" panose="020B0604020202020204" pitchFamily="34" charset="0"/>
                <a:cs typeface="Arial" panose="020B0604020202020204" pitchFamily="34" charset="0"/>
              </a:rPr>
              <a:t>Personnalité</a:t>
            </a:r>
            <a:r>
              <a:rPr lang="de-CH" sz="1200" b="1" i="0" u="none" strike="noStrike" baseline="0" dirty="0">
                <a:latin typeface="Arial" panose="020B0604020202020204" pitchFamily="34" charset="0"/>
                <a:cs typeface="Arial" panose="020B0604020202020204" pitchFamily="34" charset="0"/>
              </a:rPr>
              <a:t> et </a:t>
            </a:r>
            <a:r>
              <a:rPr lang="de-CH" sz="1200" b="1" i="0" u="none" strike="noStrike" baseline="0" dirty="0" err="1">
                <a:latin typeface="Arial" panose="020B0604020202020204" pitchFamily="34" charset="0"/>
                <a:cs typeface="Arial" panose="020B0604020202020204" pitchFamily="34" charset="0"/>
              </a:rPr>
              <a:t>valeurs</a:t>
            </a:r>
            <a:endParaRPr lang="de-CH" sz="1200" b="1" i="0" u="none" strike="noStrike" baseline="0" dirty="0">
              <a:latin typeface="Arial" panose="020B0604020202020204" pitchFamily="34" charset="0"/>
              <a:cs typeface="Arial" panose="020B0604020202020204" pitchFamily="34" charset="0"/>
            </a:endParaRPr>
          </a:p>
          <a:p>
            <a:pPr algn="l"/>
            <a:r>
              <a:rPr lang="fr-FR" sz="1200" b="0" i="0" u="none" strike="noStrike" baseline="0" dirty="0">
                <a:latin typeface="Arial" panose="020B0604020202020204" pitchFamily="34" charset="0"/>
                <a:cs typeface="Arial" panose="020B0604020202020204" pitchFamily="34" charset="0"/>
              </a:rPr>
              <a:t>– Apprendre quelque chose de nouveau ensemble et nouer des amitiés</a:t>
            </a:r>
          </a:p>
          <a:p>
            <a:pPr algn="l"/>
            <a:r>
              <a:rPr lang="fr-FR" sz="1200" b="0" i="0" u="none" strike="noStrike" baseline="0" dirty="0">
                <a:latin typeface="Arial" panose="020B0604020202020204" pitchFamily="34" charset="0"/>
                <a:cs typeface="Arial" panose="020B0604020202020204" pitchFamily="34" charset="0"/>
              </a:rPr>
              <a:t>– Se mesurer aux autres, individuellement ou par équipes, toujours équitablement</a:t>
            </a:r>
          </a:p>
          <a:p>
            <a:pPr algn="l"/>
            <a:r>
              <a:rPr lang="fr-FR" sz="1200" b="0" i="0" u="none" strike="noStrike" baseline="0" dirty="0">
                <a:latin typeface="Arial" panose="020B0604020202020204" pitchFamily="34" charset="0"/>
                <a:cs typeface="Arial" panose="020B0604020202020204" pitchFamily="34" charset="0"/>
              </a:rPr>
              <a:t>– Assimiler des règles et des valeurs</a:t>
            </a:r>
          </a:p>
          <a:p>
            <a:pPr algn="l"/>
            <a:r>
              <a:rPr lang="fr-FR" sz="1200" b="0" i="0" u="none" strike="noStrike" baseline="0" dirty="0">
                <a:latin typeface="Arial" panose="020B0604020202020204" pitchFamily="34" charset="0"/>
                <a:cs typeface="Arial" panose="020B0604020202020204" pitchFamily="34" charset="0"/>
              </a:rPr>
              <a:t>– Mettre et être </a:t>
            </a:r>
            <a:r>
              <a:rPr lang="fr-FR" sz="1200" b="0" i="0" u="none" strike="noStrike" baseline="0" dirty="0" err="1">
                <a:latin typeface="Arial" panose="020B0604020202020204" pitchFamily="34" charset="0"/>
                <a:cs typeface="Arial" panose="020B0604020202020204" pitchFamily="34" charset="0"/>
              </a:rPr>
              <a:t>mis-e</a:t>
            </a:r>
            <a:r>
              <a:rPr lang="fr-FR" sz="1200" b="0" i="0" u="none" strike="noStrike" baseline="0" dirty="0">
                <a:latin typeface="Arial" panose="020B0604020202020204" pitchFamily="34" charset="0"/>
                <a:cs typeface="Arial" panose="020B0604020202020204" pitchFamily="34" charset="0"/>
              </a:rPr>
              <a:t> au défi</a:t>
            </a:r>
          </a:p>
          <a:p>
            <a:pPr algn="l"/>
            <a:r>
              <a:rPr lang="fr-FR" sz="1200" b="0" i="0" u="none" strike="noStrike" baseline="0" dirty="0">
                <a:latin typeface="Arial" panose="020B0604020202020204" pitchFamily="34" charset="0"/>
                <a:cs typeface="Arial" panose="020B0604020202020204" pitchFamily="34" charset="0"/>
              </a:rPr>
              <a:t>– Gérer les succès et les échecs de façon appropriée</a:t>
            </a:r>
          </a:p>
          <a:p>
            <a:pPr algn="l"/>
            <a:r>
              <a:rPr lang="fr-FR" sz="1200" b="0" i="0" u="none" strike="noStrike" baseline="0" dirty="0">
                <a:latin typeface="Arial" panose="020B0604020202020204" pitchFamily="34" charset="0"/>
                <a:cs typeface="Arial" panose="020B0604020202020204" pitchFamily="34" charset="0"/>
              </a:rPr>
              <a:t>– Soutenir le développement personnel des enfants et des jeunes</a:t>
            </a:r>
          </a:p>
          <a:p>
            <a:pPr algn="l"/>
            <a:endParaRPr lang="de-CH" sz="1200" b="1" i="0" u="none" strike="noStrike" baseline="0" dirty="0">
              <a:latin typeface="Arial" panose="020B0604020202020204" pitchFamily="34" charset="0"/>
              <a:cs typeface="Arial" panose="020B0604020202020204" pitchFamily="34" charset="0"/>
            </a:endParaRPr>
          </a:p>
          <a:p>
            <a:pPr algn="l"/>
            <a:r>
              <a:rPr lang="de-CH" sz="1200" b="1" i="0" u="none" strike="noStrike" baseline="0" dirty="0">
                <a:latin typeface="Arial" panose="020B0604020202020204" pitchFamily="34" charset="0"/>
                <a:cs typeface="Arial" panose="020B0604020202020204" pitchFamily="34" charset="0"/>
              </a:rPr>
              <a:t>Santé, </a:t>
            </a:r>
            <a:r>
              <a:rPr lang="de-CH" sz="1200" b="1" i="0" u="none" strike="noStrike" baseline="0" dirty="0" err="1">
                <a:latin typeface="Arial" panose="020B0604020202020204" pitchFamily="34" charset="0"/>
                <a:cs typeface="Arial" panose="020B0604020202020204" pitchFamily="34" charset="0"/>
              </a:rPr>
              <a:t>prévention</a:t>
            </a:r>
            <a:r>
              <a:rPr lang="de-CH" sz="1200" b="1" i="0" u="none" strike="noStrike" baseline="0" dirty="0">
                <a:latin typeface="Arial" panose="020B0604020202020204" pitchFamily="34" charset="0"/>
                <a:cs typeface="Arial" panose="020B0604020202020204" pitchFamily="34" charset="0"/>
              </a:rPr>
              <a:t> et </a:t>
            </a:r>
            <a:r>
              <a:rPr lang="de-CH" sz="1200" b="1" i="0" u="none" strike="noStrike" baseline="0" dirty="0" err="1">
                <a:latin typeface="Arial" panose="020B0604020202020204" pitchFamily="34" charset="0"/>
                <a:cs typeface="Arial" panose="020B0604020202020204" pitchFamily="34" charset="0"/>
              </a:rPr>
              <a:t>intégration</a:t>
            </a:r>
            <a:endParaRPr lang="de-CH" sz="1200" b="1" i="0" u="none" strike="noStrike" baseline="0" dirty="0">
              <a:latin typeface="Arial" panose="020B0604020202020204" pitchFamily="34" charset="0"/>
              <a:cs typeface="Arial" panose="020B0604020202020204" pitchFamily="34" charset="0"/>
            </a:endParaRPr>
          </a:p>
          <a:p>
            <a:pPr algn="l"/>
            <a:r>
              <a:rPr lang="fr-FR" sz="1200" b="0" i="0" u="none" strike="noStrike" baseline="0" dirty="0">
                <a:latin typeface="Arial" panose="020B0604020202020204" pitchFamily="34" charset="0"/>
                <a:cs typeface="Arial" panose="020B0604020202020204" pitchFamily="34" charset="0"/>
              </a:rPr>
              <a:t>– Améliorer la santé des enfants et des jeunes</a:t>
            </a:r>
          </a:p>
          <a:p>
            <a:pPr algn="l"/>
            <a:r>
              <a:rPr lang="fr-FR" sz="1200" b="0" i="0" u="none" strike="noStrike" baseline="0" dirty="0">
                <a:latin typeface="Arial" panose="020B0604020202020204" pitchFamily="34" charset="0"/>
                <a:cs typeface="Arial" panose="020B0604020202020204" pitchFamily="34" charset="0"/>
              </a:rPr>
              <a:t>– Aborder des sujets de société</a:t>
            </a:r>
          </a:p>
          <a:p>
            <a:pPr algn="l"/>
            <a:r>
              <a:rPr lang="fr-FR" sz="1200" b="0" i="0" u="none" strike="noStrike" baseline="0" dirty="0">
                <a:latin typeface="Arial" panose="020B0604020202020204" pitchFamily="34" charset="0"/>
                <a:cs typeface="Arial" panose="020B0604020202020204" pitchFamily="34" charset="0"/>
              </a:rPr>
              <a:t>– Ancrer la santé, la prévention ainsi que l’intégration dans la formation et la formation continue J+S</a:t>
            </a:r>
            <a:endParaRPr lang="de-CH"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5</a:t>
            </a:fld>
            <a:endParaRPr lang="de-DE" dirty="0"/>
          </a:p>
        </p:txBody>
      </p:sp>
    </p:spTree>
    <p:extLst>
      <p:ext uri="{BB962C8B-B14F-4D97-AF65-F5344CB8AC3E}">
        <p14:creationId xmlns:p14="http://schemas.microsoft.com/office/powerpoint/2010/main" val="25494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du Manuel J+S - Bases </a:t>
            </a:r>
            <a:r>
              <a:rPr lang="de-CH" i="1" baseline="0" dirty="0">
                <a:solidFill>
                  <a:schemeClr val="tx1"/>
                </a:solidFill>
              </a:rPr>
              <a:t>(2022)</a:t>
            </a:r>
            <a:endParaRPr lang="de-CH" i="1" dirty="0">
              <a:solidFill>
                <a:schemeClr val="tx1"/>
              </a:solidFill>
            </a:endParaRPr>
          </a:p>
          <a:p>
            <a:endParaRPr lang="de-CH" dirty="0">
              <a:solidFill>
                <a:schemeClr val="tx1"/>
              </a:solidFill>
            </a:endParaRP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Un concept cadre clair et systématique est indispensable à un développement efficace et durable du sport ainsi que des athlètes à l’échelle nationale. C’est dans cette perspective que Swiss Olympic s’affaire, depuis 2016, à l’élaboration du concept cadre FTEM Suisse en étroite collaboration avec les fédérations sportives, l’OFSPO et les cantons. Ce document sert de repère à tous les acteurs de l’encouragement du sport suisse et fournit un langage commun qui apporte de la clarté. Les fédérations sportives transposent le FTEM Suisse dans leur sport en restant au plus proche de «leur» réalité du terrain. </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Le concept cadre 2022 se concentre sur le sport populaire (F2/F3), la transmission de valeurs dans le sport et l’implication des représentants légaux dans la promotion du sport. Le FTEM Suisse s’appuie sur une approche globale et favorise le développement de la personnalité des sportifs aussi bien dans le sport populaire que dans le sport d’élite.</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L’abréviation FTEM reprend la lettre initiale de chacun des quatre domaines clés du concept: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(fondement, sport populaire, pratique sportive tout au long de la vie), «Talent», «Elite» et «</a:t>
            </a:r>
            <a:r>
              <a:rPr lang="fr-FR" sz="1200" kern="1200" dirty="0" err="1">
                <a:solidFill>
                  <a:schemeClr val="tx1"/>
                </a:solidFill>
                <a:effectLst/>
                <a:latin typeface="Arial" charset="0"/>
                <a:ea typeface="+mn-ea"/>
                <a:cs typeface="+mn-cs"/>
              </a:rPr>
              <a:t>Mastery</a:t>
            </a:r>
            <a:r>
              <a:rPr lang="fr-FR" sz="1200" kern="1200" dirty="0">
                <a:solidFill>
                  <a:schemeClr val="tx1"/>
                </a:solidFill>
                <a:effectLst/>
                <a:latin typeface="Arial" charset="0"/>
                <a:ea typeface="+mn-ea"/>
                <a:cs typeface="+mn-cs"/>
              </a:rPr>
              <a:t>» (élite mondiale). Ces domaines sont divisés en dix phases (, qui montrent les étapes de développement possibles et le parcours idéal d’</a:t>
            </a:r>
            <a:r>
              <a:rPr lang="fr-FR" sz="1200" kern="1200" dirty="0" err="1">
                <a:solidFill>
                  <a:schemeClr val="tx1"/>
                </a:solidFill>
                <a:effectLst/>
                <a:latin typeface="Arial" charset="0"/>
                <a:ea typeface="+mn-ea"/>
                <a:cs typeface="+mn-cs"/>
              </a:rPr>
              <a:t>un-e</a:t>
            </a:r>
            <a:r>
              <a:rPr lang="fr-FR" sz="1200" kern="1200" dirty="0">
                <a:solidFill>
                  <a:schemeClr val="tx1"/>
                </a:solidFill>
                <a:effectLst/>
                <a:latin typeface="Arial" charset="0"/>
                <a:ea typeface="+mn-ea"/>
                <a:cs typeface="+mn-cs"/>
              </a:rPr>
              <a:t> athlète vers l’élite mondiale de son sport.</a:t>
            </a:r>
          </a:p>
          <a:p>
            <a:endParaRPr lang="de-CH"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b="1" kern="1200" dirty="0">
                <a:solidFill>
                  <a:schemeClr val="tx1"/>
                </a:solidFill>
                <a:effectLst/>
                <a:latin typeface="Arial" charset="0"/>
                <a:ea typeface="+mn-ea"/>
                <a:cs typeface="+mn-cs"/>
              </a:rPr>
              <a:t>Le domaine clé «</a:t>
            </a:r>
            <a:r>
              <a:rPr lang="fr-FR" sz="1200" b="1" kern="1200" dirty="0" err="1">
                <a:solidFill>
                  <a:schemeClr val="tx1"/>
                </a:solidFill>
                <a:effectLst/>
                <a:latin typeface="Arial" charset="0"/>
                <a:ea typeface="+mn-ea"/>
                <a:cs typeface="+mn-cs"/>
              </a:rPr>
              <a:t>Foundation</a:t>
            </a:r>
            <a:r>
              <a:rPr lang="fr-FR" sz="1200" b="1" kern="1200" dirty="0">
                <a:solidFill>
                  <a:schemeClr val="tx1"/>
                </a:solidFill>
                <a:effectLst/>
                <a:latin typeface="Arial" charset="0"/>
                <a:ea typeface="+mn-ea"/>
                <a:cs typeface="+mn-cs"/>
              </a:rPr>
              <a:t>» au cœur de la formation de base J+S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effectLst/>
                <a:latin typeface="Arial" charset="0"/>
                <a:ea typeface="+mn-ea"/>
                <a:cs typeface="+mn-cs"/>
              </a:rPr>
              <a:t>Le domaine clé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relève du sport populaire. La phase F1 met l’accent sur la découverte, l’acquisition et la consolidation, à la petite enfance, des formes fondamentales de mouvements et de jeux. La phase F2 est axée sur la découverte et donc l’initiation à un ou plusieurs sports, sur la reprise du sport ou un changement de sport, et mise sur un mode de vie actif. La phase F3 est centrée sur l’engagement et l’entraînement dans un sport, avec ou sans compétition.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effectLst/>
                <a:latin typeface="Arial" charset="0"/>
                <a:ea typeface="+mn-ea"/>
                <a:cs typeface="+mn-cs"/>
              </a:rPr>
              <a:t>Les contenus de la formation de base J+S se concentrent sur le domaine clé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Tu apprends comment transmettre aux enfants et aux jeunes un riche éventail de compétences motrices, cognitives et sociales. Conçois tes activités en privilégiant le plaisir de jouer et de bouger.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effectLst/>
                <a:latin typeface="Arial" charset="0"/>
                <a:ea typeface="+mn-ea"/>
                <a:cs typeface="+mn-cs"/>
              </a:rPr>
              <a:t>Le domaine clé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représente le point de départ de la carrière sportive. Les expériences faites par les enfants et les jeunes à cet échelon jettent les bases de leurs habitudes sportives ultérieures. Le rôle des moniteurs J+S y est donc d’autant plus décisif.</a:t>
            </a: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a:solidFill>
                  <a:schemeClr val="tx1"/>
                </a:solidFill>
                <a:effectLst/>
                <a:latin typeface="Arial" charset="0"/>
                <a:ea typeface="+mn-ea"/>
                <a:cs typeface="+mn-cs"/>
              </a:rPr>
              <a:t>Lien </a:t>
            </a:r>
            <a:r>
              <a:rPr lang="de-CH" sz="1200" kern="1200" dirty="0" err="1">
                <a:solidFill>
                  <a:schemeClr val="tx1"/>
                </a:solidFill>
                <a:effectLst/>
                <a:latin typeface="Arial" charset="0"/>
                <a:ea typeface="+mn-ea"/>
                <a:cs typeface="+mn-cs"/>
              </a:rPr>
              <a:t>sur</a:t>
            </a:r>
            <a:r>
              <a:rPr lang="de-CH" sz="1200" kern="1200" dirty="0">
                <a:solidFill>
                  <a:schemeClr val="tx1"/>
                </a:solidFill>
                <a:effectLst/>
                <a:latin typeface="Arial" charset="0"/>
                <a:ea typeface="+mn-ea"/>
                <a:cs typeface="+mn-cs"/>
              </a:rPr>
              <a:t> FTEM Suisse (PDF): https://www.swissolympic.ch/dam/jcr:ba6c9caa-1e6a-4f49-b281-469b1769b21c/SO_FTEM_BROSCHURE_140622_WEB_FR.pdf</a:t>
            </a:r>
            <a:endParaRPr lang="de-CH" dirty="0">
              <a:solidFill>
                <a:schemeClr val="tx1"/>
              </a:solidFill>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6</a:t>
            </a:fld>
            <a:endParaRPr lang="de-DE" dirty="0"/>
          </a:p>
        </p:txBody>
      </p:sp>
    </p:spTree>
    <p:extLst>
      <p:ext uri="{BB962C8B-B14F-4D97-AF65-F5344CB8AC3E}">
        <p14:creationId xmlns:p14="http://schemas.microsoft.com/office/powerpoint/2010/main" val="420274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du Manuel J+S - Bases </a:t>
            </a:r>
            <a:r>
              <a:rPr lang="de-CH" i="1" baseline="0" dirty="0">
                <a:solidFill>
                  <a:schemeClr val="tx1"/>
                </a:solidFill>
              </a:rPr>
              <a:t>(2022)</a:t>
            </a:r>
            <a:endParaRPr lang="de-CH" i="1"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b="1" kern="0" dirty="0">
                <a:solidFill>
                  <a:srgbClr val="FF0000"/>
                </a:solidFill>
              </a:rPr>
              <a:t>La conception de la formation comme fil conducteur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La conception de la formation J+S te sert de fil conducteur pour concevoir ton activité de monitrice ou de moniteur et crée une base commune pour tous les sports J+S.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Elle est centrée sur les enfants et les jeunes.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La participation aux activités J+S doit leur permettre de vivre des expériences sportives gratifiantes, d’améliorer leur santé et d’affirmer leur personnalité, mais aussi les inciter à faire du sport tout au long de la vie.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Autant d’objectifs généraux qui sous-tendent la conception de la formation J+S et dont la réalisation dépendra en premier lieu de toi, monitrice ou moniteur J+S.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Grâce à ton savoir et à ton savoir-faire, tu proposes des activités J+S adaptées à l’âge et aux besoins des participants. Tu fais preuve d’un savoir-être en phase avec les principes de la Charte d’éthique.</a:t>
            </a:r>
            <a:endParaRPr lang="de-DE" kern="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pPr marL="0" indent="0">
              <a:buFont typeface="Arial" panose="020B0604020202020204" pitchFamily="34" charset="0"/>
              <a:buNone/>
            </a:pPr>
            <a:endParaRPr lang="de-CH" sz="1200" kern="1200" dirty="0">
              <a:solidFill>
                <a:schemeClr val="tx1"/>
              </a:solidFill>
              <a:effectLst/>
              <a:latin typeface="Arial" charset="0"/>
              <a:ea typeface="+mn-ea"/>
              <a:cs typeface="+mn-cs"/>
            </a:endParaRPr>
          </a:p>
          <a:p>
            <a:pPr marL="0" indent="0">
              <a:buFont typeface="Arial" panose="020B0604020202020204" pitchFamily="34" charset="0"/>
              <a:buNone/>
            </a:pPr>
            <a:r>
              <a:rPr lang="de-CH" sz="1200" kern="1200" dirty="0">
                <a:solidFill>
                  <a:schemeClr val="tx1"/>
                </a:solidFill>
                <a:effectLst/>
                <a:latin typeface="Arial" charset="0"/>
                <a:ea typeface="+mn-ea"/>
                <a:cs typeface="+mn-cs"/>
              </a:rPr>
              <a:t>Lien </a:t>
            </a:r>
            <a:r>
              <a:rPr lang="de-CH" sz="1200" kern="1200" dirty="0" err="1">
                <a:solidFill>
                  <a:schemeClr val="tx1"/>
                </a:solidFill>
                <a:effectLst/>
                <a:latin typeface="Arial" charset="0"/>
                <a:ea typeface="+mn-ea"/>
                <a:cs typeface="+mn-cs"/>
              </a:rPr>
              <a:t>sur</a:t>
            </a:r>
            <a:r>
              <a:rPr lang="de-CH" sz="1200" kern="1200" dirty="0">
                <a:solidFill>
                  <a:schemeClr val="tx1"/>
                </a:solidFill>
                <a:effectLst/>
                <a:latin typeface="Arial" charset="0"/>
                <a:ea typeface="+mn-ea"/>
                <a:cs typeface="+mn-cs"/>
              </a:rPr>
              <a:t> la </a:t>
            </a:r>
            <a:r>
              <a:rPr lang="de-CH" sz="1200" kern="1200" dirty="0" err="1">
                <a:solidFill>
                  <a:schemeClr val="tx1"/>
                </a:solidFill>
                <a:effectLst/>
                <a:latin typeface="Arial" charset="0"/>
                <a:ea typeface="+mn-ea"/>
                <a:cs typeface="+mn-cs"/>
              </a:rPr>
              <a:t>séquence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d’apprentissage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Conception</a:t>
            </a:r>
            <a:r>
              <a:rPr lang="de-CH" sz="1200" kern="1200" dirty="0">
                <a:solidFill>
                  <a:schemeClr val="tx1"/>
                </a:solidFill>
                <a:effectLst/>
                <a:latin typeface="Arial" charset="0"/>
                <a:ea typeface="+mn-ea"/>
                <a:cs typeface="+mn-cs"/>
              </a:rPr>
              <a:t> de la </a:t>
            </a:r>
            <a:r>
              <a:rPr lang="de-CH" sz="1200" kern="1200" dirty="0" err="1">
                <a:solidFill>
                  <a:schemeClr val="tx1"/>
                </a:solidFill>
                <a:effectLst/>
                <a:latin typeface="Arial" charset="0"/>
                <a:ea typeface="+mn-ea"/>
                <a:cs typeface="+mn-cs"/>
              </a:rPr>
              <a:t>formation</a:t>
            </a:r>
            <a:r>
              <a:rPr lang="de-CH" sz="1200" kern="1200" dirty="0">
                <a:solidFill>
                  <a:schemeClr val="tx1"/>
                </a:solidFill>
                <a:effectLst/>
                <a:latin typeface="Arial" charset="0"/>
                <a:ea typeface="+mn-ea"/>
                <a:cs typeface="+mn-cs"/>
              </a:rPr>
              <a:t> J+S»:</a:t>
            </a:r>
            <a:r>
              <a:rPr lang="de-CH" sz="1200" kern="1200" baseline="0" dirty="0">
                <a:solidFill>
                  <a:schemeClr val="tx1"/>
                </a:solidFill>
                <a:effectLst/>
                <a:latin typeface="Arial" charset="0"/>
                <a:ea typeface="+mn-ea"/>
                <a:cs typeface="+mn-cs"/>
              </a:rPr>
              <a:t> https://tool.jeunesseetsport.ch/modules/61236c4d3e736b055610ea98?lang=fr&amp;org=jugendundsport </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7</a:t>
            </a:fld>
            <a:endParaRPr lang="de-DE" dirty="0"/>
          </a:p>
        </p:txBody>
      </p:sp>
    </p:spTree>
    <p:extLst>
      <p:ext uri="{BB962C8B-B14F-4D97-AF65-F5344CB8AC3E}">
        <p14:creationId xmlns:p14="http://schemas.microsoft.com/office/powerpoint/2010/main" val="206066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a:t>
            </a:r>
            <a:r>
              <a:rPr lang="de-CH" dirty="0" err="1"/>
              <a:t>sur</a:t>
            </a:r>
            <a:r>
              <a:rPr lang="de-CH" dirty="0"/>
              <a:t> la Charte </a:t>
            </a:r>
            <a:r>
              <a:rPr lang="de-CH" dirty="0" err="1"/>
              <a:t>d’éthique</a:t>
            </a:r>
            <a:r>
              <a:rPr lang="de-CH" dirty="0"/>
              <a:t>:</a:t>
            </a:r>
            <a:r>
              <a:rPr lang="de-CH" baseline="0" dirty="0"/>
              <a:t> https://www.swissolympic.ch/fr/federations/valeurs-ethique/charte-ethique</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8</a:t>
            </a:fld>
            <a:endParaRPr lang="de-DE" dirty="0"/>
          </a:p>
        </p:txBody>
      </p:sp>
    </p:spTree>
    <p:extLst>
      <p:ext uri="{BB962C8B-B14F-4D97-AF65-F5344CB8AC3E}">
        <p14:creationId xmlns:p14="http://schemas.microsoft.com/office/powerpoint/2010/main" val="140673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9</a:t>
            </a:fld>
            <a:endParaRPr lang="de-DE" dirty="0"/>
          </a:p>
        </p:txBody>
      </p:sp>
    </p:spTree>
    <p:extLst>
      <p:ext uri="{BB962C8B-B14F-4D97-AF65-F5344CB8AC3E}">
        <p14:creationId xmlns:p14="http://schemas.microsoft.com/office/powerpoint/2010/main" val="425601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pic>
        <p:nvPicPr>
          <p:cNvPr id="8"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s://www.jugendundsport.ch/de/themen/sicherheit/merkblaetter.html"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www.jugendundsport.ch/fr/ueber-j-s/j-s-leitbild.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nsiaTfWJlk"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ssolympic.ch/dam/jcr:ba6c9caa-1e6a-4f49-b281-469b1769b21c/SO_FTEM_BROSCHURE_140622_WEB_FR.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swissolympic.ch/fr/federations/valeurs-ethique/charte-ethique"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Jeunesse et </a:t>
            </a:r>
            <a:r>
              <a:rPr lang="de-DE" dirty="0" err="1"/>
              <a:t>sport</a:t>
            </a:r>
            <a:r>
              <a:rPr lang="de-DE" dirty="0"/>
              <a:t> (J+S)</a:t>
            </a:r>
          </a:p>
        </p:txBody>
      </p:sp>
      <p:sp>
        <p:nvSpPr>
          <p:cNvPr id="3" name="Textplatzhalter 2"/>
          <p:cNvSpPr>
            <a:spLocks noGrp="1"/>
          </p:cNvSpPr>
          <p:nvPr>
            <p:ph type="body" sz="quarter" idx="11"/>
          </p:nvPr>
        </p:nvSpPr>
        <p:spPr/>
        <p:txBody>
          <a:bodyPr/>
          <a:lstStyle/>
          <a:p>
            <a:endParaRPr lang="de-CH"/>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3232" b="4081"/>
          <a:stretch/>
        </p:blipFill>
        <p:spPr>
          <a:xfrm>
            <a:off x="5803394" y="426720"/>
            <a:ext cx="5240340" cy="6356466"/>
          </a:xfrm>
          <a:prstGeom prst="rect">
            <a:avLst/>
          </a:prstGeom>
        </p:spPr>
      </p:pic>
    </p:spTree>
    <p:extLst>
      <p:ext uri="{BB962C8B-B14F-4D97-AF65-F5344CB8AC3E}">
        <p14:creationId xmlns:p14="http://schemas.microsoft.com/office/powerpoint/2010/main" val="324482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86186ECF-271A-40E3-A3D6-AFCFCE659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096" y="-9861"/>
            <a:ext cx="12309230" cy="6872558"/>
          </a:xfrm>
          <a:prstGeom prst="rect">
            <a:avLst/>
          </a:prstGeom>
          <a:noFill/>
          <a:ln w="9525">
            <a:noFill/>
            <a:miter lim="800000"/>
            <a:headEnd/>
            <a:tailEnd/>
          </a:ln>
          <a:effectLst/>
        </p:spPr>
      </p:pic>
      <p:grpSp>
        <p:nvGrpSpPr>
          <p:cNvPr id="6" name="Gruppieren 5"/>
          <p:cNvGrpSpPr/>
          <p:nvPr/>
        </p:nvGrpSpPr>
        <p:grpSpPr>
          <a:xfrm>
            <a:off x="-49328" y="165216"/>
            <a:ext cx="3519815" cy="965200"/>
            <a:chOff x="0" y="5476240"/>
            <a:chExt cx="2868257" cy="965200"/>
          </a:xfrm>
        </p:grpSpPr>
        <p:sp>
          <p:nvSpPr>
            <p:cNvPr id="7" name="Rechteck 6"/>
            <p:cNvSpPr/>
            <p:nvPr/>
          </p:nvSpPr>
          <p:spPr>
            <a:xfrm>
              <a:off x="0" y="5476240"/>
              <a:ext cx="2868257" cy="965200"/>
            </a:xfrm>
            <a:prstGeom prst="rect">
              <a:avLst/>
            </a:prstGeom>
            <a:solidFill>
              <a:schemeClr val="bg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314960" y="5547360"/>
              <a:ext cx="2328102" cy="769441"/>
            </a:xfrm>
            <a:prstGeom prst="rect">
              <a:avLst/>
            </a:prstGeom>
            <a:noFill/>
          </p:spPr>
          <p:txBody>
            <a:bodyPr wrap="square" rtlCol="0">
              <a:spAutoFit/>
            </a:bodyPr>
            <a:lstStyle/>
            <a:p>
              <a:r>
                <a:rPr lang="de-CH" sz="4400" b="1" dirty="0">
                  <a:solidFill>
                    <a:schemeClr val="bg1"/>
                  </a:solidFill>
                  <a:latin typeface="Arial Narrow" panose="020B0606020202030204" pitchFamily="34" charset="0"/>
                </a:rPr>
                <a:t>Camps J+S</a:t>
              </a:r>
            </a:p>
          </p:txBody>
        </p:sp>
      </p:grpSp>
      <p:sp>
        <p:nvSpPr>
          <p:cNvPr id="3" name="Inhaltsplatzhalter 2">
            <a:extLst>
              <a:ext uri="{FF2B5EF4-FFF2-40B4-BE49-F238E27FC236}">
                <a16:creationId xmlns:a16="http://schemas.microsoft.com/office/drawing/2014/main" id="{4E7D60D3-FA78-4415-9C6B-4192ADC7159B}"/>
              </a:ext>
            </a:extLst>
          </p:cNvPr>
          <p:cNvSpPr>
            <a:spLocks noGrp="1"/>
          </p:cNvSpPr>
          <p:nvPr>
            <p:ph sz="quarter" idx="12"/>
          </p:nvPr>
        </p:nvSpPr>
        <p:spPr/>
        <p:txBody>
          <a:bodyPr/>
          <a:lstStyle/>
          <a:p>
            <a:endParaRPr lang="de-CH"/>
          </a:p>
        </p:txBody>
      </p:sp>
    </p:spTree>
    <p:extLst>
      <p:ext uri="{BB962C8B-B14F-4D97-AF65-F5344CB8AC3E}">
        <p14:creationId xmlns:p14="http://schemas.microsoft.com/office/powerpoint/2010/main" val="294480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12603"/>
            <a:ext cx="12192000" cy="683279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710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5274" r="5729" b="10061"/>
          <a:stretch/>
        </p:blipFill>
        <p:spPr>
          <a:xfrm>
            <a:off x="3097876" y="1212788"/>
            <a:ext cx="9094124" cy="5747734"/>
          </a:xfrm>
        </p:spPr>
      </p:pic>
      <p:grpSp>
        <p:nvGrpSpPr>
          <p:cNvPr id="3" name="Gruppieren 2"/>
          <p:cNvGrpSpPr/>
          <p:nvPr/>
        </p:nvGrpSpPr>
        <p:grpSpPr>
          <a:xfrm>
            <a:off x="0" y="549563"/>
            <a:ext cx="7335297" cy="2194778"/>
            <a:chOff x="0" y="5476240"/>
            <a:chExt cx="5354320" cy="2194778"/>
          </a:xfrm>
        </p:grpSpPr>
        <p:sp>
          <p:nvSpPr>
            <p:cNvPr id="4" name="Rechteck 3"/>
            <p:cNvSpPr/>
            <p:nvPr/>
          </p:nvSpPr>
          <p:spPr>
            <a:xfrm>
              <a:off x="0" y="5476240"/>
              <a:ext cx="5354320" cy="15907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59" y="5547360"/>
              <a:ext cx="4961460" cy="2123658"/>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Diapositives </a:t>
              </a:r>
              <a:r>
                <a:rPr lang="de-CH" sz="4400" b="1" dirty="0" err="1">
                  <a:solidFill>
                    <a:schemeClr val="bg2">
                      <a:lumMod val="50000"/>
                    </a:schemeClr>
                  </a:solidFill>
                  <a:latin typeface="Arial Narrow" panose="020B0606020202030204" pitchFamily="34" charset="0"/>
                </a:rPr>
                <a:t>supplémentaires</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facultatives</a:t>
              </a:r>
              <a:endParaRPr lang="de-CH" sz="4400" b="1" dirty="0">
                <a:solidFill>
                  <a:schemeClr val="bg2">
                    <a:lumMod val="50000"/>
                  </a:schemeClr>
                </a:solidFill>
                <a:latin typeface="Arial Narrow" panose="020B0606020202030204" pitchFamily="34" charset="0"/>
              </a:endParaRPr>
            </a:p>
          </p:txBody>
        </p:sp>
      </p:grpSp>
    </p:spTree>
    <p:extLst>
      <p:ext uri="{BB962C8B-B14F-4D97-AF65-F5344CB8AC3E}">
        <p14:creationId xmlns:p14="http://schemas.microsoft.com/office/powerpoint/2010/main" val="406187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0" y="5476240"/>
            <a:ext cx="5354320" cy="965200"/>
            <a:chOff x="0" y="5476240"/>
            <a:chExt cx="5354320" cy="965200"/>
          </a:xfrm>
        </p:grpSpPr>
        <p:sp>
          <p:nvSpPr>
            <p:cNvPr id="10" name="Rechteck 9"/>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14960" y="5547360"/>
              <a:ext cx="4419600" cy="769441"/>
            </a:xfrm>
            <a:prstGeom prst="rect">
              <a:avLst/>
            </a:prstGeom>
            <a:noFill/>
          </p:spPr>
          <p:txBody>
            <a:bodyPr wrap="square" rtlCol="0">
              <a:spAutoFit/>
            </a:bodyPr>
            <a:lstStyle/>
            <a:p>
              <a:r>
                <a:rPr lang="de-CH" sz="4400" b="1" dirty="0" err="1">
                  <a:solidFill>
                    <a:schemeClr val="bg2">
                      <a:lumMod val="50000"/>
                    </a:schemeClr>
                  </a:solidFill>
                  <a:latin typeface="Arial Narrow" panose="020B0606020202030204" pitchFamily="34" charset="0"/>
                </a:rPr>
                <a:t>Activités</a:t>
              </a:r>
              <a:r>
                <a:rPr lang="de-CH" sz="4400" b="1" dirty="0">
                  <a:solidFill>
                    <a:schemeClr val="bg2">
                      <a:lumMod val="50000"/>
                    </a:schemeClr>
                  </a:solidFill>
                  <a:latin typeface="Arial Narrow" panose="020B0606020202030204" pitchFamily="34" charset="0"/>
                </a:rPr>
                <a:t> J+S</a:t>
              </a:r>
            </a:p>
          </p:txBody>
        </p:sp>
      </p:grpSp>
      <p:pic>
        <p:nvPicPr>
          <p:cNvPr id="4" name="Grafik 3">
            <a:extLst>
              <a:ext uri="{FF2B5EF4-FFF2-40B4-BE49-F238E27FC236}">
                <a16:creationId xmlns:a16="http://schemas.microsoft.com/office/drawing/2014/main" id="{6D307E01-52CB-4D76-B7D3-932DC2C185B8}"/>
              </a:ext>
            </a:extLst>
          </p:cNvPr>
          <p:cNvPicPr>
            <a:picLocks noChangeAspect="1"/>
          </p:cNvPicPr>
          <p:nvPr/>
        </p:nvPicPr>
        <p:blipFill>
          <a:blip r:embed="rId3"/>
          <a:stretch>
            <a:fillRect/>
          </a:stretch>
        </p:blipFill>
        <p:spPr>
          <a:xfrm>
            <a:off x="5729721" y="-10048"/>
            <a:ext cx="6482375" cy="6858000"/>
          </a:xfrm>
          <a:prstGeom prst="rect">
            <a:avLst/>
          </a:prstGeom>
        </p:spPr>
      </p:pic>
    </p:spTree>
    <p:extLst>
      <p:ext uri="{BB962C8B-B14F-4D97-AF65-F5344CB8AC3E}">
        <p14:creationId xmlns:p14="http://schemas.microsoft.com/office/powerpoint/2010/main" val="4185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ED2134AA-4E47-4F80-A356-3AA9C222F221}"/>
              </a:ext>
            </a:extLst>
          </p:cNvPr>
          <p:cNvPicPr>
            <a:picLocks noChangeAspect="1"/>
          </p:cNvPicPr>
          <p:nvPr/>
        </p:nvPicPr>
        <p:blipFill>
          <a:blip r:embed="rId3"/>
          <a:stretch>
            <a:fillRect/>
          </a:stretch>
        </p:blipFill>
        <p:spPr>
          <a:xfrm rot="656394">
            <a:off x="4574335" y="965224"/>
            <a:ext cx="2524503" cy="3541006"/>
          </a:xfrm>
          <a:prstGeom prst="rect">
            <a:avLst/>
          </a:prstGeom>
          <a:ln>
            <a:solidFill>
              <a:schemeClr val="bg1">
                <a:lumMod val="85000"/>
              </a:schemeClr>
            </a:solidFill>
          </a:ln>
        </p:spPr>
      </p:pic>
      <p:pic>
        <p:nvPicPr>
          <p:cNvPr id="10" name="Grafik 9">
            <a:extLst>
              <a:ext uri="{FF2B5EF4-FFF2-40B4-BE49-F238E27FC236}">
                <a16:creationId xmlns:a16="http://schemas.microsoft.com/office/drawing/2014/main" id="{6558251A-20F5-4F48-9921-4087B9B7B5E8}"/>
              </a:ext>
            </a:extLst>
          </p:cNvPr>
          <p:cNvPicPr>
            <a:picLocks noChangeAspect="1"/>
          </p:cNvPicPr>
          <p:nvPr/>
        </p:nvPicPr>
        <p:blipFill>
          <a:blip r:embed="rId4"/>
          <a:stretch>
            <a:fillRect/>
          </a:stretch>
        </p:blipFill>
        <p:spPr>
          <a:xfrm rot="21212739">
            <a:off x="2701907" y="883113"/>
            <a:ext cx="2487208" cy="3494196"/>
          </a:xfrm>
          <a:prstGeom prst="rect">
            <a:avLst/>
          </a:prstGeom>
          <a:ln>
            <a:solidFill>
              <a:schemeClr val="bg1">
                <a:lumMod val="85000"/>
              </a:schemeClr>
            </a:solidFill>
          </a:ln>
        </p:spPr>
      </p:pic>
      <p:pic>
        <p:nvPicPr>
          <p:cNvPr id="3" name="Grafik 2">
            <a:hlinkClick r:id="rId5"/>
          </p:cNvPr>
          <p:cNvPicPr>
            <a:picLocks noChangeAspect="1"/>
          </p:cNvPicPr>
          <p:nvPr/>
        </p:nvPicPr>
        <p:blipFill>
          <a:blip r:embed="rId6"/>
          <a:stretch>
            <a:fillRect/>
          </a:stretch>
        </p:blipFill>
        <p:spPr>
          <a:xfrm>
            <a:off x="7528142" y="138552"/>
            <a:ext cx="4551437" cy="4937345"/>
          </a:xfrm>
          <a:prstGeom prst="rect">
            <a:avLst/>
          </a:prstGeom>
        </p:spPr>
      </p:pic>
      <p:grpSp>
        <p:nvGrpSpPr>
          <p:cNvPr id="7" name="Gruppieren 6"/>
          <p:cNvGrpSpPr/>
          <p:nvPr/>
        </p:nvGrpSpPr>
        <p:grpSpPr>
          <a:xfrm>
            <a:off x="-1" y="5065367"/>
            <a:ext cx="10470629" cy="1595175"/>
            <a:chOff x="386242" y="6486563"/>
            <a:chExt cx="6730320" cy="2386836"/>
          </a:xfrm>
        </p:grpSpPr>
        <p:sp>
          <p:nvSpPr>
            <p:cNvPr id="8" name="Rechteck 7"/>
            <p:cNvSpPr/>
            <p:nvPr/>
          </p:nvSpPr>
          <p:spPr>
            <a:xfrm>
              <a:off x="386242" y="6486563"/>
              <a:ext cx="6730320" cy="23868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500008" y="6718207"/>
              <a:ext cx="6215944" cy="1796034"/>
            </a:xfrm>
            <a:prstGeom prst="rect">
              <a:avLst/>
            </a:prstGeom>
            <a:noFill/>
          </p:spPr>
          <p:txBody>
            <a:bodyPr wrap="square" rtlCol="0">
              <a:spAutoFit/>
            </a:bodyPr>
            <a:lstStyle/>
            <a:p>
              <a:r>
                <a:rPr lang="de-CH" sz="3600" b="1" dirty="0" err="1">
                  <a:solidFill>
                    <a:schemeClr val="bg2">
                      <a:lumMod val="50000"/>
                    </a:schemeClr>
                  </a:solidFill>
                  <a:latin typeface="Arial Narrow" panose="020B0606020202030204" pitchFamily="34" charset="0"/>
                </a:rPr>
                <a:t>Les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aides-mémoire</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sur</a:t>
              </a:r>
              <a:r>
                <a:rPr lang="de-CH" sz="3600" b="1" dirty="0">
                  <a:solidFill>
                    <a:schemeClr val="bg2">
                      <a:lumMod val="50000"/>
                    </a:schemeClr>
                  </a:solidFill>
                  <a:latin typeface="Arial Narrow" panose="020B0606020202030204" pitchFamily="34" charset="0"/>
                </a:rPr>
                <a:t> la </a:t>
              </a:r>
              <a:r>
                <a:rPr lang="de-CH" sz="3600" b="1" dirty="0" err="1">
                  <a:solidFill>
                    <a:schemeClr val="bg2">
                      <a:lumMod val="50000"/>
                    </a:schemeClr>
                  </a:solidFill>
                  <a:latin typeface="Arial Narrow" panose="020B0606020202030204" pitchFamily="34" charset="0"/>
                </a:rPr>
                <a:t>prévention</a:t>
              </a:r>
              <a:r>
                <a:rPr lang="de-CH" sz="3600" b="1" dirty="0">
                  <a:solidFill>
                    <a:schemeClr val="bg2">
                      <a:lumMod val="50000"/>
                    </a:schemeClr>
                  </a:solidFill>
                  <a:latin typeface="Arial Narrow" panose="020B0606020202030204" pitchFamily="34" charset="0"/>
                </a:rPr>
                <a:t> des </a:t>
              </a:r>
              <a:r>
                <a:rPr lang="de-CH" sz="3600" b="1" dirty="0" err="1">
                  <a:solidFill>
                    <a:schemeClr val="bg2">
                      <a:lumMod val="50000"/>
                    </a:schemeClr>
                  </a:solidFill>
                  <a:latin typeface="Arial Narrow" panose="020B0606020202030204" pitchFamily="34" charset="0"/>
                </a:rPr>
                <a:t>accidents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comment</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standards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minimaux</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pour</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les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activités</a:t>
              </a:r>
              <a:r>
                <a:rPr lang="de-CH" sz="3600" b="1" dirty="0">
                  <a:solidFill>
                    <a:schemeClr val="bg2">
                      <a:lumMod val="50000"/>
                    </a:schemeClr>
                  </a:solidFill>
                  <a:latin typeface="Arial Narrow" panose="020B0606020202030204" pitchFamily="34" charset="0"/>
                </a:rPr>
                <a:t> J+S</a:t>
              </a:r>
            </a:p>
          </p:txBody>
        </p:sp>
      </p:grpSp>
      <p:pic>
        <p:nvPicPr>
          <p:cNvPr id="5" name="Grafik 4">
            <a:extLst>
              <a:ext uri="{FF2B5EF4-FFF2-40B4-BE49-F238E27FC236}">
                <a16:creationId xmlns:a16="http://schemas.microsoft.com/office/drawing/2014/main" id="{E073408E-0977-4F17-91C9-ACFA21035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597" y="5065367"/>
            <a:ext cx="1595175" cy="1595175"/>
          </a:xfrm>
          <a:prstGeom prst="rect">
            <a:avLst/>
          </a:prstGeom>
        </p:spPr>
      </p:pic>
      <p:pic>
        <p:nvPicPr>
          <p:cNvPr id="4" name="Grafik 3">
            <a:extLst>
              <a:ext uri="{FF2B5EF4-FFF2-40B4-BE49-F238E27FC236}">
                <a16:creationId xmlns:a16="http://schemas.microsoft.com/office/drawing/2014/main" id="{7A2B8B3E-827E-4D37-9950-1FFE7227EB90}"/>
              </a:ext>
            </a:extLst>
          </p:cNvPr>
          <p:cNvPicPr>
            <a:picLocks noChangeAspect="1"/>
          </p:cNvPicPr>
          <p:nvPr/>
        </p:nvPicPr>
        <p:blipFill>
          <a:blip r:embed="rId8"/>
          <a:stretch>
            <a:fillRect/>
          </a:stretch>
        </p:blipFill>
        <p:spPr>
          <a:xfrm rot="20514811">
            <a:off x="538271" y="1317715"/>
            <a:ext cx="2382640" cy="3384000"/>
          </a:xfrm>
          <a:prstGeom prst="rect">
            <a:avLst/>
          </a:prstGeom>
          <a:ln>
            <a:solidFill>
              <a:schemeClr val="bg1">
                <a:lumMod val="85000"/>
              </a:schemeClr>
            </a:solidFill>
          </a:ln>
        </p:spPr>
      </p:pic>
    </p:spTree>
    <p:extLst>
      <p:ext uri="{BB962C8B-B14F-4D97-AF65-F5344CB8AC3E}">
        <p14:creationId xmlns:p14="http://schemas.microsoft.com/office/powerpoint/2010/main" val="420221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2169" t="7253" r="25240" b="9231"/>
          <a:stretch/>
        </p:blipFill>
        <p:spPr>
          <a:xfrm>
            <a:off x="187510" y="628677"/>
            <a:ext cx="1712910" cy="4918684"/>
          </a:xfrm>
          <a:prstGeom prst="rect">
            <a:avLst/>
          </a:prstGeom>
        </p:spPr>
      </p:pic>
      <p:grpSp>
        <p:nvGrpSpPr>
          <p:cNvPr id="10" name="Gruppieren 9"/>
          <p:cNvGrpSpPr/>
          <p:nvPr/>
        </p:nvGrpSpPr>
        <p:grpSpPr>
          <a:xfrm>
            <a:off x="-1" y="5476240"/>
            <a:ext cx="6672106" cy="1696275"/>
            <a:chOff x="0" y="5476240"/>
            <a:chExt cx="5354320" cy="1306598"/>
          </a:xfrm>
        </p:grpSpPr>
        <p:sp>
          <p:nvSpPr>
            <p:cNvPr id="14" name="Rechteck 1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314959" y="5668597"/>
              <a:ext cx="4922059" cy="1114241"/>
            </a:xfrm>
            <a:prstGeom prst="rect">
              <a:avLst/>
            </a:prstGeom>
            <a:noFill/>
          </p:spPr>
          <p:txBody>
            <a:bodyPr wrap="square" rtlCol="0">
              <a:spAutoFit/>
            </a:bodyPr>
            <a:lstStyle/>
            <a:p>
              <a:r>
                <a:rPr lang="de-CH" sz="4400" b="1" dirty="0" err="1">
                  <a:solidFill>
                    <a:schemeClr val="bg2">
                      <a:lumMod val="50000"/>
                    </a:schemeClr>
                  </a:solidFill>
                  <a:latin typeface="Arial Narrow" panose="020B0606020202030204" pitchFamily="34" charset="0"/>
                </a:rPr>
                <a:t>Vivre</a:t>
              </a:r>
              <a:r>
                <a:rPr lang="de-CH" sz="4400" b="1" dirty="0">
                  <a:solidFill>
                    <a:schemeClr val="bg2">
                      <a:lumMod val="50000"/>
                    </a:schemeClr>
                  </a:solidFill>
                  <a:latin typeface="Arial Narrow" panose="020B0606020202030204" pitchFamily="34" charset="0"/>
                </a:rPr>
                <a:t> la </a:t>
              </a:r>
              <a:r>
                <a:rPr lang="de-CH" sz="4400" b="1" dirty="0" err="1">
                  <a:solidFill>
                    <a:schemeClr val="bg2">
                      <a:lumMod val="50000"/>
                    </a:schemeClr>
                  </a:solidFill>
                  <a:latin typeface="Arial Narrow" panose="020B0606020202030204" pitchFamily="34" charset="0"/>
                </a:rPr>
                <a:t>diversité</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dans</a:t>
              </a:r>
              <a:r>
                <a:rPr lang="de-CH" sz="4400" b="1" dirty="0">
                  <a:solidFill>
                    <a:schemeClr val="bg2">
                      <a:lumMod val="50000"/>
                    </a:schemeClr>
                  </a:solidFill>
                  <a:latin typeface="Arial Narrow" panose="020B0606020202030204" pitchFamily="34" charset="0"/>
                </a:rPr>
                <a:t> J+S</a:t>
              </a:r>
            </a:p>
          </p:txBody>
        </p:sp>
      </p:gr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308" y="2145098"/>
            <a:ext cx="2045212" cy="3206503"/>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356" y="358152"/>
            <a:ext cx="2727307" cy="508450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4898" y="3839405"/>
            <a:ext cx="2045212" cy="3206503"/>
          </a:xfrm>
          <a:prstGeom prst="rect">
            <a:avLst/>
          </a:prstGeom>
        </p:spPr>
      </p:pic>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410" y="250097"/>
            <a:ext cx="2161036" cy="4584201"/>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20595" t="12015" r="22310" b="10257"/>
          <a:stretch/>
        </p:blipFill>
        <p:spPr>
          <a:xfrm>
            <a:off x="9965428" y="1731364"/>
            <a:ext cx="2082545" cy="5126636"/>
          </a:xfrm>
          <a:prstGeom prst="rect">
            <a:avLst/>
          </a:prstGeom>
        </p:spPr>
      </p:pic>
      <p:pic>
        <p:nvPicPr>
          <p:cNvPr id="8" name="Grafik 7">
            <a:extLst>
              <a:ext uri="{FF2B5EF4-FFF2-40B4-BE49-F238E27FC236}">
                <a16:creationId xmlns:a16="http://schemas.microsoft.com/office/drawing/2014/main" id="{085A6D83-C868-4396-9EF0-C453E02ED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6970" y="5475857"/>
            <a:ext cx="1253059" cy="1253059"/>
          </a:xfrm>
          <a:prstGeom prst="rect">
            <a:avLst/>
          </a:prstGeom>
        </p:spPr>
      </p:pic>
    </p:spTree>
    <p:extLst>
      <p:ext uri="{BB962C8B-B14F-4D97-AF65-F5344CB8AC3E}">
        <p14:creationId xmlns:p14="http://schemas.microsoft.com/office/powerpoint/2010/main" val="400263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 y="5113014"/>
            <a:ext cx="10583057" cy="1531724"/>
            <a:chOff x="0" y="5476240"/>
            <a:chExt cx="6618437" cy="1278984"/>
          </a:xfrm>
        </p:grpSpPr>
        <p:sp>
          <p:nvSpPr>
            <p:cNvPr id="4" name="Rechteck 3"/>
            <p:cNvSpPr/>
            <p:nvPr/>
          </p:nvSpPr>
          <p:spPr>
            <a:xfrm>
              <a:off x="0" y="5476240"/>
              <a:ext cx="6618437"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60" y="5547360"/>
              <a:ext cx="5819636" cy="1207864"/>
            </a:xfrm>
            <a:prstGeom prst="rect">
              <a:avLst/>
            </a:prstGeom>
            <a:noFill/>
          </p:spPr>
          <p:txBody>
            <a:bodyPr wrap="square" rtlCol="0">
              <a:spAutoFit/>
            </a:bodyPr>
            <a:lstStyle/>
            <a:p>
              <a:r>
                <a:rPr lang="fr-FR" sz="4400" b="1" dirty="0">
                  <a:solidFill>
                    <a:schemeClr val="bg2">
                      <a:lumMod val="50000"/>
                    </a:schemeClr>
                  </a:solidFill>
                  <a:latin typeface="Arial Narrow" panose="020B0606020202030204" pitchFamily="34" charset="0"/>
                </a:rPr>
                <a:t>Ensemble pour un sport sûr, loyal,</a:t>
              </a:r>
            </a:p>
            <a:p>
              <a:r>
                <a:rPr lang="fr-FR" sz="4400" b="1" dirty="0">
                  <a:solidFill>
                    <a:schemeClr val="bg2">
                      <a:lumMod val="50000"/>
                    </a:schemeClr>
                  </a:solidFill>
                  <a:latin typeface="Arial Narrow" panose="020B0606020202030204" pitchFamily="34" charset="0"/>
                </a:rPr>
                <a:t>propre et fondé sur des valeurs</a:t>
              </a:r>
              <a:endParaRPr lang="de-CH" sz="4400" b="1" dirty="0">
                <a:solidFill>
                  <a:schemeClr val="bg2">
                    <a:lumMod val="50000"/>
                  </a:schemeClr>
                </a:solidFill>
                <a:latin typeface="Arial Narrow" panose="020B0606020202030204" pitchFamily="34" charset="0"/>
              </a:endParaRPr>
            </a:p>
          </p:txBody>
        </p:sp>
      </p:grpSp>
      <p:pic>
        <p:nvPicPr>
          <p:cNvPr id="7" name="Grafik 6"/>
          <p:cNvPicPr>
            <a:picLocks noChangeAspect="1"/>
          </p:cNvPicPr>
          <p:nvPr/>
        </p:nvPicPr>
        <p:blipFill>
          <a:blip r:embed="rId3"/>
          <a:stretch>
            <a:fillRect/>
          </a:stretch>
        </p:blipFill>
        <p:spPr>
          <a:xfrm>
            <a:off x="9334919" y="287262"/>
            <a:ext cx="2777886" cy="1561976"/>
          </a:xfrm>
          <a:prstGeom prst="rect">
            <a:avLst/>
          </a:prstGeom>
        </p:spPr>
      </p:pic>
      <p:pic>
        <p:nvPicPr>
          <p:cNvPr id="13" name="Inhaltsplatzhalter 12">
            <a:extLst>
              <a:ext uri="{FF2B5EF4-FFF2-40B4-BE49-F238E27FC236}">
                <a16:creationId xmlns:a16="http://schemas.microsoft.com/office/drawing/2014/main" id="{EFD8827B-E96C-4B60-A51B-81C6746F1313}"/>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0512719" y="5111640"/>
            <a:ext cx="1529750" cy="1529750"/>
          </a:xfrm>
        </p:spPr>
      </p:pic>
      <p:pic>
        <p:nvPicPr>
          <p:cNvPr id="11" name="Grafik 10">
            <a:extLst>
              <a:ext uri="{FF2B5EF4-FFF2-40B4-BE49-F238E27FC236}">
                <a16:creationId xmlns:a16="http://schemas.microsoft.com/office/drawing/2014/main" id="{7D9A4D42-2C56-4417-A47B-E373334F056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20" b="99198" l="82" r="99388">
                        <a14:foregroundMark x1="163" y1="81764" x2="14700" y2="77154"/>
                        <a14:foregroundMark x1="14700" y1="77154" x2="22050" y2="78958"/>
                        <a14:foregroundMark x1="22050" y1="78958" x2="27644" y2="78958"/>
                        <a14:foregroundMark x1="27644" y1="78958" x2="57003" y2="85772"/>
                        <a14:foregroundMark x1="57003" y1="85772" x2="76072" y2="85170"/>
                        <a14:foregroundMark x1="76072" y1="85170" x2="85423" y2="86974"/>
                        <a14:foregroundMark x1="85423" y1="86974" x2="86198" y2="86774"/>
                        <a14:foregroundMark x1="93875" y1="92385" x2="92732" y2="73747"/>
                        <a14:foregroundMark x1="92732" y1="73747" x2="87628" y2="35671"/>
                        <a14:foregroundMark x1="87628" y1="35671" x2="82564" y2="18437"/>
                        <a14:foregroundMark x1="82564" y1="18437" x2="82564" y2="18437"/>
                        <a14:foregroundMark x1="95263" y1="18036" x2="98163" y2="42886"/>
                        <a14:foregroundMark x1="98163" y1="42886" x2="99388" y2="82365"/>
                        <a14:foregroundMark x1="99388" y1="82365" x2="98489" y2="92385"/>
                        <a14:foregroundMark x1="39077" y1="29659" x2="12372" y2="28056"/>
                        <a14:foregroundMark x1="12372" y1="28056" x2="12372" y2="28056"/>
                        <a14:foregroundMark x1="3961" y1="22445" x2="47407" y2="52705"/>
                        <a14:foregroundMark x1="6607" y1="99198" x2="7023" y2="99198"/>
                        <a14:backgroundMark x1="490" y1="98798" x2="4451" y2="99599"/>
                        <a14:backgroundMark x1="51082" y1="99198" x2="55982" y2="98397"/>
                        <a14:backgroundMark x1="55982" y1="98397" x2="59739" y2="99599"/>
                        <a14:backgroundMark x1="60229" y1="99198" x2="65496" y2="98798"/>
                        <a14:backgroundMark x1="65496" y1="98798" x2="69988" y2="99198"/>
                        <a14:backgroundMark x1="69988" y1="99198" x2="73254" y2="98798"/>
                        <a14:backgroundMark x1="4777" y1="99599" x2="6656" y2="98798"/>
                      </a14:backgroundRemoval>
                    </a14:imgEffect>
                  </a14:imgLayer>
                </a14:imgProps>
              </a:ext>
            </a:extLst>
          </a:blip>
          <a:srcRect b="31495"/>
          <a:stretch/>
        </p:blipFill>
        <p:spPr>
          <a:xfrm>
            <a:off x="0" y="2186899"/>
            <a:ext cx="12192000" cy="1701813"/>
          </a:xfrm>
          <a:prstGeom prst="rect">
            <a:avLst/>
          </a:prstGeom>
        </p:spPr>
      </p:pic>
    </p:spTree>
    <p:extLst>
      <p:ext uri="{BB962C8B-B14F-4D97-AF65-F5344CB8AC3E}">
        <p14:creationId xmlns:p14="http://schemas.microsoft.com/office/powerpoint/2010/main" val="94334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flipH="1">
            <a:off x="8825891" y="2466594"/>
            <a:ext cx="3366109" cy="271092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0166" t="4626" r="17973" b="5233"/>
          <a:stretch/>
        </p:blipFill>
        <p:spPr>
          <a:xfrm>
            <a:off x="206027" y="163471"/>
            <a:ext cx="1584226" cy="3324438"/>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backgroundRemoval t="3399" b="100000" l="701" r="99766"/>
                    </a14:imgEffect>
                  </a14:imgLayer>
                </a14:imgProps>
              </a:ext>
            </a:extLst>
          </a:blip>
          <a:stretch>
            <a:fillRect/>
          </a:stretch>
        </p:blipFill>
        <p:spPr>
          <a:xfrm>
            <a:off x="-37458" y="2624379"/>
            <a:ext cx="3870140" cy="2305808"/>
          </a:xfrm>
          <a:prstGeom prst="rect">
            <a:avLst/>
          </a:prstGeom>
        </p:spPr>
      </p:pic>
      <p:pic>
        <p:nvPicPr>
          <p:cNvPr id="11" name="Grafik 10"/>
          <p:cNvPicPr>
            <a:picLocks noChangeAspect="1"/>
          </p:cNvPicPr>
          <p:nvPr/>
        </p:nvPicPr>
        <p:blipFill>
          <a:blip r:embed="rId7"/>
          <a:stretch>
            <a:fillRect/>
          </a:stretch>
        </p:blipFill>
        <p:spPr>
          <a:xfrm>
            <a:off x="9183265" y="5384800"/>
            <a:ext cx="2989563" cy="1470023"/>
          </a:xfrm>
          <a:prstGeom prst="rect">
            <a:avLst/>
          </a:prstGeom>
        </p:spPr>
      </p:pic>
      <p:pic>
        <p:nvPicPr>
          <p:cNvPr id="8" name="Grafik 7"/>
          <p:cNvPicPr>
            <a:picLocks noChangeAspect="1"/>
          </p:cNvPicPr>
          <p:nvPr/>
        </p:nvPicPr>
        <p:blipFill>
          <a:blip r:embed="rId8"/>
          <a:stretch>
            <a:fillRect/>
          </a:stretch>
        </p:blipFill>
        <p:spPr>
          <a:xfrm>
            <a:off x="2327802" y="122935"/>
            <a:ext cx="2174348" cy="2454478"/>
          </a:xfrm>
          <a:prstGeom prst="rect">
            <a:avLst/>
          </a:prstGeom>
        </p:spPr>
      </p:pic>
      <p:pic>
        <p:nvPicPr>
          <p:cNvPr id="12" name="Grafik 11"/>
          <p:cNvPicPr>
            <a:picLocks noChangeAspect="1"/>
          </p:cNvPicPr>
          <p:nvPr/>
        </p:nvPicPr>
        <p:blipFill>
          <a:blip r:embed="rId9"/>
          <a:stretch>
            <a:fillRect/>
          </a:stretch>
        </p:blipFill>
        <p:spPr>
          <a:xfrm>
            <a:off x="8332261" y="168683"/>
            <a:ext cx="3859739" cy="1723206"/>
          </a:xfrm>
          <a:prstGeom prst="rect">
            <a:avLst/>
          </a:prstGeom>
        </p:spPr>
      </p:pic>
      <p:pic>
        <p:nvPicPr>
          <p:cNvPr id="13" name="Grafik 12"/>
          <p:cNvPicPr>
            <a:picLocks noChangeAspect="1"/>
          </p:cNvPicPr>
          <p:nvPr/>
        </p:nvPicPr>
        <p:blipFill rotWithShape="1">
          <a:blip r:embed="rId10"/>
          <a:srcRect r="4064"/>
          <a:stretch/>
        </p:blipFill>
        <p:spPr>
          <a:xfrm>
            <a:off x="6270916" y="220819"/>
            <a:ext cx="1992331" cy="2543157"/>
          </a:xfrm>
          <a:prstGeom prst="rect">
            <a:avLst/>
          </a:prstGeom>
        </p:spPr>
      </p:pic>
      <p:grpSp>
        <p:nvGrpSpPr>
          <p:cNvPr id="15" name="Gruppieren 14"/>
          <p:cNvGrpSpPr/>
          <p:nvPr/>
        </p:nvGrpSpPr>
        <p:grpSpPr>
          <a:xfrm>
            <a:off x="-1" y="5113018"/>
            <a:ext cx="7576458" cy="1525591"/>
            <a:chOff x="0" y="5476240"/>
            <a:chExt cx="6389779" cy="1276186"/>
          </a:xfrm>
        </p:grpSpPr>
        <p:sp>
          <p:nvSpPr>
            <p:cNvPr id="16" name="Rechteck 15"/>
            <p:cNvSpPr/>
            <p:nvPr/>
          </p:nvSpPr>
          <p:spPr>
            <a:xfrm>
              <a:off x="0" y="5476240"/>
              <a:ext cx="6389779"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p:nvSpPr>
          <p:spPr>
            <a:xfrm>
              <a:off x="314960" y="5547360"/>
              <a:ext cx="5819636" cy="1107082"/>
            </a:xfrm>
            <a:prstGeom prst="rect">
              <a:avLst/>
            </a:prstGeom>
            <a:noFill/>
          </p:spPr>
          <p:txBody>
            <a:bodyPr wrap="square" rtlCol="0">
              <a:spAutoFit/>
            </a:bodyPr>
            <a:lstStyle/>
            <a:p>
              <a:r>
                <a:rPr lang="de-CH" sz="4000" b="1" dirty="0" err="1">
                  <a:solidFill>
                    <a:schemeClr val="bg2">
                      <a:lumMod val="50000"/>
                    </a:schemeClr>
                  </a:solidFill>
                  <a:latin typeface="Arial Narrow" panose="020B0606020202030204" pitchFamily="34" charset="0"/>
                </a:rPr>
                <a:t>Encourager</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les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filles</a:t>
              </a:r>
              <a:r>
                <a:rPr lang="de-CH" sz="4000" b="1" dirty="0">
                  <a:solidFill>
                    <a:schemeClr val="bg2">
                      <a:lumMod val="50000"/>
                    </a:schemeClr>
                  </a:solidFill>
                  <a:latin typeface="Arial Narrow" panose="020B0606020202030204" pitchFamily="34" charset="0"/>
                </a:rPr>
                <a:t> et </a:t>
              </a:r>
              <a:r>
                <a:rPr lang="de-CH" sz="4000" b="1" dirty="0" err="1">
                  <a:solidFill>
                    <a:schemeClr val="bg2">
                      <a:lumMod val="50000"/>
                    </a:schemeClr>
                  </a:solidFill>
                  <a:latin typeface="Arial Narrow" panose="020B0606020202030204" pitchFamily="34" charset="0"/>
                </a:rPr>
                <a:t>les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jeunes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femmes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dans</a:t>
              </a:r>
              <a:r>
                <a:rPr lang="de-CH" sz="4000" b="1" dirty="0">
                  <a:solidFill>
                    <a:schemeClr val="bg2">
                      <a:lumMod val="50000"/>
                    </a:schemeClr>
                  </a:solidFill>
                  <a:latin typeface="Arial Narrow" panose="020B0606020202030204" pitchFamily="34" charset="0"/>
                </a:rPr>
                <a:t> le </a:t>
              </a:r>
              <a:r>
                <a:rPr lang="de-CH" sz="4000" b="1" dirty="0" err="1">
                  <a:solidFill>
                    <a:schemeClr val="bg2">
                      <a:lumMod val="50000"/>
                    </a:schemeClr>
                  </a:solidFill>
                  <a:latin typeface="Arial Narrow" panose="020B0606020202030204" pitchFamily="34" charset="0"/>
                </a:rPr>
                <a:t>sport</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avec</a:t>
              </a:r>
              <a:r>
                <a:rPr lang="de-CH" sz="4000" b="1" dirty="0">
                  <a:solidFill>
                    <a:schemeClr val="bg2">
                      <a:lumMod val="50000"/>
                    </a:schemeClr>
                  </a:solidFill>
                  <a:latin typeface="Arial Narrow" panose="020B0606020202030204" pitchFamily="34" charset="0"/>
                </a:rPr>
                <a:t> J+S</a:t>
              </a:r>
            </a:p>
          </p:txBody>
        </p:sp>
      </p:grpSp>
      <p:pic>
        <p:nvPicPr>
          <p:cNvPr id="18" name="Grafik 17"/>
          <p:cNvPicPr>
            <a:picLocks noChangeAspect="1"/>
          </p:cNvPicPr>
          <p:nvPr/>
        </p:nvPicPr>
        <p:blipFill>
          <a:blip r:embed="rId11">
            <a:extLst>
              <a:ext uri="{BEBA8EAE-BF5A-486C-A8C5-ECC9F3942E4B}">
                <a14:imgProps xmlns:a14="http://schemas.microsoft.com/office/drawing/2010/main">
                  <a14:imgLayer r:embed="rId12">
                    <a14:imgEffect>
                      <a14:backgroundRemoval t="1788" b="96425" l="613" r="99020">
                        <a14:foregroundMark x1="4657" y1="6625" x2="43015" y2="42692"/>
                        <a14:foregroundMark x1="50980" y1="48055" x2="53309" y2="56362"/>
                        <a14:foregroundMark x1="45098" y1="57624" x2="57843" y2="45741"/>
                        <a14:foregroundMark x1="57843" y1="45741" x2="57843" y2="45741"/>
                        <a14:foregroundMark x1="43015" y1="50368" x2="43015" y2="50368"/>
                      </a14:backgroundRemoval>
                    </a14:imgEffect>
                  </a14:imgLayer>
                </a14:imgProps>
              </a:ext>
            </a:extLst>
          </a:blip>
          <a:stretch>
            <a:fillRect/>
          </a:stretch>
        </p:blipFill>
        <p:spPr>
          <a:xfrm>
            <a:off x="4432099" y="2504693"/>
            <a:ext cx="2423453" cy="2824393"/>
          </a:xfrm>
          <a:prstGeom prst="rect">
            <a:avLst/>
          </a:prstGeom>
        </p:spPr>
      </p:pic>
      <p:pic>
        <p:nvPicPr>
          <p:cNvPr id="3" name="Inhaltsplatzhalter 2"/>
          <p:cNvPicPr>
            <a:picLocks noGrp="1" noChangeAspect="1"/>
          </p:cNvPicPr>
          <p:nvPr>
            <p:ph sz="quarter" idx="12"/>
          </p:nvPr>
        </p:nvPicPr>
        <p:blipFill>
          <a:blip r:embed="rId13" cstate="print">
            <a:extLst>
              <a:ext uri="{28A0092B-C50C-407E-A947-70E740481C1C}">
                <a14:useLocalDpi xmlns:a14="http://schemas.microsoft.com/office/drawing/2010/main" val="0"/>
              </a:ext>
            </a:extLst>
          </a:blip>
          <a:stretch>
            <a:fillRect/>
          </a:stretch>
        </p:blipFill>
        <p:spPr>
          <a:xfrm flipH="1">
            <a:off x="6802244" y="2770073"/>
            <a:ext cx="1958550" cy="2749336"/>
          </a:xfrm>
        </p:spPr>
      </p:pic>
      <p:pic>
        <p:nvPicPr>
          <p:cNvPr id="6" name="Grafik 5">
            <a:extLst>
              <a:ext uri="{FF2B5EF4-FFF2-40B4-BE49-F238E27FC236}">
                <a16:creationId xmlns:a16="http://schemas.microsoft.com/office/drawing/2014/main" id="{65E47618-6BB4-474F-A7C1-32FBB3DEBD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57998" y="5106917"/>
            <a:ext cx="1530263" cy="1530263"/>
          </a:xfrm>
          <a:prstGeom prst="rect">
            <a:avLst/>
          </a:prstGeom>
        </p:spPr>
      </p:pic>
    </p:spTree>
    <p:extLst>
      <p:ext uri="{BB962C8B-B14F-4D97-AF65-F5344CB8AC3E}">
        <p14:creationId xmlns:p14="http://schemas.microsoft.com/office/powerpoint/2010/main" val="374644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C6882A-81AD-4CE4-A3BA-B51749A48D83}"/>
              </a:ext>
            </a:extLst>
          </p:cNvPr>
          <p:cNvSpPr>
            <a:spLocks noGrp="1"/>
          </p:cNvSpPr>
          <p:nvPr>
            <p:ph sz="quarter" idx="12"/>
          </p:nvPr>
        </p:nvSpPr>
        <p:spPr/>
        <p:txBody>
          <a:bodyPr/>
          <a:lstStyle/>
          <a:p>
            <a:endParaRPr lang="de-CH"/>
          </a:p>
        </p:txBody>
      </p:sp>
      <p:pic>
        <p:nvPicPr>
          <p:cNvPr id="8" name="Grafik 7">
            <a:hlinkClick r:id="rId3"/>
            <a:extLst>
              <a:ext uri="{FF2B5EF4-FFF2-40B4-BE49-F238E27FC236}">
                <a16:creationId xmlns:a16="http://schemas.microsoft.com/office/drawing/2014/main" id="{6202B11A-FDDB-4655-A80F-774A1458B229}"/>
              </a:ext>
            </a:extLst>
          </p:cNvPr>
          <p:cNvPicPr>
            <a:picLocks noChangeAspect="1"/>
          </p:cNvPicPr>
          <p:nvPr/>
        </p:nvPicPr>
        <p:blipFill>
          <a:blip r:embed="rId4"/>
          <a:stretch>
            <a:fillRect/>
          </a:stretch>
        </p:blipFill>
        <p:spPr>
          <a:xfrm>
            <a:off x="2780" y="0"/>
            <a:ext cx="12186439" cy="6858000"/>
          </a:xfrm>
          <a:prstGeom prst="rect">
            <a:avLst/>
          </a:prstGeom>
        </p:spPr>
      </p:pic>
    </p:spTree>
    <p:extLst>
      <p:ext uri="{BB962C8B-B14F-4D97-AF65-F5344CB8AC3E}">
        <p14:creationId xmlns:p14="http://schemas.microsoft.com/office/powerpoint/2010/main" val="132115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31CFD3B-CB76-4EEC-842A-44170C7F9D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1" t="2490" r="3920"/>
          <a:stretch/>
        </p:blipFill>
        <p:spPr>
          <a:xfrm>
            <a:off x="3788234" y="5521"/>
            <a:ext cx="4582049" cy="6852479"/>
          </a:xfrm>
          <a:prstGeom prst="rect">
            <a:avLst/>
          </a:prstGeom>
          <a:ln>
            <a:solidFill>
              <a:schemeClr val="bg1">
                <a:lumMod val="85000"/>
              </a:schemeClr>
            </a:solidFill>
          </a:ln>
        </p:spPr>
      </p:pic>
    </p:spTree>
    <p:extLst>
      <p:ext uri="{BB962C8B-B14F-4D97-AF65-F5344CB8AC3E}">
        <p14:creationId xmlns:p14="http://schemas.microsoft.com/office/powerpoint/2010/main" val="139626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p:txBody>
          <a:bodyPr/>
          <a:lstStyle/>
          <a:p>
            <a:endParaRPr lang="de-CH"/>
          </a:p>
        </p:txBody>
      </p:sp>
      <p:pic>
        <p:nvPicPr>
          <p:cNvPr id="3" name="Inhaltsplatzhalter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1632"/>
          </a:xfrm>
          <a:prstGeom prst="rect">
            <a:avLst/>
          </a:prstGeom>
          <a:noFill/>
          <a:ln w="9525">
            <a:noFill/>
            <a:miter lim="800000"/>
            <a:headEnd/>
            <a:tailEnd/>
          </a:ln>
          <a:effectLst/>
        </p:spPr>
      </p:pic>
      <p:grpSp>
        <p:nvGrpSpPr>
          <p:cNvPr id="6" name="Gruppieren 5"/>
          <p:cNvGrpSpPr/>
          <p:nvPr/>
        </p:nvGrpSpPr>
        <p:grpSpPr>
          <a:xfrm>
            <a:off x="0" y="5777680"/>
            <a:ext cx="8450664" cy="1517670"/>
            <a:chOff x="0" y="5476240"/>
            <a:chExt cx="5354320" cy="151767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314960" y="5547360"/>
              <a:ext cx="4419600"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Voilà </a:t>
              </a:r>
              <a:r>
                <a:rPr lang="de-CH" sz="4400" b="1" dirty="0" err="1">
                  <a:solidFill>
                    <a:schemeClr val="bg2">
                      <a:lumMod val="50000"/>
                    </a:schemeClr>
                  </a:solidFill>
                  <a:latin typeface="Arial Narrow" panose="020B0606020202030204" pitchFamily="34" charset="0"/>
                </a:rPr>
                <a:t>comment</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fonctionne</a:t>
              </a:r>
              <a:r>
                <a:rPr lang="de-CH" sz="4400" b="1" dirty="0">
                  <a:solidFill>
                    <a:schemeClr val="bg2">
                      <a:lumMod val="50000"/>
                    </a:schemeClr>
                  </a:solidFill>
                  <a:latin typeface="Arial Narrow" panose="020B0606020202030204" pitchFamily="34" charset="0"/>
                </a:rPr>
                <a:t> J+S</a:t>
              </a:r>
            </a:p>
          </p:txBody>
        </p:sp>
      </p:grpSp>
    </p:spTree>
    <p:extLst>
      <p:ext uri="{BB962C8B-B14F-4D97-AF65-F5344CB8AC3E}">
        <p14:creationId xmlns:p14="http://schemas.microsoft.com/office/powerpoint/2010/main" val="95851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0" y="9293"/>
            <a:ext cx="12192000" cy="6839414"/>
          </a:xfrm>
          <a:prstGeom prst="rect">
            <a:avLst/>
          </a:prstGeom>
          <a:noFill/>
          <a:ln w="9525">
            <a:noFill/>
            <a:miter lim="800000"/>
            <a:headEnd/>
            <a:tailEnd/>
          </a:ln>
          <a:effectLst/>
        </p:spPr>
      </p:pic>
      <p:grpSp>
        <p:nvGrpSpPr>
          <p:cNvPr id="4" name="Gruppieren 3"/>
          <p:cNvGrpSpPr/>
          <p:nvPr/>
        </p:nvGrpSpPr>
        <p:grpSpPr>
          <a:xfrm>
            <a:off x="-1" y="5476240"/>
            <a:ext cx="6570617" cy="965200"/>
            <a:chOff x="0" y="5476240"/>
            <a:chExt cx="5354320" cy="96520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59" y="5547360"/>
              <a:ext cx="4835472" cy="769441"/>
            </a:xfrm>
            <a:prstGeom prst="rect">
              <a:avLst/>
            </a:prstGeom>
            <a:noFill/>
          </p:spPr>
          <p:txBody>
            <a:bodyPr wrap="square" rtlCol="0">
              <a:spAutoFit/>
            </a:bodyPr>
            <a:lstStyle/>
            <a:p>
              <a:r>
                <a:rPr lang="fr-FR" sz="4400" b="1" dirty="0">
                  <a:solidFill>
                    <a:schemeClr val="bg2">
                      <a:lumMod val="50000"/>
                    </a:schemeClr>
                  </a:solidFill>
                  <a:latin typeface="Arial Narrow" panose="020B0606020202030204" pitchFamily="34" charset="0"/>
                </a:rPr>
                <a:t>Effets recherchés par J+S</a:t>
              </a:r>
              <a:endParaRPr lang="de-CH" sz="4400" b="1" dirty="0">
                <a:solidFill>
                  <a:schemeClr val="bg2">
                    <a:lumMod val="50000"/>
                  </a:schemeClr>
                </a:solidFill>
                <a:latin typeface="Arial Narrow" panose="020B0606020202030204" pitchFamily="34" charset="0"/>
              </a:endParaRPr>
            </a:p>
          </p:txBody>
        </p:sp>
      </p:grpSp>
      <p:sp>
        <p:nvSpPr>
          <p:cNvPr id="9" name="Textfeld 8">
            <a:extLst>
              <a:ext uri="{FF2B5EF4-FFF2-40B4-BE49-F238E27FC236}">
                <a16:creationId xmlns:a16="http://schemas.microsoft.com/office/drawing/2014/main" id="{97706BAE-B809-46A2-98FB-0FEF9140BBB9}"/>
              </a:ext>
            </a:extLst>
          </p:cNvPr>
          <p:cNvSpPr txBox="1"/>
          <p:nvPr/>
        </p:nvSpPr>
        <p:spPr>
          <a:xfrm>
            <a:off x="1269488" y="4053310"/>
            <a:ext cx="1828800" cy="1015663"/>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PRATIQUER DU SPORT TOUT AU LONG DE LA VIE</a:t>
            </a:r>
          </a:p>
        </p:txBody>
      </p:sp>
      <p:sp>
        <p:nvSpPr>
          <p:cNvPr id="10" name="Textfeld 9">
            <a:extLst>
              <a:ext uri="{FF2B5EF4-FFF2-40B4-BE49-F238E27FC236}">
                <a16:creationId xmlns:a16="http://schemas.microsoft.com/office/drawing/2014/main" id="{426BDDAC-7E6C-4C14-9F1A-7FF8362950C7}"/>
              </a:ext>
            </a:extLst>
          </p:cNvPr>
          <p:cNvSpPr txBox="1"/>
          <p:nvPr/>
        </p:nvSpPr>
        <p:spPr>
          <a:xfrm>
            <a:off x="4672484" y="4053310"/>
            <a:ext cx="2713054" cy="1015663"/>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PRÉVENTION, INTÉGRATION, SANTÉ</a:t>
            </a:r>
          </a:p>
          <a:p>
            <a:pPr algn="ctr"/>
            <a:endParaRPr lang="de-CH" sz="2000" dirty="0">
              <a:solidFill>
                <a:schemeClr val="accent3">
                  <a:lumMod val="50000"/>
                </a:schemeClr>
              </a:solidFill>
              <a:latin typeface="Bahnschrift Light SemiCondensed" panose="020B0502040204020203" pitchFamily="34" charset="0"/>
            </a:endParaRPr>
          </a:p>
        </p:txBody>
      </p:sp>
      <p:sp>
        <p:nvSpPr>
          <p:cNvPr id="11" name="Textfeld 10">
            <a:extLst>
              <a:ext uri="{FF2B5EF4-FFF2-40B4-BE49-F238E27FC236}">
                <a16:creationId xmlns:a16="http://schemas.microsoft.com/office/drawing/2014/main" id="{E1129B42-D09C-4260-BAC2-977DF0A767E8}"/>
              </a:ext>
            </a:extLst>
          </p:cNvPr>
          <p:cNvSpPr txBox="1"/>
          <p:nvPr/>
        </p:nvSpPr>
        <p:spPr>
          <a:xfrm>
            <a:off x="8025284" y="4053310"/>
            <a:ext cx="3526970" cy="707886"/>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DÉVELOPPEMENT DE LA PERSONLITÉ</a:t>
            </a:r>
          </a:p>
        </p:txBody>
      </p:sp>
    </p:spTree>
    <p:extLst>
      <p:ext uri="{BB962C8B-B14F-4D97-AF65-F5344CB8AC3E}">
        <p14:creationId xmlns:p14="http://schemas.microsoft.com/office/powerpoint/2010/main" val="290970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0" y="5476240"/>
            <a:ext cx="5354320" cy="965200"/>
            <a:chOff x="0" y="5476240"/>
            <a:chExt cx="5354320" cy="965200"/>
          </a:xfrm>
        </p:grpSpPr>
        <p:sp>
          <p:nvSpPr>
            <p:cNvPr id="6" name="Rechteck 5"/>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FTEM Suisse</a:t>
              </a:r>
            </a:p>
          </p:txBody>
        </p:sp>
      </p:grpSp>
      <p:pic>
        <p:nvPicPr>
          <p:cNvPr id="4" name="Grafik 3">
            <a:hlinkClick r:id="rId3"/>
            <a:extLst>
              <a:ext uri="{FF2B5EF4-FFF2-40B4-BE49-F238E27FC236}">
                <a16:creationId xmlns:a16="http://schemas.microsoft.com/office/drawing/2014/main" id="{77471F20-C4F6-4F58-82B0-A2AB3C82DF7C}"/>
              </a:ext>
            </a:extLst>
          </p:cNvPr>
          <p:cNvPicPr>
            <a:picLocks noChangeAspect="1"/>
          </p:cNvPicPr>
          <p:nvPr/>
        </p:nvPicPr>
        <p:blipFill>
          <a:blip r:embed="rId4"/>
          <a:stretch>
            <a:fillRect/>
          </a:stretch>
        </p:blipFill>
        <p:spPr>
          <a:xfrm>
            <a:off x="5569995" y="0"/>
            <a:ext cx="6630425" cy="6858000"/>
          </a:xfrm>
          <a:prstGeom prst="rect">
            <a:avLst/>
          </a:prstGeom>
        </p:spPr>
      </p:pic>
    </p:spTree>
    <p:extLst>
      <p:ext uri="{BB962C8B-B14F-4D97-AF65-F5344CB8AC3E}">
        <p14:creationId xmlns:p14="http://schemas.microsoft.com/office/powerpoint/2010/main" val="234065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3F42BF3-E4AC-406C-B58C-6994460BB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56" y="103580"/>
            <a:ext cx="8819172" cy="5432425"/>
          </a:xfrm>
          <a:prstGeom prst="rect">
            <a:avLst/>
          </a:prstGeom>
        </p:spPr>
      </p:pic>
      <p:grpSp>
        <p:nvGrpSpPr>
          <p:cNvPr id="7" name="Gruppieren 6"/>
          <p:cNvGrpSpPr/>
          <p:nvPr/>
        </p:nvGrpSpPr>
        <p:grpSpPr>
          <a:xfrm>
            <a:off x="-2" y="5476239"/>
            <a:ext cx="11011991" cy="1177117"/>
            <a:chOff x="-1" y="5476239"/>
            <a:chExt cx="6600596" cy="1177117"/>
          </a:xfrm>
        </p:grpSpPr>
        <p:sp>
          <p:nvSpPr>
            <p:cNvPr id="8" name="Rechteck 7"/>
            <p:cNvSpPr/>
            <p:nvPr/>
          </p:nvSpPr>
          <p:spPr>
            <a:xfrm>
              <a:off x="-1" y="5476239"/>
              <a:ext cx="6600596" cy="1177117"/>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161693" y="5770611"/>
              <a:ext cx="5908138" cy="584775"/>
            </a:xfrm>
            <a:prstGeom prst="rect">
              <a:avLst/>
            </a:prstGeom>
            <a:noFill/>
          </p:spPr>
          <p:txBody>
            <a:bodyPr wrap="square" rtlCol="0">
              <a:spAutoFit/>
            </a:bodyPr>
            <a:lstStyle/>
            <a:p>
              <a:r>
                <a:rPr lang="de-CH" sz="3200" b="1" dirty="0" err="1">
                  <a:solidFill>
                    <a:schemeClr val="bg2">
                      <a:lumMod val="50000"/>
                    </a:schemeClr>
                  </a:solidFill>
                  <a:latin typeface="Arial Narrow" panose="020B0606020202030204" pitchFamily="34" charset="0"/>
                </a:rPr>
                <a:t>Séquence</a:t>
              </a:r>
              <a:r>
                <a:rPr lang="de-CH" sz="3200" b="1" dirty="0">
                  <a:solidFill>
                    <a:schemeClr val="bg2">
                      <a:lumMod val="50000"/>
                    </a:schemeClr>
                  </a:solidFill>
                  <a:latin typeface="Arial Narrow" panose="020B0606020202030204" pitchFamily="34" charset="0"/>
                </a:rPr>
                <a:t> </a:t>
              </a:r>
              <a:r>
                <a:rPr lang="de-CH" sz="3200" b="1" dirty="0" err="1">
                  <a:solidFill>
                    <a:schemeClr val="bg2">
                      <a:lumMod val="50000"/>
                    </a:schemeClr>
                  </a:solidFill>
                  <a:latin typeface="Arial Narrow" panose="020B0606020202030204" pitchFamily="34" charset="0"/>
                </a:rPr>
                <a:t>d’apprentissage</a:t>
              </a:r>
              <a:r>
                <a:rPr lang="de-CH" sz="3200" b="1" dirty="0">
                  <a:solidFill>
                    <a:schemeClr val="bg2">
                      <a:lumMod val="50000"/>
                    </a:schemeClr>
                  </a:solidFill>
                  <a:latin typeface="Arial Narrow" panose="020B0606020202030204" pitchFamily="34" charset="0"/>
                </a:rPr>
                <a:t> </a:t>
              </a:r>
              <a:r>
                <a:rPr lang="de-CH" sz="3200" b="1" dirty="0" err="1">
                  <a:solidFill>
                    <a:schemeClr val="bg2">
                      <a:lumMod val="50000"/>
                    </a:schemeClr>
                  </a:solidFill>
                  <a:latin typeface="Arial Narrow" panose="020B0606020202030204" pitchFamily="34" charset="0"/>
                </a:rPr>
                <a:t>Conception</a:t>
              </a:r>
              <a:r>
                <a:rPr lang="de-CH" sz="3200" b="1" dirty="0">
                  <a:solidFill>
                    <a:schemeClr val="bg2">
                      <a:lumMod val="50000"/>
                    </a:schemeClr>
                  </a:solidFill>
                  <a:latin typeface="Arial Narrow" panose="020B0606020202030204" pitchFamily="34" charset="0"/>
                </a:rPr>
                <a:t> de la </a:t>
              </a:r>
              <a:r>
                <a:rPr lang="de-CH" sz="3200" b="1" dirty="0" err="1">
                  <a:solidFill>
                    <a:schemeClr val="bg2">
                      <a:lumMod val="50000"/>
                    </a:schemeClr>
                  </a:solidFill>
                  <a:latin typeface="Arial Narrow" panose="020B0606020202030204" pitchFamily="34" charset="0"/>
                </a:rPr>
                <a:t>formation</a:t>
              </a:r>
              <a:r>
                <a:rPr lang="de-CH" sz="3200" b="1" dirty="0">
                  <a:solidFill>
                    <a:schemeClr val="bg2">
                      <a:lumMod val="50000"/>
                    </a:schemeClr>
                  </a:solidFill>
                  <a:latin typeface="Arial Narrow" panose="020B0606020202030204" pitchFamily="34" charset="0"/>
                </a:rPr>
                <a:t> J+S</a:t>
              </a:r>
            </a:p>
          </p:txBody>
        </p:sp>
      </p:grpSp>
      <p:pic>
        <p:nvPicPr>
          <p:cNvPr id="12" name="Grafik 11">
            <a:extLst>
              <a:ext uri="{FF2B5EF4-FFF2-40B4-BE49-F238E27FC236}">
                <a16:creationId xmlns:a16="http://schemas.microsoft.com/office/drawing/2014/main" id="{1C4B8327-AC3D-43CB-863E-0563BF2D2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669" y="5476239"/>
            <a:ext cx="1177116" cy="1177116"/>
          </a:xfrm>
          <a:prstGeom prst="rect">
            <a:avLst/>
          </a:prstGeom>
        </p:spPr>
      </p:pic>
    </p:spTree>
    <p:extLst>
      <p:ext uri="{BB962C8B-B14F-4D97-AF65-F5344CB8AC3E}">
        <p14:creationId xmlns:p14="http://schemas.microsoft.com/office/powerpoint/2010/main" val="389758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FC9831B-78B4-4170-90DB-844C4D10E153}"/>
              </a:ext>
            </a:extLst>
          </p:cNvPr>
          <p:cNvSpPr>
            <a:spLocks noGrp="1"/>
          </p:cNvSpPr>
          <p:nvPr>
            <p:ph sz="quarter" idx="12"/>
          </p:nvPr>
        </p:nvSpPr>
        <p:spPr/>
        <p:txBody>
          <a:bodyPr/>
          <a:lstStyle/>
          <a:p>
            <a:endParaRPr lang="de-CH"/>
          </a:p>
        </p:txBody>
      </p:sp>
      <p:grpSp>
        <p:nvGrpSpPr>
          <p:cNvPr id="8" name="Gruppieren 7">
            <a:extLst>
              <a:ext uri="{FF2B5EF4-FFF2-40B4-BE49-F238E27FC236}">
                <a16:creationId xmlns:a16="http://schemas.microsoft.com/office/drawing/2014/main" id="{75100F57-00B8-422A-A62D-6B8A93581ABB}"/>
              </a:ext>
            </a:extLst>
          </p:cNvPr>
          <p:cNvGrpSpPr/>
          <p:nvPr/>
        </p:nvGrpSpPr>
        <p:grpSpPr>
          <a:xfrm>
            <a:off x="292871" y="684000"/>
            <a:ext cx="11606258" cy="5490000"/>
            <a:chOff x="292871" y="684000"/>
            <a:chExt cx="11606258" cy="5490000"/>
          </a:xfrm>
        </p:grpSpPr>
        <p:pic>
          <p:nvPicPr>
            <p:cNvPr id="6" name="Grafik 5">
              <a:hlinkClick r:id="rId3"/>
              <a:extLst>
                <a:ext uri="{FF2B5EF4-FFF2-40B4-BE49-F238E27FC236}">
                  <a16:creationId xmlns:a16="http://schemas.microsoft.com/office/drawing/2014/main" id="{665331B8-D9C5-4D8F-A0DC-8BF68A2238F4}"/>
                </a:ext>
              </a:extLst>
            </p:cNvPr>
            <p:cNvPicPr>
              <a:picLocks noChangeAspect="1"/>
            </p:cNvPicPr>
            <p:nvPr/>
          </p:nvPicPr>
          <p:blipFill>
            <a:blip r:embed="rId4"/>
            <a:stretch>
              <a:fillRect/>
            </a:stretch>
          </p:blipFill>
          <p:spPr>
            <a:xfrm>
              <a:off x="292871" y="684000"/>
              <a:ext cx="11606258" cy="5490000"/>
            </a:xfrm>
            <a:prstGeom prst="rect">
              <a:avLst/>
            </a:prstGeom>
          </p:spPr>
        </p:pic>
        <p:sp>
          <p:nvSpPr>
            <p:cNvPr id="7" name="Rechteck 6">
              <a:extLst>
                <a:ext uri="{FF2B5EF4-FFF2-40B4-BE49-F238E27FC236}">
                  <a16:creationId xmlns:a16="http://schemas.microsoft.com/office/drawing/2014/main" id="{919D1DB6-1B5D-4678-AE8A-75757457BB35}"/>
                </a:ext>
              </a:extLst>
            </p:cNvPr>
            <p:cNvSpPr/>
            <p:nvPr/>
          </p:nvSpPr>
          <p:spPr>
            <a:xfrm>
              <a:off x="7154426" y="4748064"/>
              <a:ext cx="4640010" cy="123277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u="sng"/>
            </a:p>
          </p:txBody>
        </p:sp>
      </p:grpSp>
    </p:spTree>
    <p:extLst>
      <p:ext uri="{BB962C8B-B14F-4D97-AF65-F5344CB8AC3E}">
        <p14:creationId xmlns:p14="http://schemas.microsoft.com/office/powerpoint/2010/main" val="187226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4371101"/>
            <a:ext cx="6499273" cy="1619907"/>
            <a:chOff x="-320431" y="5476240"/>
            <a:chExt cx="5054991" cy="1276186"/>
          </a:xfrm>
        </p:grpSpPr>
        <p:sp>
          <p:nvSpPr>
            <p:cNvPr id="5" name="Rechteck 4"/>
            <p:cNvSpPr/>
            <p:nvPr/>
          </p:nvSpPr>
          <p:spPr>
            <a:xfrm>
              <a:off x="-320431" y="5476240"/>
              <a:ext cx="5054991"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78153" y="5547360"/>
              <a:ext cx="4812713" cy="1139613"/>
            </a:xfrm>
            <a:prstGeom prst="rect">
              <a:avLst/>
            </a:prstGeom>
            <a:noFill/>
          </p:spPr>
          <p:txBody>
            <a:bodyPr wrap="square" rtlCol="0">
              <a:spAutoFit/>
            </a:bodyPr>
            <a:lstStyle/>
            <a:p>
              <a:r>
                <a:rPr lang="fr-FR" sz="4400" b="1" dirty="0">
                  <a:solidFill>
                    <a:schemeClr val="bg2">
                      <a:lumMod val="50000"/>
                    </a:schemeClr>
                  </a:solidFill>
                  <a:latin typeface="Arial Narrow" panose="020B0606020202030204" pitchFamily="34" charset="0"/>
                </a:rPr>
                <a:t>Obligations des monitrices et des moniteurs J+S</a:t>
              </a:r>
              <a:endParaRPr lang="de-CH" sz="4400" b="1" dirty="0">
                <a:solidFill>
                  <a:schemeClr val="bg2">
                    <a:lumMod val="50000"/>
                  </a:schemeClr>
                </a:solidFill>
                <a:latin typeface="Arial Narrow" panose="020B0606020202030204" pitchFamily="34" charset="0"/>
              </a:endParaRPr>
            </a:p>
          </p:txBody>
        </p:sp>
      </p:grpSp>
      <p:sp>
        <p:nvSpPr>
          <p:cNvPr id="2" name="Inhaltsplatzhalter 1"/>
          <p:cNvSpPr>
            <a:spLocks noGrp="1"/>
          </p:cNvSpPr>
          <p:nvPr>
            <p:ph sz="quarter" idx="12"/>
          </p:nvPr>
        </p:nvSpPr>
        <p:spPr/>
        <p:txBody>
          <a:bodyPr/>
          <a:lstStyle/>
          <a:p>
            <a:r>
              <a:rPr lang="de-CH" dirty="0"/>
              <a:t>		</a:t>
            </a:r>
          </a:p>
        </p:txBody>
      </p:sp>
      <p:pic>
        <p:nvPicPr>
          <p:cNvPr id="8" name="Grafik 7">
            <a:extLst>
              <a:ext uri="{FF2B5EF4-FFF2-40B4-BE49-F238E27FC236}">
                <a16:creationId xmlns:a16="http://schemas.microsoft.com/office/drawing/2014/main" id="{23F1D366-8630-45DD-B600-89168443B791}"/>
              </a:ext>
            </a:extLst>
          </p:cNvPr>
          <p:cNvPicPr>
            <a:picLocks noChangeAspect="1"/>
          </p:cNvPicPr>
          <p:nvPr/>
        </p:nvPicPr>
        <p:blipFill>
          <a:blip r:embed="rId3"/>
          <a:stretch>
            <a:fillRect/>
          </a:stretch>
        </p:blipFill>
        <p:spPr>
          <a:xfrm>
            <a:off x="6698924" y="114741"/>
            <a:ext cx="5391690" cy="6648613"/>
          </a:xfrm>
          <a:prstGeom prst="rect">
            <a:avLst/>
          </a:prstGeom>
        </p:spPr>
      </p:pic>
    </p:spTree>
    <p:extLst>
      <p:ext uri="{BB962C8B-B14F-4D97-AF65-F5344CB8AC3E}">
        <p14:creationId xmlns:p14="http://schemas.microsoft.com/office/powerpoint/2010/main" val="1007857489"/>
      </p:ext>
    </p:extLst>
  </p:cSld>
  <p:clrMapOvr>
    <a:masterClrMapping/>
  </p:clrMapOvr>
</p:sld>
</file>

<file path=ppt/theme/theme1.xml><?xml version="1.0" encoding="utf-8"?>
<a:theme xmlns:a="http://schemas.openxmlformats.org/drawingml/2006/main" name="BASPO_Basis_d_16:9">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16_9_BASPO_J+S_d_Vorlage</Template>
  <TotalTime>0</TotalTime>
  <Words>2108</Words>
  <Application>Microsoft Office PowerPoint</Application>
  <PresentationFormat>Breitbild</PresentationFormat>
  <Paragraphs>131</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Arial Narrow</vt:lpstr>
      <vt:lpstr>Bahnschrift Light SemiCondensed</vt:lpstr>
      <vt:lpstr>Symbol</vt:lpstr>
      <vt:lpstr>BASPO_Basis_d_16:9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 expliqué de manière simple</dc:title>
  <dc:creator>Jeunesse+Sport</dc:creator>
  <cp:lastModifiedBy>Buser Sarina BASPO</cp:lastModifiedBy>
  <cp:revision>71</cp:revision>
  <dcterms:created xsi:type="dcterms:W3CDTF">2022-06-02T06:23:36Z</dcterms:created>
  <dcterms:modified xsi:type="dcterms:W3CDTF">2023-01-09T10:43:18Z</dcterms:modified>
</cp:coreProperties>
</file>