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7"/>
  </p:notesMasterIdLst>
  <p:handoutMasterIdLst>
    <p:handoutMasterId r:id="rId28"/>
  </p:handoutMasterIdLst>
  <p:sldIdLst>
    <p:sldId id="335" r:id="rId5"/>
    <p:sldId id="351" r:id="rId6"/>
    <p:sldId id="374" r:id="rId7"/>
    <p:sldId id="365" r:id="rId8"/>
    <p:sldId id="366" r:id="rId9"/>
    <p:sldId id="367" r:id="rId10"/>
    <p:sldId id="368" r:id="rId11"/>
    <p:sldId id="369" r:id="rId12"/>
    <p:sldId id="375" r:id="rId13"/>
    <p:sldId id="343" r:id="rId14"/>
    <p:sldId id="355" r:id="rId15"/>
    <p:sldId id="356" r:id="rId16"/>
    <p:sldId id="357" r:id="rId17"/>
    <p:sldId id="358" r:id="rId18"/>
    <p:sldId id="359" r:id="rId19"/>
    <p:sldId id="371" r:id="rId20"/>
    <p:sldId id="372" r:id="rId21"/>
    <p:sldId id="373" r:id="rId22"/>
    <p:sldId id="370" r:id="rId23"/>
    <p:sldId id="360" r:id="rId24"/>
    <p:sldId id="361" r:id="rId25"/>
    <p:sldId id="376" r:id="rId2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226" autoAdjust="0"/>
  </p:normalViewPr>
  <p:slideViewPr>
    <p:cSldViewPr snapToGrid="0">
      <p:cViewPr varScale="1">
        <p:scale>
          <a:sx n="60" d="100"/>
          <a:sy n="60" d="100"/>
        </p:scale>
        <p:origin x="78" y="1266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EE534-1461-4271-A322-5D2BBCB214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464FDC-73DB-47C8-87CC-BA76B34CA014}">
      <dgm:prSet phldrT="[Texte]"/>
      <dgm:spPr/>
      <dgm:t>
        <a:bodyPr/>
        <a:lstStyle/>
        <a:p>
          <a:r>
            <a:rPr lang="fr-CH" dirty="0"/>
            <a:t>« C’est une fille »</a:t>
          </a:r>
        </a:p>
      </dgm:t>
    </dgm:pt>
    <dgm:pt modelId="{A17473E1-BF71-4E54-9E47-3FCF21479D9D}" type="parTrans" cxnId="{DADBE603-4696-4A6D-9D67-6EE754255969}">
      <dgm:prSet/>
      <dgm:spPr/>
      <dgm:t>
        <a:bodyPr/>
        <a:lstStyle/>
        <a:p>
          <a:endParaRPr lang="fr-CH"/>
        </a:p>
      </dgm:t>
    </dgm:pt>
    <dgm:pt modelId="{E35840A2-4AA9-4C73-9F41-891D8A492C27}" type="sibTrans" cxnId="{DADBE603-4696-4A6D-9D67-6EE754255969}">
      <dgm:prSet/>
      <dgm:spPr/>
      <dgm:t>
        <a:bodyPr/>
        <a:lstStyle/>
        <a:p>
          <a:endParaRPr lang="fr-CH"/>
        </a:p>
      </dgm:t>
    </dgm:pt>
    <dgm:pt modelId="{A9A87DCA-85BC-4576-85FD-401D340AE9A0}">
      <dgm:prSet phldrT="[Texte]"/>
      <dgm:spPr/>
      <dgm:t>
        <a:bodyPr/>
        <a:lstStyle/>
        <a:p>
          <a:r>
            <a:rPr lang="fr-CH" dirty="0"/>
            <a:t>« Elle doit être calme »</a:t>
          </a:r>
        </a:p>
      </dgm:t>
    </dgm:pt>
    <dgm:pt modelId="{E77D3DD3-26D8-4846-9C8F-D7027D858FEE}" type="parTrans" cxnId="{7DDD0D61-77E5-42E3-9210-913E800D359C}">
      <dgm:prSet/>
      <dgm:spPr/>
      <dgm:t>
        <a:bodyPr/>
        <a:lstStyle/>
        <a:p>
          <a:endParaRPr lang="fr-CH"/>
        </a:p>
      </dgm:t>
    </dgm:pt>
    <dgm:pt modelId="{059A8A47-D52C-4047-B5E4-2A21C7754966}" type="sibTrans" cxnId="{7DDD0D61-77E5-42E3-9210-913E800D359C}">
      <dgm:prSet/>
      <dgm:spPr/>
      <dgm:t>
        <a:bodyPr/>
        <a:lstStyle/>
        <a:p>
          <a:endParaRPr lang="fr-CH"/>
        </a:p>
      </dgm:t>
    </dgm:pt>
    <dgm:pt modelId="{4FC6F850-AD2A-4141-BFA5-8B36B8CB1085}">
      <dgm:prSet phldrT="[Texte]"/>
      <dgm:spPr/>
      <dgm:t>
        <a:bodyPr/>
        <a:lstStyle/>
        <a:p>
          <a:r>
            <a:rPr lang="fr-CH" dirty="0"/>
            <a:t>« Elle doit avoir les cheveux longs »</a:t>
          </a:r>
        </a:p>
      </dgm:t>
    </dgm:pt>
    <dgm:pt modelId="{F018A68E-38E7-4DD0-9745-02E2E21B070E}" type="parTrans" cxnId="{247A9B0A-CBCD-4E0E-8293-D65B5844E176}">
      <dgm:prSet/>
      <dgm:spPr/>
      <dgm:t>
        <a:bodyPr/>
        <a:lstStyle/>
        <a:p>
          <a:endParaRPr lang="fr-CH"/>
        </a:p>
      </dgm:t>
    </dgm:pt>
    <dgm:pt modelId="{891F0542-43A6-46B4-A505-C3F6306FD5ED}" type="sibTrans" cxnId="{247A9B0A-CBCD-4E0E-8293-D65B5844E176}">
      <dgm:prSet/>
      <dgm:spPr/>
      <dgm:t>
        <a:bodyPr/>
        <a:lstStyle/>
        <a:p>
          <a:endParaRPr lang="fr-CH"/>
        </a:p>
      </dgm:t>
    </dgm:pt>
    <dgm:pt modelId="{D0C01F95-A6EC-4615-87C0-69D5884F7917}">
      <dgm:prSet/>
      <dgm:spPr/>
      <dgm:t>
        <a:bodyPr/>
        <a:lstStyle/>
        <a:p>
          <a:r>
            <a:rPr lang="fr-CH" dirty="0"/>
            <a:t>« Elle doit vouloir travailler avec des enfants »</a:t>
          </a:r>
        </a:p>
      </dgm:t>
    </dgm:pt>
    <dgm:pt modelId="{E852C805-8F60-4DDD-9836-560F1EA125E4}" type="parTrans" cxnId="{FCF23B66-18FC-498F-A671-25544622D033}">
      <dgm:prSet/>
      <dgm:spPr/>
      <dgm:t>
        <a:bodyPr/>
        <a:lstStyle/>
        <a:p>
          <a:endParaRPr lang="fr-CH"/>
        </a:p>
      </dgm:t>
    </dgm:pt>
    <dgm:pt modelId="{B48B330B-9A12-489D-911C-CED8F0E6A178}" type="sibTrans" cxnId="{FCF23B66-18FC-498F-A671-25544622D033}">
      <dgm:prSet/>
      <dgm:spPr/>
      <dgm:t>
        <a:bodyPr/>
        <a:lstStyle/>
        <a:p>
          <a:endParaRPr lang="fr-CH"/>
        </a:p>
      </dgm:t>
    </dgm:pt>
    <dgm:pt modelId="{5DE7BE88-1EEF-4552-83CF-7A95EED1B9A8}" type="pres">
      <dgm:prSet presAssocID="{CA0EE534-1461-4271-A322-5D2BBCB2147A}" presName="Name0" presStyleCnt="0">
        <dgm:presLayoutVars>
          <dgm:dir/>
          <dgm:resizeHandles val="exact"/>
        </dgm:presLayoutVars>
      </dgm:prSet>
      <dgm:spPr/>
    </dgm:pt>
    <dgm:pt modelId="{ED01FE93-08D4-48B0-9D09-0D2FB9871206}" type="pres">
      <dgm:prSet presAssocID="{BE464FDC-73DB-47C8-87CC-BA76B34CA014}" presName="node" presStyleLbl="node1" presStyleIdx="0" presStyleCnt="4">
        <dgm:presLayoutVars>
          <dgm:bulletEnabled val="1"/>
        </dgm:presLayoutVars>
      </dgm:prSet>
      <dgm:spPr/>
    </dgm:pt>
    <dgm:pt modelId="{38DDBBDE-B814-4056-9C8C-10CEA9047501}" type="pres">
      <dgm:prSet presAssocID="{E35840A2-4AA9-4C73-9F41-891D8A492C27}" presName="sibTrans" presStyleLbl="sibTrans2D1" presStyleIdx="0" presStyleCnt="3"/>
      <dgm:spPr/>
    </dgm:pt>
    <dgm:pt modelId="{1B49AC44-7E34-44C2-94F7-6BB82B44DF33}" type="pres">
      <dgm:prSet presAssocID="{E35840A2-4AA9-4C73-9F41-891D8A492C27}" presName="connectorText" presStyleLbl="sibTrans2D1" presStyleIdx="0" presStyleCnt="3"/>
      <dgm:spPr/>
    </dgm:pt>
    <dgm:pt modelId="{39A538DF-7162-4A85-B58D-5880188CFA8E}" type="pres">
      <dgm:prSet presAssocID="{A9A87DCA-85BC-4576-85FD-401D340AE9A0}" presName="node" presStyleLbl="node1" presStyleIdx="1" presStyleCnt="4">
        <dgm:presLayoutVars>
          <dgm:bulletEnabled val="1"/>
        </dgm:presLayoutVars>
      </dgm:prSet>
      <dgm:spPr/>
    </dgm:pt>
    <dgm:pt modelId="{ED7D03F0-71F5-40E3-91E3-55364068D3F1}" type="pres">
      <dgm:prSet presAssocID="{059A8A47-D52C-4047-B5E4-2A21C7754966}" presName="sibTrans" presStyleLbl="sibTrans2D1" presStyleIdx="1" presStyleCnt="3"/>
      <dgm:spPr/>
    </dgm:pt>
    <dgm:pt modelId="{5F8DE5B3-DF05-4E65-8729-9E5C6D59FB31}" type="pres">
      <dgm:prSet presAssocID="{059A8A47-D52C-4047-B5E4-2A21C7754966}" presName="connectorText" presStyleLbl="sibTrans2D1" presStyleIdx="1" presStyleCnt="3"/>
      <dgm:spPr/>
    </dgm:pt>
    <dgm:pt modelId="{4294E6A9-ED9A-4AED-BC44-C1819AF52D3B}" type="pres">
      <dgm:prSet presAssocID="{4FC6F850-AD2A-4141-BFA5-8B36B8CB1085}" presName="node" presStyleLbl="node1" presStyleIdx="2" presStyleCnt="4">
        <dgm:presLayoutVars>
          <dgm:bulletEnabled val="1"/>
        </dgm:presLayoutVars>
      </dgm:prSet>
      <dgm:spPr/>
    </dgm:pt>
    <dgm:pt modelId="{851E89DD-6BB7-44E7-827A-0AFA4E05BCF8}" type="pres">
      <dgm:prSet presAssocID="{891F0542-43A6-46B4-A505-C3F6306FD5ED}" presName="sibTrans" presStyleLbl="sibTrans2D1" presStyleIdx="2" presStyleCnt="3"/>
      <dgm:spPr/>
    </dgm:pt>
    <dgm:pt modelId="{5A391639-49F1-4A9E-9596-A5B86F91586F}" type="pres">
      <dgm:prSet presAssocID="{891F0542-43A6-46B4-A505-C3F6306FD5ED}" presName="connectorText" presStyleLbl="sibTrans2D1" presStyleIdx="2" presStyleCnt="3"/>
      <dgm:spPr/>
    </dgm:pt>
    <dgm:pt modelId="{E6FBFA32-370D-4264-94D3-5074C9A4A132}" type="pres">
      <dgm:prSet presAssocID="{D0C01F95-A6EC-4615-87C0-69D5884F7917}" presName="node" presStyleLbl="node1" presStyleIdx="3" presStyleCnt="4">
        <dgm:presLayoutVars>
          <dgm:bulletEnabled val="1"/>
        </dgm:presLayoutVars>
      </dgm:prSet>
      <dgm:spPr/>
    </dgm:pt>
  </dgm:ptLst>
  <dgm:cxnLst>
    <dgm:cxn modelId="{DADBE603-4696-4A6D-9D67-6EE754255969}" srcId="{CA0EE534-1461-4271-A322-5D2BBCB2147A}" destId="{BE464FDC-73DB-47C8-87CC-BA76B34CA014}" srcOrd="0" destOrd="0" parTransId="{A17473E1-BF71-4E54-9E47-3FCF21479D9D}" sibTransId="{E35840A2-4AA9-4C73-9F41-891D8A492C27}"/>
    <dgm:cxn modelId="{247A9B0A-CBCD-4E0E-8293-D65B5844E176}" srcId="{CA0EE534-1461-4271-A322-5D2BBCB2147A}" destId="{4FC6F850-AD2A-4141-BFA5-8B36B8CB1085}" srcOrd="2" destOrd="0" parTransId="{F018A68E-38E7-4DD0-9745-02E2E21B070E}" sibTransId="{891F0542-43A6-46B4-A505-C3F6306FD5ED}"/>
    <dgm:cxn modelId="{3314B839-7149-49DA-B319-3F4F5D9CEBED}" type="presOf" srcId="{E35840A2-4AA9-4C73-9F41-891D8A492C27}" destId="{1B49AC44-7E34-44C2-94F7-6BB82B44DF33}" srcOrd="1" destOrd="0" presId="urn:microsoft.com/office/officeart/2005/8/layout/process1"/>
    <dgm:cxn modelId="{F4A3F03B-D2DC-4DE9-B807-50A02FE0DA5F}" type="presOf" srcId="{4FC6F850-AD2A-4141-BFA5-8B36B8CB1085}" destId="{4294E6A9-ED9A-4AED-BC44-C1819AF52D3B}" srcOrd="0" destOrd="0" presId="urn:microsoft.com/office/officeart/2005/8/layout/process1"/>
    <dgm:cxn modelId="{29BF0460-B950-4E2E-8845-BBD7B7C849A4}" type="presOf" srcId="{059A8A47-D52C-4047-B5E4-2A21C7754966}" destId="{ED7D03F0-71F5-40E3-91E3-55364068D3F1}" srcOrd="0" destOrd="0" presId="urn:microsoft.com/office/officeart/2005/8/layout/process1"/>
    <dgm:cxn modelId="{7DDD0D61-77E5-42E3-9210-913E800D359C}" srcId="{CA0EE534-1461-4271-A322-5D2BBCB2147A}" destId="{A9A87DCA-85BC-4576-85FD-401D340AE9A0}" srcOrd="1" destOrd="0" parTransId="{E77D3DD3-26D8-4846-9C8F-D7027D858FEE}" sibTransId="{059A8A47-D52C-4047-B5E4-2A21C7754966}"/>
    <dgm:cxn modelId="{FCF23B66-18FC-498F-A671-25544622D033}" srcId="{CA0EE534-1461-4271-A322-5D2BBCB2147A}" destId="{D0C01F95-A6EC-4615-87C0-69D5884F7917}" srcOrd="3" destOrd="0" parTransId="{E852C805-8F60-4DDD-9836-560F1EA125E4}" sibTransId="{B48B330B-9A12-489D-911C-CED8F0E6A178}"/>
    <dgm:cxn modelId="{421AB449-A96C-4A6D-A12E-FE6B6C4FD989}" type="presOf" srcId="{E35840A2-4AA9-4C73-9F41-891D8A492C27}" destId="{38DDBBDE-B814-4056-9C8C-10CEA9047501}" srcOrd="0" destOrd="0" presId="urn:microsoft.com/office/officeart/2005/8/layout/process1"/>
    <dgm:cxn modelId="{FB085775-54AD-4BF6-9AE7-26487DBB7099}" type="presOf" srcId="{D0C01F95-A6EC-4615-87C0-69D5884F7917}" destId="{E6FBFA32-370D-4264-94D3-5074C9A4A132}" srcOrd="0" destOrd="0" presId="urn:microsoft.com/office/officeart/2005/8/layout/process1"/>
    <dgm:cxn modelId="{B6437980-06A7-4EE3-831F-3C4046D15C80}" type="presOf" srcId="{891F0542-43A6-46B4-A505-C3F6306FD5ED}" destId="{5A391639-49F1-4A9E-9596-A5B86F91586F}" srcOrd="1" destOrd="0" presId="urn:microsoft.com/office/officeart/2005/8/layout/process1"/>
    <dgm:cxn modelId="{1B3D6887-0F3B-4CAA-BE8F-5403C8F5C14A}" type="presOf" srcId="{BE464FDC-73DB-47C8-87CC-BA76B34CA014}" destId="{ED01FE93-08D4-48B0-9D09-0D2FB9871206}" srcOrd="0" destOrd="0" presId="urn:microsoft.com/office/officeart/2005/8/layout/process1"/>
    <dgm:cxn modelId="{81FF1389-BD65-4A5B-B093-59220A4B3764}" type="presOf" srcId="{059A8A47-D52C-4047-B5E4-2A21C7754966}" destId="{5F8DE5B3-DF05-4E65-8729-9E5C6D59FB31}" srcOrd="1" destOrd="0" presId="urn:microsoft.com/office/officeart/2005/8/layout/process1"/>
    <dgm:cxn modelId="{E2DB36D8-9FF9-46C6-ADA7-E699DB60A685}" type="presOf" srcId="{CA0EE534-1461-4271-A322-5D2BBCB2147A}" destId="{5DE7BE88-1EEF-4552-83CF-7A95EED1B9A8}" srcOrd="0" destOrd="0" presId="urn:microsoft.com/office/officeart/2005/8/layout/process1"/>
    <dgm:cxn modelId="{FC1340E3-AE00-45F5-927D-A358932E19DC}" type="presOf" srcId="{891F0542-43A6-46B4-A505-C3F6306FD5ED}" destId="{851E89DD-6BB7-44E7-827A-0AFA4E05BCF8}" srcOrd="0" destOrd="0" presId="urn:microsoft.com/office/officeart/2005/8/layout/process1"/>
    <dgm:cxn modelId="{323B61F1-7725-47F2-A159-D5810ACB2CC2}" type="presOf" srcId="{A9A87DCA-85BC-4576-85FD-401D340AE9A0}" destId="{39A538DF-7162-4A85-B58D-5880188CFA8E}" srcOrd="0" destOrd="0" presId="urn:microsoft.com/office/officeart/2005/8/layout/process1"/>
    <dgm:cxn modelId="{C538EF8B-2691-41ED-B86C-5B8B3D28BD74}" type="presParOf" srcId="{5DE7BE88-1EEF-4552-83CF-7A95EED1B9A8}" destId="{ED01FE93-08D4-48B0-9D09-0D2FB9871206}" srcOrd="0" destOrd="0" presId="urn:microsoft.com/office/officeart/2005/8/layout/process1"/>
    <dgm:cxn modelId="{4E5DD87B-D981-4EF4-B9E0-8E94553B86A2}" type="presParOf" srcId="{5DE7BE88-1EEF-4552-83CF-7A95EED1B9A8}" destId="{38DDBBDE-B814-4056-9C8C-10CEA9047501}" srcOrd="1" destOrd="0" presId="urn:microsoft.com/office/officeart/2005/8/layout/process1"/>
    <dgm:cxn modelId="{0721DA76-9AC7-49CA-AF20-43B89C73A9AE}" type="presParOf" srcId="{38DDBBDE-B814-4056-9C8C-10CEA9047501}" destId="{1B49AC44-7E34-44C2-94F7-6BB82B44DF33}" srcOrd="0" destOrd="0" presId="urn:microsoft.com/office/officeart/2005/8/layout/process1"/>
    <dgm:cxn modelId="{36128231-8AB0-433F-AC1F-1D26AA248D02}" type="presParOf" srcId="{5DE7BE88-1EEF-4552-83CF-7A95EED1B9A8}" destId="{39A538DF-7162-4A85-B58D-5880188CFA8E}" srcOrd="2" destOrd="0" presId="urn:microsoft.com/office/officeart/2005/8/layout/process1"/>
    <dgm:cxn modelId="{819E726D-281B-4614-9244-DEDE31653C72}" type="presParOf" srcId="{5DE7BE88-1EEF-4552-83CF-7A95EED1B9A8}" destId="{ED7D03F0-71F5-40E3-91E3-55364068D3F1}" srcOrd="3" destOrd="0" presId="urn:microsoft.com/office/officeart/2005/8/layout/process1"/>
    <dgm:cxn modelId="{A35F7167-F9AF-4CA2-BA78-0750F895E9DB}" type="presParOf" srcId="{ED7D03F0-71F5-40E3-91E3-55364068D3F1}" destId="{5F8DE5B3-DF05-4E65-8729-9E5C6D59FB31}" srcOrd="0" destOrd="0" presId="urn:microsoft.com/office/officeart/2005/8/layout/process1"/>
    <dgm:cxn modelId="{ED41BD8D-59F8-4620-B18C-35FE699F7D8B}" type="presParOf" srcId="{5DE7BE88-1EEF-4552-83CF-7A95EED1B9A8}" destId="{4294E6A9-ED9A-4AED-BC44-C1819AF52D3B}" srcOrd="4" destOrd="0" presId="urn:microsoft.com/office/officeart/2005/8/layout/process1"/>
    <dgm:cxn modelId="{B2D89FE2-C79C-4FCC-BD51-F6A973BD9B18}" type="presParOf" srcId="{5DE7BE88-1EEF-4552-83CF-7A95EED1B9A8}" destId="{851E89DD-6BB7-44E7-827A-0AFA4E05BCF8}" srcOrd="5" destOrd="0" presId="urn:microsoft.com/office/officeart/2005/8/layout/process1"/>
    <dgm:cxn modelId="{F8381ECC-4095-486A-9C4F-22625CB87374}" type="presParOf" srcId="{851E89DD-6BB7-44E7-827A-0AFA4E05BCF8}" destId="{5A391639-49F1-4A9E-9596-A5B86F91586F}" srcOrd="0" destOrd="0" presId="urn:microsoft.com/office/officeart/2005/8/layout/process1"/>
    <dgm:cxn modelId="{3E5DA311-AEE0-42F5-8BC3-9A7996367C2D}" type="presParOf" srcId="{5DE7BE88-1EEF-4552-83CF-7A95EED1B9A8}" destId="{E6FBFA32-370D-4264-94D3-5074C9A4A13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EE534-1461-4271-A322-5D2BBCB214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E464FDC-73DB-47C8-87CC-BA76B34CA014}">
      <dgm:prSet phldrT="[Texte]" custT="1"/>
      <dgm:spPr/>
      <dgm:t>
        <a:bodyPr/>
        <a:lstStyle/>
        <a:p>
          <a:r>
            <a:rPr lang="fr-CH" sz="1800" dirty="0"/>
            <a:t>« C’est un garçon »</a:t>
          </a:r>
        </a:p>
      </dgm:t>
    </dgm:pt>
    <dgm:pt modelId="{A17473E1-BF71-4E54-9E47-3FCF21479D9D}" type="parTrans" cxnId="{DADBE603-4696-4A6D-9D67-6EE754255969}">
      <dgm:prSet/>
      <dgm:spPr/>
      <dgm:t>
        <a:bodyPr/>
        <a:lstStyle/>
        <a:p>
          <a:endParaRPr lang="fr-CH"/>
        </a:p>
      </dgm:t>
    </dgm:pt>
    <dgm:pt modelId="{E35840A2-4AA9-4C73-9F41-891D8A492C27}" type="sibTrans" cxnId="{DADBE603-4696-4A6D-9D67-6EE754255969}">
      <dgm:prSet/>
      <dgm:spPr/>
      <dgm:t>
        <a:bodyPr/>
        <a:lstStyle/>
        <a:p>
          <a:endParaRPr lang="fr-CH"/>
        </a:p>
      </dgm:t>
    </dgm:pt>
    <dgm:pt modelId="{A9A87DCA-85BC-4576-85FD-401D340AE9A0}">
      <dgm:prSet phldrT="[Texte]" custT="1"/>
      <dgm:spPr/>
      <dgm:t>
        <a:bodyPr/>
        <a:lstStyle/>
        <a:p>
          <a:r>
            <a:rPr lang="fr-CH" sz="1800" dirty="0"/>
            <a:t>« Il doit être    fort »</a:t>
          </a:r>
        </a:p>
      </dgm:t>
    </dgm:pt>
    <dgm:pt modelId="{E77D3DD3-26D8-4846-9C8F-D7027D858FEE}" type="parTrans" cxnId="{7DDD0D61-77E5-42E3-9210-913E800D359C}">
      <dgm:prSet/>
      <dgm:spPr/>
      <dgm:t>
        <a:bodyPr/>
        <a:lstStyle/>
        <a:p>
          <a:endParaRPr lang="fr-CH"/>
        </a:p>
      </dgm:t>
    </dgm:pt>
    <dgm:pt modelId="{059A8A47-D52C-4047-B5E4-2A21C7754966}" type="sibTrans" cxnId="{7DDD0D61-77E5-42E3-9210-913E800D359C}">
      <dgm:prSet/>
      <dgm:spPr/>
      <dgm:t>
        <a:bodyPr/>
        <a:lstStyle/>
        <a:p>
          <a:endParaRPr lang="fr-CH"/>
        </a:p>
      </dgm:t>
    </dgm:pt>
    <dgm:pt modelId="{4FC6F850-AD2A-4141-BFA5-8B36B8CB1085}">
      <dgm:prSet phldrT="[Texte]" custT="1"/>
      <dgm:spPr/>
      <dgm:t>
        <a:bodyPr/>
        <a:lstStyle/>
        <a:p>
          <a:r>
            <a:rPr lang="fr-CH" sz="1800" dirty="0"/>
            <a:t>« Il doit avoir les cheveux courts »</a:t>
          </a:r>
        </a:p>
      </dgm:t>
    </dgm:pt>
    <dgm:pt modelId="{F018A68E-38E7-4DD0-9745-02E2E21B070E}" type="parTrans" cxnId="{247A9B0A-CBCD-4E0E-8293-D65B5844E176}">
      <dgm:prSet/>
      <dgm:spPr/>
      <dgm:t>
        <a:bodyPr/>
        <a:lstStyle/>
        <a:p>
          <a:endParaRPr lang="fr-CH"/>
        </a:p>
      </dgm:t>
    </dgm:pt>
    <dgm:pt modelId="{891F0542-43A6-46B4-A505-C3F6306FD5ED}" type="sibTrans" cxnId="{247A9B0A-CBCD-4E0E-8293-D65B5844E176}">
      <dgm:prSet/>
      <dgm:spPr/>
      <dgm:t>
        <a:bodyPr/>
        <a:lstStyle/>
        <a:p>
          <a:endParaRPr lang="fr-CH"/>
        </a:p>
      </dgm:t>
    </dgm:pt>
    <dgm:pt modelId="{5A25CC9E-A287-464E-A8F2-41146A397F41}">
      <dgm:prSet custT="1"/>
      <dgm:spPr/>
      <dgm:t>
        <a:bodyPr/>
        <a:lstStyle/>
        <a:p>
          <a:r>
            <a:rPr lang="fr-CH" sz="1800" dirty="0"/>
            <a:t>« Il doit vouloir travailler dans les sciences »</a:t>
          </a:r>
        </a:p>
      </dgm:t>
    </dgm:pt>
    <dgm:pt modelId="{BAC1A9C8-F519-4C47-A728-8DA3A9653752}" type="parTrans" cxnId="{3513331F-EF64-4146-A4AE-B11E97FD4CB0}">
      <dgm:prSet/>
      <dgm:spPr/>
      <dgm:t>
        <a:bodyPr/>
        <a:lstStyle/>
        <a:p>
          <a:endParaRPr lang="fr-CH"/>
        </a:p>
      </dgm:t>
    </dgm:pt>
    <dgm:pt modelId="{E5212032-51D5-4C59-A88C-86273751E767}" type="sibTrans" cxnId="{3513331F-EF64-4146-A4AE-B11E97FD4CB0}">
      <dgm:prSet/>
      <dgm:spPr/>
      <dgm:t>
        <a:bodyPr/>
        <a:lstStyle/>
        <a:p>
          <a:endParaRPr lang="fr-CH"/>
        </a:p>
      </dgm:t>
    </dgm:pt>
    <dgm:pt modelId="{5DE7BE88-1EEF-4552-83CF-7A95EED1B9A8}" type="pres">
      <dgm:prSet presAssocID="{CA0EE534-1461-4271-A322-5D2BBCB2147A}" presName="Name0" presStyleCnt="0">
        <dgm:presLayoutVars>
          <dgm:dir/>
          <dgm:resizeHandles val="exact"/>
        </dgm:presLayoutVars>
      </dgm:prSet>
      <dgm:spPr/>
    </dgm:pt>
    <dgm:pt modelId="{ED01FE93-08D4-48B0-9D09-0D2FB9871206}" type="pres">
      <dgm:prSet presAssocID="{BE464FDC-73DB-47C8-87CC-BA76B34CA014}" presName="node" presStyleLbl="node1" presStyleIdx="0" presStyleCnt="4">
        <dgm:presLayoutVars>
          <dgm:bulletEnabled val="1"/>
        </dgm:presLayoutVars>
      </dgm:prSet>
      <dgm:spPr/>
    </dgm:pt>
    <dgm:pt modelId="{38DDBBDE-B814-4056-9C8C-10CEA9047501}" type="pres">
      <dgm:prSet presAssocID="{E35840A2-4AA9-4C73-9F41-891D8A492C27}" presName="sibTrans" presStyleLbl="sibTrans2D1" presStyleIdx="0" presStyleCnt="3"/>
      <dgm:spPr/>
    </dgm:pt>
    <dgm:pt modelId="{1B49AC44-7E34-44C2-94F7-6BB82B44DF33}" type="pres">
      <dgm:prSet presAssocID="{E35840A2-4AA9-4C73-9F41-891D8A492C27}" presName="connectorText" presStyleLbl="sibTrans2D1" presStyleIdx="0" presStyleCnt="3"/>
      <dgm:spPr/>
    </dgm:pt>
    <dgm:pt modelId="{39A538DF-7162-4A85-B58D-5880188CFA8E}" type="pres">
      <dgm:prSet presAssocID="{A9A87DCA-85BC-4576-85FD-401D340AE9A0}" presName="node" presStyleLbl="node1" presStyleIdx="1" presStyleCnt="4">
        <dgm:presLayoutVars>
          <dgm:bulletEnabled val="1"/>
        </dgm:presLayoutVars>
      </dgm:prSet>
      <dgm:spPr/>
    </dgm:pt>
    <dgm:pt modelId="{ED7D03F0-71F5-40E3-91E3-55364068D3F1}" type="pres">
      <dgm:prSet presAssocID="{059A8A47-D52C-4047-B5E4-2A21C7754966}" presName="sibTrans" presStyleLbl="sibTrans2D1" presStyleIdx="1" presStyleCnt="3"/>
      <dgm:spPr/>
    </dgm:pt>
    <dgm:pt modelId="{5F8DE5B3-DF05-4E65-8729-9E5C6D59FB31}" type="pres">
      <dgm:prSet presAssocID="{059A8A47-D52C-4047-B5E4-2A21C7754966}" presName="connectorText" presStyleLbl="sibTrans2D1" presStyleIdx="1" presStyleCnt="3"/>
      <dgm:spPr/>
    </dgm:pt>
    <dgm:pt modelId="{4294E6A9-ED9A-4AED-BC44-C1819AF52D3B}" type="pres">
      <dgm:prSet presAssocID="{4FC6F850-AD2A-4141-BFA5-8B36B8CB1085}" presName="node" presStyleLbl="node1" presStyleIdx="2" presStyleCnt="4">
        <dgm:presLayoutVars>
          <dgm:bulletEnabled val="1"/>
        </dgm:presLayoutVars>
      </dgm:prSet>
      <dgm:spPr/>
    </dgm:pt>
    <dgm:pt modelId="{12FAC0E7-C34E-4CCD-B59C-D08983E31040}" type="pres">
      <dgm:prSet presAssocID="{891F0542-43A6-46B4-A505-C3F6306FD5ED}" presName="sibTrans" presStyleLbl="sibTrans2D1" presStyleIdx="2" presStyleCnt="3"/>
      <dgm:spPr/>
    </dgm:pt>
    <dgm:pt modelId="{677702FA-E30B-4F6C-B62C-4858628DF587}" type="pres">
      <dgm:prSet presAssocID="{891F0542-43A6-46B4-A505-C3F6306FD5ED}" presName="connectorText" presStyleLbl="sibTrans2D1" presStyleIdx="2" presStyleCnt="3"/>
      <dgm:spPr/>
    </dgm:pt>
    <dgm:pt modelId="{740D5BFD-1C0A-4425-BAB8-C8D7919F9574}" type="pres">
      <dgm:prSet presAssocID="{5A25CC9E-A287-464E-A8F2-41146A397F41}" presName="node" presStyleLbl="node1" presStyleIdx="3" presStyleCnt="4">
        <dgm:presLayoutVars>
          <dgm:bulletEnabled val="1"/>
        </dgm:presLayoutVars>
      </dgm:prSet>
      <dgm:spPr/>
    </dgm:pt>
  </dgm:ptLst>
  <dgm:cxnLst>
    <dgm:cxn modelId="{DADBE603-4696-4A6D-9D67-6EE754255969}" srcId="{CA0EE534-1461-4271-A322-5D2BBCB2147A}" destId="{BE464FDC-73DB-47C8-87CC-BA76B34CA014}" srcOrd="0" destOrd="0" parTransId="{A17473E1-BF71-4E54-9E47-3FCF21479D9D}" sibTransId="{E35840A2-4AA9-4C73-9F41-891D8A492C27}"/>
    <dgm:cxn modelId="{247A9B0A-CBCD-4E0E-8293-D65B5844E176}" srcId="{CA0EE534-1461-4271-A322-5D2BBCB2147A}" destId="{4FC6F850-AD2A-4141-BFA5-8B36B8CB1085}" srcOrd="2" destOrd="0" parTransId="{F018A68E-38E7-4DD0-9745-02E2E21B070E}" sibTransId="{891F0542-43A6-46B4-A505-C3F6306FD5ED}"/>
    <dgm:cxn modelId="{3513331F-EF64-4146-A4AE-B11E97FD4CB0}" srcId="{CA0EE534-1461-4271-A322-5D2BBCB2147A}" destId="{5A25CC9E-A287-464E-A8F2-41146A397F41}" srcOrd="3" destOrd="0" parTransId="{BAC1A9C8-F519-4C47-A728-8DA3A9653752}" sibTransId="{E5212032-51D5-4C59-A88C-86273751E767}"/>
    <dgm:cxn modelId="{3314B839-7149-49DA-B319-3F4F5D9CEBED}" type="presOf" srcId="{E35840A2-4AA9-4C73-9F41-891D8A492C27}" destId="{1B49AC44-7E34-44C2-94F7-6BB82B44DF33}" srcOrd="1" destOrd="0" presId="urn:microsoft.com/office/officeart/2005/8/layout/process1"/>
    <dgm:cxn modelId="{F4A3F03B-D2DC-4DE9-B807-50A02FE0DA5F}" type="presOf" srcId="{4FC6F850-AD2A-4141-BFA5-8B36B8CB1085}" destId="{4294E6A9-ED9A-4AED-BC44-C1819AF52D3B}" srcOrd="0" destOrd="0" presId="urn:microsoft.com/office/officeart/2005/8/layout/process1"/>
    <dgm:cxn modelId="{29BF0460-B950-4E2E-8845-BBD7B7C849A4}" type="presOf" srcId="{059A8A47-D52C-4047-B5E4-2A21C7754966}" destId="{ED7D03F0-71F5-40E3-91E3-55364068D3F1}" srcOrd="0" destOrd="0" presId="urn:microsoft.com/office/officeart/2005/8/layout/process1"/>
    <dgm:cxn modelId="{7DDD0D61-77E5-42E3-9210-913E800D359C}" srcId="{CA0EE534-1461-4271-A322-5D2BBCB2147A}" destId="{A9A87DCA-85BC-4576-85FD-401D340AE9A0}" srcOrd="1" destOrd="0" parTransId="{E77D3DD3-26D8-4846-9C8F-D7027D858FEE}" sibTransId="{059A8A47-D52C-4047-B5E4-2A21C7754966}"/>
    <dgm:cxn modelId="{421AB449-A96C-4A6D-A12E-FE6B6C4FD989}" type="presOf" srcId="{E35840A2-4AA9-4C73-9F41-891D8A492C27}" destId="{38DDBBDE-B814-4056-9C8C-10CEA9047501}" srcOrd="0" destOrd="0" presId="urn:microsoft.com/office/officeart/2005/8/layout/process1"/>
    <dgm:cxn modelId="{CC53B86B-E0EB-4051-AC7F-C0C1CD4179BD}" type="presOf" srcId="{891F0542-43A6-46B4-A505-C3F6306FD5ED}" destId="{677702FA-E30B-4F6C-B62C-4858628DF587}" srcOrd="1" destOrd="0" presId="urn:microsoft.com/office/officeart/2005/8/layout/process1"/>
    <dgm:cxn modelId="{1B3D6887-0F3B-4CAA-BE8F-5403C8F5C14A}" type="presOf" srcId="{BE464FDC-73DB-47C8-87CC-BA76B34CA014}" destId="{ED01FE93-08D4-48B0-9D09-0D2FB9871206}" srcOrd="0" destOrd="0" presId="urn:microsoft.com/office/officeart/2005/8/layout/process1"/>
    <dgm:cxn modelId="{81FF1389-BD65-4A5B-B093-59220A4B3764}" type="presOf" srcId="{059A8A47-D52C-4047-B5E4-2A21C7754966}" destId="{5F8DE5B3-DF05-4E65-8729-9E5C6D59FB31}" srcOrd="1" destOrd="0" presId="urn:microsoft.com/office/officeart/2005/8/layout/process1"/>
    <dgm:cxn modelId="{9696A88E-8EF6-4A18-93A1-03337036D3F9}" type="presOf" srcId="{891F0542-43A6-46B4-A505-C3F6306FD5ED}" destId="{12FAC0E7-C34E-4CCD-B59C-D08983E31040}" srcOrd="0" destOrd="0" presId="urn:microsoft.com/office/officeart/2005/8/layout/process1"/>
    <dgm:cxn modelId="{E2DB36D8-9FF9-46C6-ADA7-E699DB60A685}" type="presOf" srcId="{CA0EE534-1461-4271-A322-5D2BBCB2147A}" destId="{5DE7BE88-1EEF-4552-83CF-7A95EED1B9A8}" srcOrd="0" destOrd="0" presId="urn:microsoft.com/office/officeart/2005/8/layout/process1"/>
    <dgm:cxn modelId="{15C0C1EC-0338-409E-BDB1-FF1051C86553}" type="presOf" srcId="{5A25CC9E-A287-464E-A8F2-41146A397F41}" destId="{740D5BFD-1C0A-4425-BAB8-C8D7919F9574}" srcOrd="0" destOrd="0" presId="urn:microsoft.com/office/officeart/2005/8/layout/process1"/>
    <dgm:cxn modelId="{323B61F1-7725-47F2-A159-D5810ACB2CC2}" type="presOf" srcId="{A9A87DCA-85BC-4576-85FD-401D340AE9A0}" destId="{39A538DF-7162-4A85-B58D-5880188CFA8E}" srcOrd="0" destOrd="0" presId="urn:microsoft.com/office/officeart/2005/8/layout/process1"/>
    <dgm:cxn modelId="{C538EF8B-2691-41ED-B86C-5B8B3D28BD74}" type="presParOf" srcId="{5DE7BE88-1EEF-4552-83CF-7A95EED1B9A8}" destId="{ED01FE93-08D4-48B0-9D09-0D2FB9871206}" srcOrd="0" destOrd="0" presId="urn:microsoft.com/office/officeart/2005/8/layout/process1"/>
    <dgm:cxn modelId="{4E5DD87B-D981-4EF4-B9E0-8E94553B86A2}" type="presParOf" srcId="{5DE7BE88-1EEF-4552-83CF-7A95EED1B9A8}" destId="{38DDBBDE-B814-4056-9C8C-10CEA9047501}" srcOrd="1" destOrd="0" presId="urn:microsoft.com/office/officeart/2005/8/layout/process1"/>
    <dgm:cxn modelId="{0721DA76-9AC7-49CA-AF20-43B89C73A9AE}" type="presParOf" srcId="{38DDBBDE-B814-4056-9C8C-10CEA9047501}" destId="{1B49AC44-7E34-44C2-94F7-6BB82B44DF33}" srcOrd="0" destOrd="0" presId="urn:microsoft.com/office/officeart/2005/8/layout/process1"/>
    <dgm:cxn modelId="{36128231-8AB0-433F-AC1F-1D26AA248D02}" type="presParOf" srcId="{5DE7BE88-1EEF-4552-83CF-7A95EED1B9A8}" destId="{39A538DF-7162-4A85-B58D-5880188CFA8E}" srcOrd="2" destOrd="0" presId="urn:microsoft.com/office/officeart/2005/8/layout/process1"/>
    <dgm:cxn modelId="{819E726D-281B-4614-9244-DEDE31653C72}" type="presParOf" srcId="{5DE7BE88-1EEF-4552-83CF-7A95EED1B9A8}" destId="{ED7D03F0-71F5-40E3-91E3-55364068D3F1}" srcOrd="3" destOrd="0" presId="urn:microsoft.com/office/officeart/2005/8/layout/process1"/>
    <dgm:cxn modelId="{A35F7167-F9AF-4CA2-BA78-0750F895E9DB}" type="presParOf" srcId="{ED7D03F0-71F5-40E3-91E3-55364068D3F1}" destId="{5F8DE5B3-DF05-4E65-8729-9E5C6D59FB31}" srcOrd="0" destOrd="0" presId="urn:microsoft.com/office/officeart/2005/8/layout/process1"/>
    <dgm:cxn modelId="{ED41BD8D-59F8-4620-B18C-35FE699F7D8B}" type="presParOf" srcId="{5DE7BE88-1EEF-4552-83CF-7A95EED1B9A8}" destId="{4294E6A9-ED9A-4AED-BC44-C1819AF52D3B}" srcOrd="4" destOrd="0" presId="urn:microsoft.com/office/officeart/2005/8/layout/process1"/>
    <dgm:cxn modelId="{2696FE23-744A-4C81-95FB-88CE9578703C}" type="presParOf" srcId="{5DE7BE88-1EEF-4552-83CF-7A95EED1B9A8}" destId="{12FAC0E7-C34E-4CCD-B59C-D08983E31040}" srcOrd="5" destOrd="0" presId="urn:microsoft.com/office/officeart/2005/8/layout/process1"/>
    <dgm:cxn modelId="{66B3C7B6-E854-4AAA-9BF9-90E8CAD7E8B1}" type="presParOf" srcId="{12FAC0E7-C34E-4CCD-B59C-D08983E31040}" destId="{677702FA-E30B-4F6C-B62C-4858628DF587}" srcOrd="0" destOrd="0" presId="urn:microsoft.com/office/officeart/2005/8/layout/process1"/>
    <dgm:cxn modelId="{893E7684-0204-478A-8DB1-D3772F0CC657}" type="presParOf" srcId="{5DE7BE88-1EEF-4552-83CF-7A95EED1B9A8}" destId="{740D5BFD-1C0A-4425-BAB8-C8D7919F957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420F9-467D-4169-9E7C-A6B2297BFC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870739-183A-45EA-A760-998E3079B829}">
      <dgm:prSet phldrT="[Texte]" custT="1"/>
      <dgm:spPr/>
      <dgm:t>
        <a:bodyPr/>
        <a:lstStyle/>
        <a:p>
          <a:r>
            <a:rPr lang="fr-CH" sz="1300" dirty="0"/>
            <a:t>Les filles sont calmes et discrètes</a:t>
          </a:r>
        </a:p>
      </dgm:t>
    </dgm:pt>
    <dgm:pt modelId="{3F06B441-6352-43C3-82B8-EA3613613CAC}" type="parTrans" cxnId="{3982DCAB-A004-4561-8A01-FF018C27E6E4}">
      <dgm:prSet/>
      <dgm:spPr/>
      <dgm:t>
        <a:bodyPr/>
        <a:lstStyle/>
        <a:p>
          <a:endParaRPr lang="fr-CH"/>
        </a:p>
      </dgm:t>
    </dgm:pt>
    <dgm:pt modelId="{0B993633-2244-4CD4-8E23-57A45AC1B035}" type="sibTrans" cxnId="{3982DCAB-A004-4561-8A01-FF018C27E6E4}">
      <dgm:prSet/>
      <dgm:spPr/>
      <dgm:t>
        <a:bodyPr/>
        <a:lstStyle/>
        <a:p>
          <a:endParaRPr lang="fr-CH"/>
        </a:p>
      </dgm:t>
    </dgm:pt>
    <dgm:pt modelId="{0B6AC40F-842A-4307-B62D-9696281D608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H" sz="1300" dirty="0"/>
            <a:t>C’est parce que les filles sont calmes et discrètes qu’elles ne peuvent pas faire de bonnes cheffes</a:t>
          </a:r>
        </a:p>
      </dgm:t>
    </dgm:pt>
    <dgm:pt modelId="{0FADC7DB-7FF3-4145-B627-BB003B7C7499}" type="parTrans" cxnId="{641C0C4C-85FF-4252-88AD-7496FBB5CCF4}">
      <dgm:prSet/>
      <dgm:spPr/>
      <dgm:t>
        <a:bodyPr/>
        <a:lstStyle/>
        <a:p>
          <a:endParaRPr lang="fr-CH"/>
        </a:p>
      </dgm:t>
    </dgm:pt>
    <dgm:pt modelId="{3EEFCEA1-A577-44E2-BF75-707B49AA8535}" type="sibTrans" cxnId="{641C0C4C-85FF-4252-88AD-7496FBB5CCF4}">
      <dgm:prSet/>
      <dgm:spPr/>
      <dgm:t>
        <a:bodyPr/>
        <a:lstStyle/>
        <a:p>
          <a:endParaRPr lang="fr-CH"/>
        </a:p>
      </dgm:t>
    </dgm:pt>
    <dgm:pt modelId="{D85AEF36-28E0-4985-9E79-A73749348B1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H" sz="1300" dirty="0"/>
            <a:t>Je ne vais pas engager une femme comme cheffe car elle sera trop calme et discrète</a:t>
          </a:r>
        </a:p>
      </dgm:t>
    </dgm:pt>
    <dgm:pt modelId="{74CA9D3B-E557-4F58-8B81-1353F9F22F29}" type="parTrans" cxnId="{71046A18-D7D1-411A-8553-83D9825E0AFC}">
      <dgm:prSet/>
      <dgm:spPr/>
      <dgm:t>
        <a:bodyPr/>
        <a:lstStyle/>
        <a:p>
          <a:endParaRPr lang="fr-CH"/>
        </a:p>
      </dgm:t>
    </dgm:pt>
    <dgm:pt modelId="{D677BB54-5D2F-4E62-BC36-C2D007CDF4AC}" type="sibTrans" cxnId="{71046A18-D7D1-411A-8553-83D9825E0AFC}">
      <dgm:prSet/>
      <dgm:spPr/>
      <dgm:t>
        <a:bodyPr/>
        <a:lstStyle/>
        <a:p>
          <a:endParaRPr lang="fr-CH"/>
        </a:p>
      </dgm:t>
    </dgm:pt>
    <dgm:pt modelId="{C49FFCAF-CC83-4055-B7BD-6622B74FD29E}" type="pres">
      <dgm:prSet presAssocID="{ADD420F9-467D-4169-9E7C-A6B2297BFC54}" presName="linearFlow" presStyleCnt="0">
        <dgm:presLayoutVars>
          <dgm:resizeHandles val="exact"/>
        </dgm:presLayoutVars>
      </dgm:prSet>
      <dgm:spPr/>
    </dgm:pt>
    <dgm:pt modelId="{99E8F097-F2BE-4627-BAB4-A2F2E1D27F96}" type="pres">
      <dgm:prSet presAssocID="{9A870739-183A-45EA-A760-998E3079B829}" presName="node" presStyleLbl="node1" presStyleIdx="0" presStyleCnt="3">
        <dgm:presLayoutVars>
          <dgm:bulletEnabled val="1"/>
        </dgm:presLayoutVars>
      </dgm:prSet>
      <dgm:spPr/>
    </dgm:pt>
    <dgm:pt modelId="{D9344020-1683-4BF3-B6EC-D36E63EF78B9}" type="pres">
      <dgm:prSet presAssocID="{0B993633-2244-4CD4-8E23-57A45AC1B035}" presName="sibTrans" presStyleLbl="sibTrans2D1" presStyleIdx="0" presStyleCnt="2"/>
      <dgm:spPr/>
    </dgm:pt>
    <dgm:pt modelId="{548EDC1B-A5FE-4B58-ACFF-A72B9C0A58B1}" type="pres">
      <dgm:prSet presAssocID="{0B993633-2244-4CD4-8E23-57A45AC1B035}" presName="connectorText" presStyleLbl="sibTrans2D1" presStyleIdx="0" presStyleCnt="2"/>
      <dgm:spPr/>
    </dgm:pt>
    <dgm:pt modelId="{545D788E-2A05-4460-A71C-F7D79D26D96F}" type="pres">
      <dgm:prSet presAssocID="{0B6AC40F-842A-4307-B62D-9696281D6084}" presName="node" presStyleLbl="node1" presStyleIdx="1" presStyleCnt="3">
        <dgm:presLayoutVars>
          <dgm:bulletEnabled val="1"/>
        </dgm:presLayoutVars>
      </dgm:prSet>
      <dgm:spPr/>
    </dgm:pt>
    <dgm:pt modelId="{B7BB4F08-AEDC-49BD-B190-E56018B3A6D1}" type="pres">
      <dgm:prSet presAssocID="{3EEFCEA1-A577-44E2-BF75-707B49AA8535}" presName="sibTrans" presStyleLbl="sibTrans2D1" presStyleIdx="1" presStyleCnt="2"/>
      <dgm:spPr/>
    </dgm:pt>
    <dgm:pt modelId="{F585DF54-FD8C-43A2-AD3E-2C607A1FFD26}" type="pres">
      <dgm:prSet presAssocID="{3EEFCEA1-A577-44E2-BF75-707B49AA8535}" presName="connectorText" presStyleLbl="sibTrans2D1" presStyleIdx="1" presStyleCnt="2"/>
      <dgm:spPr/>
    </dgm:pt>
    <dgm:pt modelId="{8C8286F0-5975-478B-BEC6-D12EEB5E4ACB}" type="pres">
      <dgm:prSet presAssocID="{D85AEF36-28E0-4985-9E79-A73749348B15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E1507-EDAC-49B9-A8C4-D8BECAC7F65E}" type="presOf" srcId="{0B6AC40F-842A-4307-B62D-9696281D6084}" destId="{545D788E-2A05-4460-A71C-F7D79D26D96F}" srcOrd="0" destOrd="0" presId="urn:microsoft.com/office/officeart/2005/8/layout/process2"/>
    <dgm:cxn modelId="{71046A18-D7D1-411A-8553-83D9825E0AFC}" srcId="{ADD420F9-467D-4169-9E7C-A6B2297BFC54}" destId="{D85AEF36-28E0-4985-9E79-A73749348B15}" srcOrd="2" destOrd="0" parTransId="{74CA9D3B-E557-4F58-8B81-1353F9F22F29}" sibTransId="{D677BB54-5D2F-4E62-BC36-C2D007CDF4AC}"/>
    <dgm:cxn modelId="{F6D7201A-979B-4715-9D87-3A54BA346F18}" type="presOf" srcId="{D85AEF36-28E0-4985-9E79-A73749348B15}" destId="{8C8286F0-5975-478B-BEC6-D12EEB5E4ACB}" srcOrd="0" destOrd="0" presId="urn:microsoft.com/office/officeart/2005/8/layout/process2"/>
    <dgm:cxn modelId="{B866FC29-BD61-4297-B819-1211DEA74647}" type="presOf" srcId="{0B993633-2244-4CD4-8E23-57A45AC1B035}" destId="{D9344020-1683-4BF3-B6EC-D36E63EF78B9}" srcOrd="0" destOrd="0" presId="urn:microsoft.com/office/officeart/2005/8/layout/process2"/>
    <dgm:cxn modelId="{641C0C4C-85FF-4252-88AD-7496FBB5CCF4}" srcId="{ADD420F9-467D-4169-9E7C-A6B2297BFC54}" destId="{0B6AC40F-842A-4307-B62D-9696281D6084}" srcOrd="1" destOrd="0" parTransId="{0FADC7DB-7FF3-4145-B627-BB003B7C7499}" sibTransId="{3EEFCEA1-A577-44E2-BF75-707B49AA8535}"/>
    <dgm:cxn modelId="{BFDF964C-EE3D-4F76-9A98-65968732BD65}" type="presOf" srcId="{3EEFCEA1-A577-44E2-BF75-707B49AA8535}" destId="{B7BB4F08-AEDC-49BD-B190-E56018B3A6D1}" srcOrd="0" destOrd="0" presId="urn:microsoft.com/office/officeart/2005/8/layout/process2"/>
    <dgm:cxn modelId="{6A0DB676-705A-405C-9EBB-E517D406F681}" type="presOf" srcId="{ADD420F9-467D-4169-9E7C-A6B2297BFC54}" destId="{C49FFCAF-CC83-4055-B7BD-6622B74FD29E}" srcOrd="0" destOrd="0" presId="urn:microsoft.com/office/officeart/2005/8/layout/process2"/>
    <dgm:cxn modelId="{167C8389-F2B5-40BB-A35B-68E6D9163371}" type="presOf" srcId="{9A870739-183A-45EA-A760-998E3079B829}" destId="{99E8F097-F2BE-4627-BAB4-A2F2E1D27F96}" srcOrd="0" destOrd="0" presId="urn:microsoft.com/office/officeart/2005/8/layout/process2"/>
    <dgm:cxn modelId="{3982DCAB-A004-4561-8A01-FF018C27E6E4}" srcId="{ADD420F9-467D-4169-9E7C-A6B2297BFC54}" destId="{9A870739-183A-45EA-A760-998E3079B829}" srcOrd="0" destOrd="0" parTransId="{3F06B441-6352-43C3-82B8-EA3613613CAC}" sibTransId="{0B993633-2244-4CD4-8E23-57A45AC1B035}"/>
    <dgm:cxn modelId="{B41872DF-A4E6-413C-AE5B-A787BF69FBCF}" type="presOf" srcId="{3EEFCEA1-A577-44E2-BF75-707B49AA8535}" destId="{F585DF54-FD8C-43A2-AD3E-2C607A1FFD26}" srcOrd="1" destOrd="0" presId="urn:microsoft.com/office/officeart/2005/8/layout/process2"/>
    <dgm:cxn modelId="{CB1634FC-C173-49E0-BBEF-C0162A389070}" type="presOf" srcId="{0B993633-2244-4CD4-8E23-57A45AC1B035}" destId="{548EDC1B-A5FE-4B58-ACFF-A72B9C0A58B1}" srcOrd="1" destOrd="0" presId="urn:microsoft.com/office/officeart/2005/8/layout/process2"/>
    <dgm:cxn modelId="{1C995AE8-EC72-4AAF-8A3D-3494FC5EC94B}" type="presParOf" srcId="{C49FFCAF-CC83-4055-B7BD-6622B74FD29E}" destId="{99E8F097-F2BE-4627-BAB4-A2F2E1D27F96}" srcOrd="0" destOrd="0" presId="urn:microsoft.com/office/officeart/2005/8/layout/process2"/>
    <dgm:cxn modelId="{5778B816-0363-42E2-A6F2-34622436962B}" type="presParOf" srcId="{C49FFCAF-CC83-4055-B7BD-6622B74FD29E}" destId="{D9344020-1683-4BF3-B6EC-D36E63EF78B9}" srcOrd="1" destOrd="0" presId="urn:microsoft.com/office/officeart/2005/8/layout/process2"/>
    <dgm:cxn modelId="{150786BC-64AC-4F1E-9177-5755838AAFDA}" type="presParOf" srcId="{D9344020-1683-4BF3-B6EC-D36E63EF78B9}" destId="{548EDC1B-A5FE-4B58-ACFF-A72B9C0A58B1}" srcOrd="0" destOrd="0" presId="urn:microsoft.com/office/officeart/2005/8/layout/process2"/>
    <dgm:cxn modelId="{F0B3E795-EED2-4B97-B7FA-C17BCEB8B952}" type="presParOf" srcId="{C49FFCAF-CC83-4055-B7BD-6622B74FD29E}" destId="{545D788E-2A05-4460-A71C-F7D79D26D96F}" srcOrd="2" destOrd="0" presId="urn:microsoft.com/office/officeart/2005/8/layout/process2"/>
    <dgm:cxn modelId="{6C680C5E-7741-4EC9-971D-F2101C805317}" type="presParOf" srcId="{C49FFCAF-CC83-4055-B7BD-6622B74FD29E}" destId="{B7BB4F08-AEDC-49BD-B190-E56018B3A6D1}" srcOrd="3" destOrd="0" presId="urn:microsoft.com/office/officeart/2005/8/layout/process2"/>
    <dgm:cxn modelId="{3C2979EF-D668-481F-809D-839BBCF3ADCE}" type="presParOf" srcId="{B7BB4F08-AEDC-49BD-B190-E56018B3A6D1}" destId="{F585DF54-FD8C-43A2-AD3E-2C607A1FFD26}" srcOrd="0" destOrd="0" presId="urn:microsoft.com/office/officeart/2005/8/layout/process2"/>
    <dgm:cxn modelId="{5D674BF9-8714-49A2-8016-A508E8B45192}" type="presParOf" srcId="{C49FFCAF-CC83-4055-B7BD-6622B74FD29E}" destId="{8C8286F0-5975-478B-BEC6-D12EEB5E4A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420F9-467D-4169-9E7C-A6B2297BFC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870739-183A-45EA-A760-998E3079B829}">
      <dgm:prSet phldrT="[Texte]" custT="1"/>
      <dgm:spPr/>
      <dgm:t>
        <a:bodyPr/>
        <a:lstStyle/>
        <a:p>
          <a:r>
            <a:rPr lang="fr-CH" sz="1200" b="0" i="0" dirty="0"/>
            <a:t>Les garçons sont indépendants et peu tournés vers les émotions</a:t>
          </a:r>
          <a:endParaRPr lang="fr-CH" sz="1200" dirty="0"/>
        </a:p>
      </dgm:t>
    </dgm:pt>
    <dgm:pt modelId="{3F06B441-6352-43C3-82B8-EA3613613CAC}" type="parTrans" cxnId="{3982DCAB-A004-4561-8A01-FF018C27E6E4}">
      <dgm:prSet/>
      <dgm:spPr/>
      <dgm:t>
        <a:bodyPr/>
        <a:lstStyle/>
        <a:p>
          <a:endParaRPr lang="fr-CH"/>
        </a:p>
      </dgm:t>
    </dgm:pt>
    <dgm:pt modelId="{0B993633-2244-4CD4-8E23-57A45AC1B035}" type="sibTrans" cxnId="{3982DCAB-A004-4561-8A01-FF018C27E6E4}">
      <dgm:prSet/>
      <dgm:spPr/>
      <dgm:t>
        <a:bodyPr/>
        <a:lstStyle/>
        <a:p>
          <a:endParaRPr lang="fr-CH"/>
        </a:p>
      </dgm:t>
    </dgm:pt>
    <dgm:pt modelId="{0B6AC40F-842A-4307-B62D-9696281D608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H" sz="1200" b="0" i="0" dirty="0"/>
            <a:t>C'est parce que les garçons sont indépendants et peu tournés vers les émotions qu'ils ne peuvent pas faire de bons éducateurs de la petite enfance</a:t>
          </a:r>
          <a:endParaRPr lang="fr-CH" sz="1200" dirty="0"/>
        </a:p>
      </dgm:t>
    </dgm:pt>
    <dgm:pt modelId="{0FADC7DB-7FF3-4145-B627-BB003B7C7499}" type="parTrans" cxnId="{641C0C4C-85FF-4252-88AD-7496FBB5CCF4}">
      <dgm:prSet/>
      <dgm:spPr/>
      <dgm:t>
        <a:bodyPr/>
        <a:lstStyle/>
        <a:p>
          <a:endParaRPr lang="fr-CH"/>
        </a:p>
      </dgm:t>
    </dgm:pt>
    <dgm:pt modelId="{3EEFCEA1-A577-44E2-BF75-707B49AA8535}" type="sibTrans" cxnId="{641C0C4C-85FF-4252-88AD-7496FBB5CCF4}">
      <dgm:prSet/>
      <dgm:spPr/>
      <dgm:t>
        <a:bodyPr/>
        <a:lstStyle/>
        <a:p>
          <a:endParaRPr lang="fr-CH"/>
        </a:p>
      </dgm:t>
    </dgm:pt>
    <dgm:pt modelId="{D85AEF36-28E0-4985-9E79-A73749348B15}">
      <dgm:prSet phldrT="[Texte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CH" sz="1200" b="0" i="0" dirty="0"/>
            <a:t>Je ne vais pas engager un homme comme éducateur de la petite enfance car il sera trop indépendant et trop peu tourné vers les émotions</a:t>
          </a:r>
          <a:endParaRPr lang="fr-CH" sz="1200" dirty="0"/>
        </a:p>
      </dgm:t>
    </dgm:pt>
    <dgm:pt modelId="{74CA9D3B-E557-4F58-8B81-1353F9F22F29}" type="parTrans" cxnId="{71046A18-D7D1-411A-8553-83D9825E0AFC}">
      <dgm:prSet/>
      <dgm:spPr/>
      <dgm:t>
        <a:bodyPr/>
        <a:lstStyle/>
        <a:p>
          <a:endParaRPr lang="fr-CH"/>
        </a:p>
      </dgm:t>
    </dgm:pt>
    <dgm:pt modelId="{D677BB54-5D2F-4E62-BC36-C2D007CDF4AC}" type="sibTrans" cxnId="{71046A18-D7D1-411A-8553-83D9825E0AFC}">
      <dgm:prSet/>
      <dgm:spPr/>
      <dgm:t>
        <a:bodyPr/>
        <a:lstStyle/>
        <a:p>
          <a:endParaRPr lang="fr-CH"/>
        </a:p>
      </dgm:t>
    </dgm:pt>
    <dgm:pt modelId="{C49FFCAF-CC83-4055-B7BD-6622B74FD29E}" type="pres">
      <dgm:prSet presAssocID="{ADD420F9-467D-4169-9E7C-A6B2297BFC54}" presName="linearFlow" presStyleCnt="0">
        <dgm:presLayoutVars>
          <dgm:resizeHandles val="exact"/>
        </dgm:presLayoutVars>
      </dgm:prSet>
      <dgm:spPr/>
    </dgm:pt>
    <dgm:pt modelId="{99E8F097-F2BE-4627-BAB4-A2F2E1D27F96}" type="pres">
      <dgm:prSet presAssocID="{9A870739-183A-45EA-A760-998E3079B829}" presName="node" presStyleLbl="node1" presStyleIdx="0" presStyleCnt="3">
        <dgm:presLayoutVars>
          <dgm:bulletEnabled val="1"/>
        </dgm:presLayoutVars>
      </dgm:prSet>
      <dgm:spPr/>
    </dgm:pt>
    <dgm:pt modelId="{D9344020-1683-4BF3-B6EC-D36E63EF78B9}" type="pres">
      <dgm:prSet presAssocID="{0B993633-2244-4CD4-8E23-57A45AC1B035}" presName="sibTrans" presStyleLbl="sibTrans2D1" presStyleIdx="0" presStyleCnt="2"/>
      <dgm:spPr/>
    </dgm:pt>
    <dgm:pt modelId="{548EDC1B-A5FE-4B58-ACFF-A72B9C0A58B1}" type="pres">
      <dgm:prSet presAssocID="{0B993633-2244-4CD4-8E23-57A45AC1B035}" presName="connectorText" presStyleLbl="sibTrans2D1" presStyleIdx="0" presStyleCnt="2"/>
      <dgm:spPr/>
    </dgm:pt>
    <dgm:pt modelId="{545D788E-2A05-4460-A71C-F7D79D26D96F}" type="pres">
      <dgm:prSet presAssocID="{0B6AC40F-842A-4307-B62D-9696281D6084}" presName="node" presStyleLbl="node1" presStyleIdx="1" presStyleCnt="3">
        <dgm:presLayoutVars>
          <dgm:bulletEnabled val="1"/>
        </dgm:presLayoutVars>
      </dgm:prSet>
      <dgm:spPr/>
    </dgm:pt>
    <dgm:pt modelId="{B7BB4F08-AEDC-49BD-B190-E56018B3A6D1}" type="pres">
      <dgm:prSet presAssocID="{3EEFCEA1-A577-44E2-BF75-707B49AA8535}" presName="sibTrans" presStyleLbl="sibTrans2D1" presStyleIdx="1" presStyleCnt="2"/>
      <dgm:spPr/>
    </dgm:pt>
    <dgm:pt modelId="{F585DF54-FD8C-43A2-AD3E-2C607A1FFD26}" type="pres">
      <dgm:prSet presAssocID="{3EEFCEA1-A577-44E2-BF75-707B49AA8535}" presName="connectorText" presStyleLbl="sibTrans2D1" presStyleIdx="1" presStyleCnt="2"/>
      <dgm:spPr/>
    </dgm:pt>
    <dgm:pt modelId="{8C8286F0-5975-478B-BEC6-D12EEB5E4ACB}" type="pres">
      <dgm:prSet presAssocID="{D85AEF36-28E0-4985-9E79-A73749348B15}" presName="node" presStyleLbl="node1" presStyleIdx="2" presStyleCnt="3">
        <dgm:presLayoutVars>
          <dgm:bulletEnabled val="1"/>
        </dgm:presLayoutVars>
      </dgm:prSet>
      <dgm:spPr/>
    </dgm:pt>
  </dgm:ptLst>
  <dgm:cxnLst>
    <dgm:cxn modelId="{AC6E1507-EDAC-49B9-A8C4-D8BECAC7F65E}" type="presOf" srcId="{0B6AC40F-842A-4307-B62D-9696281D6084}" destId="{545D788E-2A05-4460-A71C-F7D79D26D96F}" srcOrd="0" destOrd="0" presId="urn:microsoft.com/office/officeart/2005/8/layout/process2"/>
    <dgm:cxn modelId="{71046A18-D7D1-411A-8553-83D9825E0AFC}" srcId="{ADD420F9-467D-4169-9E7C-A6B2297BFC54}" destId="{D85AEF36-28E0-4985-9E79-A73749348B15}" srcOrd="2" destOrd="0" parTransId="{74CA9D3B-E557-4F58-8B81-1353F9F22F29}" sibTransId="{D677BB54-5D2F-4E62-BC36-C2D007CDF4AC}"/>
    <dgm:cxn modelId="{F6D7201A-979B-4715-9D87-3A54BA346F18}" type="presOf" srcId="{D85AEF36-28E0-4985-9E79-A73749348B15}" destId="{8C8286F0-5975-478B-BEC6-D12EEB5E4ACB}" srcOrd="0" destOrd="0" presId="urn:microsoft.com/office/officeart/2005/8/layout/process2"/>
    <dgm:cxn modelId="{B866FC29-BD61-4297-B819-1211DEA74647}" type="presOf" srcId="{0B993633-2244-4CD4-8E23-57A45AC1B035}" destId="{D9344020-1683-4BF3-B6EC-D36E63EF78B9}" srcOrd="0" destOrd="0" presId="urn:microsoft.com/office/officeart/2005/8/layout/process2"/>
    <dgm:cxn modelId="{641C0C4C-85FF-4252-88AD-7496FBB5CCF4}" srcId="{ADD420F9-467D-4169-9E7C-A6B2297BFC54}" destId="{0B6AC40F-842A-4307-B62D-9696281D6084}" srcOrd="1" destOrd="0" parTransId="{0FADC7DB-7FF3-4145-B627-BB003B7C7499}" sibTransId="{3EEFCEA1-A577-44E2-BF75-707B49AA8535}"/>
    <dgm:cxn modelId="{BFDF964C-EE3D-4F76-9A98-65968732BD65}" type="presOf" srcId="{3EEFCEA1-A577-44E2-BF75-707B49AA8535}" destId="{B7BB4F08-AEDC-49BD-B190-E56018B3A6D1}" srcOrd="0" destOrd="0" presId="urn:microsoft.com/office/officeart/2005/8/layout/process2"/>
    <dgm:cxn modelId="{6A0DB676-705A-405C-9EBB-E517D406F681}" type="presOf" srcId="{ADD420F9-467D-4169-9E7C-A6B2297BFC54}" destId="{C49FFCAF-CC83-4055-B7BD-6622B74FD29E}" srcOrd="0" destOrd="0" presId="urn:microsoft.com/office/officeart/2005/8/layout/process2"/>
    <dgm:cxn modelId="{167C8389-F2B5-40BB-A35B-68E6D9163371}" type="presOf" srcId="{9A870739-183A-45EA-A760-998E3079B829}" destId="{99E8F097-F2BE-4627-BAB4-A2F2E1D27F96}" srcOrd="0" destOrd="0" presId="urn:microsoft.com/office/officeart/2005/8/layout/process2"/>
    <dgm:cxn modelId="{3982DCAB-A004-4561-8A01-FF018C27E6E4}" srcId="{ADD420F9-467D-4169-9E7C-A6B2297BFC54}" destId="{9A870739-183A-45EA-A760-998E3079B829}" srcOrd="0" destOrd="0" parTransId="{3F06B441-6352-43C3-82B8-EA3613613CAC}" sibTransId="{0B993633-2244-4CD4-8E23-57A45AC1B035}"/>
    <dgm:cxn modelId="{B41872DF-A4E6-413C-AE5B-A787BF69FBCF}" type="presOf" srcId="{3EEFCEA1-A577-44E2-BF75-707B49AA8535}" destId="{F585DF54-FD8C-43A2-AD3E-2C607A1FFD26}" srcOrd="1" destOrd="0" presId="urn:microsoft.com/office/officeart/2005/8/layout/process2"/>
    <dgm:cxn modelId="{CB1634FC-C173-49E0-BBEF-C0162A389070}" type="presOf" srcId="{0B993633-2244-4CD4-8E23-57A45AC1B035}" destId="{548EDC1B-A5FE-4B58-ACFF-A72B9C0A58B1}" srcOrd="1" destOrd="0" presId="urn:microsoft.com/office/officeart/2005/8/layout/process2"/>
    <dgm:cxn modelId="{1C995AE8-EC72-4AAF-8A3D-3494FC5EC94B}" type="presParOf" srcId="{C49FFCAF-CC83-4055-B7BD-6622B74FD29E}" destId="{99E8F097-F2BE-4627-BAB4-A2F2E1D27F96}" srcOrd="0" destOrd="0" presId="urn:microsoft.com/office/officeart/2005/8/layout/process2"/>
    <dgm:cxn modelId="{5778B816-0363-42E2-A6F2-34622436962B}" type="presParOf" srcId="{C49FFCAF-CC83-4055-B7BD-6622B74FD29E}" destId="{D9344020-1683-4BF3-B6EC-D36E63EF78B9}" srcOrd="1" destOrd="0" presId="urn:microsoft.com/office/officeart/2005/8/layout/process2"/>
    <dgm:cxn modelId="{150786BC-64AC-4F1E-9177-5755838AAFDA}" type="presParOf" srcId="{D9344020-1683-4BF3-B6EC-D36E63EF78B9}" destId="{548EDC1B-A5FE-4B58-ACFF-A72B9C0A58B1}" srcOrd="0" destOrd="0" presId="urn:microsoft.com/office/officeart/2005/8/layout/process2"/>
    <dgm:cxn modelId="{F0B3E795-EED2-4B97-B7FA-C17BCEB8B952}" type="presParOf" srcId="{C49FFCAF-CC83-4055-B7BD-6622B74FD29E}" destId="{545D788E-2A05-4460-A71C-F7D79D26D96F}" srcOrd="2" destOrd="0" presId="urn:microsoft.com/office/officeart/2005/8/layout/process2"/>
    <dgm:cxn modelId="{6C680C5E-7741-4EC9-971D-F2101C805317}" type="presParOf" srcId="{C49FFCAF-CC83-4055-B7BD-6622B74FD29E}" destId="{B7BB4F08-AEDC-49BD-B190-E56018B3A6D1}" srcOrd="3" destOrd="0" presId="urn:microsoft.com/office/officeart/2005/8/layout/process2"/>
    <dgm:cxn modelId="{3C2979EF-D668-481F-809D-839BBCF3ADCE}" type="presParOf" srcId="{B7BB4F08-AEDC-49BD-B190-E56018B3A6D1}" destId="{F585DF54-FD8C-43A2-AD3E-2C607A1FFD26}" srcOrd="0" destOrd="0" presId="urn:microsoft.com/office/officeart/2005/8/layout/process2"/>
    <dgm:cxn modelId="{5D674BF9-8714-49A2-8016-A508E8B45192}" type="presParOf" srcId="{C49FFCAF-CC83-4055-B7BD-6622B74FD29E}" destId="{8C8286F0-5975-478B-BEC6-D12EEB5E4A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FE93-08D4-48B0-9D09-0D2FB9871206}">
      <dsp:nvSpPr>
        <dsp:cNvPr id="0" name=""/>
        <dsp:cNvSpPr/>
      </dsp:nvSpPr>
      <dsp:spPr>
        <a:xfrm>
          <a:off x="4453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C’est une fille »</a:t>
          </a:r>
        </a:p>
      </dsp:txBody>
      <dsp:txXfrm>
        <a:off x="38673" y="640896"/>
        <a:ext cx="1878808" cy="1099909"/>
      </dsp:txXfrm>
    </dsp:sp>
    <dsp:sp modelId="{38DDBBDE-B814-4056-9C8C-10CEA9047501}">
      <dsp:nvSpPr>
        <dsp:cNvPr id="0" name=""/>
        <dsp:cNvSpPr/>
      </dsp:nvSpPr>
      <dsp:spPr>
        <a:xfrm>
          <a:off x="2146427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2146427" y="1045975"/>
        <a:ext cx="288971" cy="289751"/>
      </dsp:txXfrm>
    </dsp:sp>
    <dsp:sp modelId="{39A538DF-7162-4A85-B58D-5880188CFA8E}">
      <dsp:nvSpPr>
        <dsp:cNvPr id="0" name=""/>
        <dsp:cNvSpPr/>
      </dsp:nvSpPr>
      <dsp:spPr>
        <a:xfrm>
          <a:off x="2730601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Elle doit être calme »</a:t>
          </a:r>
        </a:p>
      </dsp:txBody>
      <dsp:txXfrm>
        <a:off x="2764821" y="640896"/>
        <a:ext cx="1878808" cy="1099909"/>
      </dsp:txXfrm>
    </dsp:sp>
    <dsp:sp modelId="{ED7D03F0-71F5-40E3-91E3-55364068D3F1}">
      <dsp:nvSpPr>
        <dsp:cNvPr id="0" name=""/>
        <dsp:cNvSpPr/>
      </dsp:nvSpPr>
      <dsp:spPr>
        <a:xfrm>
          <a:off x="4872575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4872575" y="1045975"/>
        <a:ext cx="288971" cy="289751"/>
      </dsp:txXfrm>
    </dsp:sp>
    <dsp:sp modelId="{4294E6A9-ED9A-4AED-BC44-C1819AF52D3B}">
      <dsp:nvSpPr>
        <dsp:cNvPr id="0" name=""/>
        <dsp:cNvSpPr/>
      </dsp:nvSpPr>
      <dsp:spPr>
        <a:xfrm>
          <a:off x="5456749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Elle doit avoir les cheveux longs »</a:t>
          </a:r>
        </a:p>
      </dsp:txBody>
      <dsp:txXfrm>
        <a:off x="5490969" y="640896"/>
        <a:ext cx="1878808" cy="1099909"/>
      </dsp:txXfrm>
    </dsp:sp>
    <dsp:sp modelId="{851E89DD-6BB7-44E7-827A-0AFA4E05BCF8}">
      <dsp:nvSpPr>
        <dsp:cNvPr id="0" name=""/>
        <dsp:cNvSpPr/>
      </dsp:nvSpPr>
      <dsp:spPr>
        <a:xfrm>
          <a:off x="7598723" y="949392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>
        <a:off x="7598723" y="1045975"/>
        <a:ext cx="288971" cy="289751"/>
      </dsp:txXfrm>
    </dsp:sp>
    <dsp:sp modelId="{E6FBFA32-370D-4264-94D3-5074C9A4A132}">
      <dsp:nvSpPr>
        <dsp:cNvPr id="0" name=""/>
        <dsp:cNvSpPr/>
      </dsp:nvSpPr>
      <dsp:spPr>
        <a:xfrm>
          <a:off x="8182897" y="606676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Elle doit vouloir travailler avec des enfants »</a:t>
          </a:r>
        </a:p>
      </dsp:txBody>
      <dsp:txXfrm>
        <a:off x="8217117" y="640896"/>
        <a:ext cx="1878808" cy="1099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FE93-08D4-48B0-9D09-0D2FB9871206}">
      <dsp:nvSpPr>
        <dsp:cNvPr id="0" name=""/>
        <dsp:cNvSpPr/>
      </dsp:nvSpPr>
      <dsp:spPr>
        <a:xfrm>
          <a:off x="4453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C’est un garçon »</a:t>
          </a:r>
        </a:p>
      </dsp:txBody>
      <dsp:txXfrm>
        <a:off x="38673" y="895689"/>
        <a:ext cx="1878808" cy="1099909"/>
      </dsp:txXfrm>
    </dsp:sp>
    <dsp:sp modelId="{38DDBBDE-B814-4056-9C8C-10CEA9047501}">
      <dsp:nvSpPr>
        <dsp:cNvPr id="0" name=""/>
        <dsp:cNvSpPr/>
      </dsp:nvSpPr>
      <dsp:spPr>
        <a:xfrm>
          <a:off x="2146427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2146427" y="1300768"/>
        <a:ext cx="288971" cy="289751"/>
      </dsp:txXfrm>
    </dsp:sp>
    <dsp:sp modelId="{39A538DF-7162-4A85-B58D-5880188CFA8E}">
      <dsp:nvSpPr>
        <dsp:cNvPr id="0" name=""/>
        <dsp:cNvSpPr/>
      </dsp:nvSpPr>
      <dsp:spPr>
        <a:xfrm>
          <a:off x="2730601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Il doit être    fort »</a:t>
          </a:r>
        </a:p>
      </dsp:txBody>
      <dsp:txXfrm>
        <a:off x="2764821" y="895689"/>
        <a:ext cx="1878808" cy="1099909"/>
      </dsp:txXfrm>
    </dsp:sp>
    <dsp:sp modelId="{ED7D03F0-71F5-40E3-91E3-55364068D3F1}">
      <dsp:nvSpPr>
        <dsp:cNvPr id="0" name=""/>
        <dsp:cNvSpPr/>
      </dsp:nvSpPr>
      <dsp:spPr>
        <a:xfrm>
          <a:off x="4872575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4872575" y="1300768"/>
        <a:ext cx="288971" cy="289751"/>
      </dsp:txXfrm>
    </dsp:sp>
    <dsp:sp modelId="{4294E6A9-ED9A-4AED-BC44-C1819AF52D3B}">
      <dsp:nvSpPr>
        <dsp:cNvPr id="0" name=""/>
        <dsp:cNvSpPr/>
      </dsp:nvSpPr>
      <dsp:spPr>
        <a:xfrm>
          <a:off x="5456750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Il doit avoir les cheveux courts »</a:t>
          </a:r>
        </a:p>
      </dsp:txBody>
      <dsp:txXfrm>
        <a:off x="5490970" y="895689"/>
        <a:ext cx="1878808" cy="1099909"/>
      </dsp:txXfrm>
    </dsp:sp>
    <dsp:sp modelId="{12FAC0E7-C34E-4CCD-B59C-D08983E31040}">
      <dsp:nvSpPr>
        <dsp:cNvPr id="0" name=""/>
        <dsp:cNvSpPr/>
      </dsp:nvSpPr>
      <dsp:spPr>
        <a:xfrm>
          <a:off x="7598723" y="1204185"/>
          <a:ext cx="412816" cy="48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2000" kern="1200"/>
        </a:p>
      </dsp:txBody>
      <dsp:txXfrm>
        <a:off x="7598723" y="1300768"/>
        <a:ext cx="288971" cy="289751"/>
      </dsp:txXfrm>
    </dsp:sp>
    <dsp:sp modelId="{740D5BFD-1C0A-4425-BAB8-C8D7919F9574}">
      <dsp:nvSpPr>
        <dsp:cNvPr id="0" name=""/>
        <dsp:cNvSpPr/>
      </dsp:nvSpPr>
      <dsp:spPr>
        <a:xfrm>
          <a:off x="8182898" y="861469"/>
          <a:ext cx="1947248" cy="116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« Il doit vouloir travailler dans les sciences »</a:t>
          </a:r>
        </a:p>
      </dsp:txBody>
      <dsp:txXfrm>
        <a:off x="8217118" y="895689"/>
        <a:ext cx="1878808" cy="1099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F097-F2BE-4627-BAB4-A2F2E1D27F96}">
      <dsp:nvSpPr>
        <dsp:cNvPr id="0" name=""/>
        <dsp:cNvSpPr/>
      </dsp:nvSpPr>
      <dsp:spPr>
        <a:xfrm>
          <a:off x="2042519" y="0"/>
          <a:ext cx="2787679" cy="74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kern="1200" dirty="0"/>
            <a:t>Les filles sont calmes et discrètes</a:t>
          </a:r>
        </a:p>
      </dsp:txBody>
      <dsp:txXfrm>
        <a:off x="2064438" y="21919"/>
        <a:ext cx="2743841" cy="704532"/>
      </dsp:txXfrm>
    </dsp:sp>
    <dsp:sp modelId="{D9344020-1683-4BF3-B6EC-D36E63EF78B9}">
      <dsp:nvSpPr>
        <dsp:cNvPr id="0" name=""/>
        <dsp:cNvSpPr/>
      </dsp:nvSpPr>
      <dsp:spPr>
        <a:xfrm rot="5400000">
          <a:off x="3296039" y="767079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795143"/>
        <a:ext cx="202060" cy="196447"/>
      </dsp:txXfrm>
    </dsp:sp>
    <dsp:sp modelId="{545D788E-2A05-4460-A71C-F7D79D26D96F}">
      <dsp:nvSpPr>
        <dsp:cNvPr id="0" name=""/>
        <dsp:cNvSpPr/>
      </dsp:nvSpPr>
      <dsp:spPr>
        <a:xfrm>
          <a:off x="2042519" y="1122555"/>
          <a:ext cx="2787679" cy="74837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kern="1200" dirty="0"/>
            <a:t>C’est parce que les filles sont calmes et discrètes qu’elles ne peuvent pas faire de bonnes cheffes</a:t>
          </a:r>
        </a:p>
      </dsp:txBody>
      <dsp:txXfrm>
        <a:off x="2064438" y="1144474"/>
        <a:ext cx="2743841" cy="704532"/>
      </dsp:txXfrm>
    </dsp:sp>
    <dsp:sp modelId="{B7BB4F08-AEDC-49BD-B190-E56018B3A6D1}">
      <dsp:nvSpPr>
        <dsp:cNvPr id="0" name=""/>
        <dsp:cNvSpPr/>
      </dsp:nvSpPr>
      <dsp:spPr>
        <a:xfrm rot="5400000">
          <a:off x="3296039" y="1889634"/>
          <a:ext cx="280638" cy="336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329" y="1917698"/>
        <a:ext cx="202060" cy="196447"/>
      </dsp:txXfrm>
    </dsp:sp>
    <dsp:sp modelId="{8C8286F0-5975-478B-BEC6-D12EEB5E4ACB}">
      <dsp:nvSpPr>
        <dsp:cNvPr id="0" name=""/>
        <dsp:cNvSpPr/>
      </dsp:nvSpPr>
      <dsp:spPr>
        <a:xfrm>
          <a:off x="2042519" y="2245110"/>
          <a:ext cx="2787679" cy="74837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kern="1200" dirty="0"/>
            <a:t>Je ne vais pas engager une femme comme cheffe car elle sera trop calme et discrète</a:t>
          </a:r>
        </a:p>
      </dsp:txBody>
      <dsp:txXfrm>
        <a:off x="2064438" y="2267029"/>
        <a:ext cx="2743841" cy="704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F097-F2BE-4627-BAB4-A2F2E1D27F96}">
      <dsp:nvSpPr>
        <dsp:cNvPr id="0" name=""/>
        <dsp:cNvSpPr/>
      </dsp:nvSpPr>
      <dsp:spPr>
        <a:xfrm>
          <a:off x="1941080" y="1461"/>
          <a:ext cx="2990557" cy="74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b="0" i="0" kern="1200" dirty="0"/>
            <a:t>Les garçons sont indépendants et peu tournés vers les émotions</a:t>
          </a:r>
          <a:endParaRPr lang="fr-CH" sz="1200" kern="1200" dirty="0"/>
        </a:p>
      </dsp:txBody>
      <dsp:txXfrm>
        <a:off x="1962978" y="23359"/>
        <a:ext cx="2946761" cy="703843"/>
      </dsp:txXfrm>
    </dsp:sp>
    <dsp:sp modelId="{D9344020-1683-4BF3-B6EC-D36E63EF78B9}">
      <dsp:nvSpPr>
        <dsp:cNvPr id="0" name=""/>
        <dsp:cNvSpPr/>
      </dsp:nvSpPr>
      <dsp:spPr>
        <a:xfrm rot="5400000">
          <a:off x="3296176" y="767792"/>
          <a:ext cx="280364" cy="33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427" y="795829"/>
        <a:ext cx="201863" cy="196255"/>
      </dsp:txXfrm>
    </dsp:sp>
    <dsp:sp modelId="{545D788E-2A05-4460-A71C-F7D79D26D96F}">
      <dsp:nvSpPr>
        <dsp:cNvPr id="0" name=""/>
        <dsp:cNvSpPr/>
      </dsp:nvSpPr>
      <dsp:spPr>
        <a:xfrm>
          <a:off x="1941080" y="1122920"/>
          <a:ext cx="2990557" cy="7476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b="0" i="0" kern="1200" dirty="0"/>
            <a:t>C'est parce que les garçons sont indépendants et peu tournés vers les émotions qu'ils ne peuvent pas faire de bons éducateurs de la petite enfance</a:t>
          </a:r>
          <a:endParaRPr lang="fr-CH" sz="1200" kern="1200" dirty="0"/>
        </a:p>
      </dsp:txBody>
      <dsp:txXfrm>
        <a:off x="1962978" y="1144818"/>
        <a:ext cx="2946761" cy="703843"/>
      </dsp:txXfrm>
    </dsp:sp>
    <dsp:sp modelId="{B7BB4F08-AEDC-49BD-B190-E56018B3A6D1}">
      <dsp:nvSpPr>
        <dsp:cNvPr id="0" name=""/>
        <dsp:cNvSpPr/>
      </dsp:nvSpPr>
      <dsp:spPr>
        <a:xfrm rot="5400000">
          <a:off x="3296176" y="1889251"/>
          <a:ext cx="280364" cy="336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400" kern="1200"/>
        </a:p>
      </dsp:txBody>
      <dsp:txXfrm rot="-5400000">
        <a:off x="3335427" y="1917288"/>
        <a:ext cx="201863" cy="196255"/>
      </dsp:txXfrm>
    </dsp:sp>
    <dsp:sp modelId="{8C8286F0-5975-478B-BEC6-D12EEB5E4ACB}">
      <dsp:nvSpPr>
        <dsp:cNvPr id="0" name=""/>
        <dsp:cNvSpPr/>
      </dsp:nvSpPr>
      <dsp:spPr>
        <a:xfrm>
          <a:off x="1941080" y="2244379"/>
          <a:ext cx="2990557" cy="7476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b="0" i="0" kern="1200" dirty="0"/>
            <a:t>Je ne vais pas engager un homme comme éducateur de la petite enfance car il sera trop indépendant et trop peu tourné vers les émotions</a:t>
          </a:r>
          <a:endParaRPr lang="fr-CH" sz="1200" kern="1200" dirty="0"/>
        </a:p>
      </dsp:txBody>
      <dsp:txXfrm>
        <a:off x="1962978" y="2266277"/>
        <a:ext cx="2946761" cy="70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6D988-F936-4D72-9A6B-075F705C5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3D116-FD67-4458-BA1C-BD90B0753D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90006-1C8A-49AA-AA04-5F29A9BB71BF}" type="datetime1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63B6F7-5CC6-445B-8FA3-EFFB27CEB2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516B5-F87B-41B2-94AE-B5E362F3A0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2840-7E51-4B9A-8626-5198593049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2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52C5B-0693-4912-9C8C-1A5D97948A33}" type="datetime1">
              <a:rPr lang="fr-FR" smtClean="0"/>
              <a:pPr/>
              <a:t>17/07/2024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3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1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5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1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63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6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28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5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4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9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1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2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4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4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au texte 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contenu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10" name="Espace réservé du graphique 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3" name="Espace réservé du tableau 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fr-FR" noProof="0"/>
              <a:t>« 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’image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8280898" cy="2113466"/>
          </a:xfrm>
        </p:spPr>
        <p:txBody>
          <a:bodyPr rtlCol="0"/>
          <a:lstStyle/>
          <a:p>
            <a:pPr rtl="0"/>
            <a:r>
              <a:rPr lang="fr-FR">
                <a:latin typeface="Antonio" panose="02000303000000000000" pitchFamily="2" charset="0"/>
              </a:rPr>
              <a:t>Égalité,</a:t>
            </a:r>
            <a:br>
              <a:rPr lang="fr-FR">
                <a:latin typeface="Antonio" panose="02000303000000000000" pitchFamily="2" charset="0"/>
              </a:rPr>
            </a:br>
            <a:r>
              <a:rPr lang="fr-FR">
                <a:latin typeface="Antonio" panose="02000303000000000000" pitchFamily="2" charset="0"/>
              </a:rPr>
              <a:t>qu’en penses-tu ?</a:t>
            </a:r>
            <a:endParaRPr lang="fr-FR" dirty="0">
              <a:latin typeface="Antonio" panose="02000303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8409950" cy="800998"/>
          </a:xfrm>
        </p:spPr>
        <p:txBody>
          <a:bodyPr rtlCol="0"/>
          <a:lstStyle/>
          <a:p>
            <a:pPr rtl="0"/>
            <a:r>
              <a:rPr lang="fr-FR" b="1" dirty="0"/>
              <a:t>Concepts clés, définitions et exercice</a:t>
            </a:r>
          </a:p>
          <a:p>
            <a:pPr rtl="0"/>
            <a:r>
              <a:rPr lang="fr-FR" b="1" dirty="0"/>
              <a:t>Par le Bureau de l’égalité hommes-femmes et de la famille du Canton de Fribourg (BEF)</a:t>
            </a:r>
            <a:endParaRPr lang="fr-FR" dirty="0"/>
          </a:p>
          <a:p>
            <a:pPr rtl="0"/>
            <a:endParaRPr lang="fr-FR" dirty="0"/>
          </a:p>
        </p:txBody>
      </p:sp>
      <p:pic>
        <p:nvPicPr>
          <p:cNvPr id="4" name="Image 3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BCE4DAF1-AA0C-5D00-8DD7-36DEFD9E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" y="5897466"/>
            <a:ext cx="2581741" cy="8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genre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35043" cy="3568696"/>
          </a:xfrm>
        </p:spPr>
        <p:txBody>
          <a:bodyPr rtlCol="0"/>
          <a:lstStyle/>
          <a:p>
            <a:pPr rtl="0"/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Le genre est une </a:t>
            </a:r>
            <a:r>
              <a:rPr lang="fr-CH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catégorie sociale</a:t>
            </a:r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</a:t>
            </a:r>
          </a:p>
          <a:p>
            <a:pPr rtl="0"/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On catégorise généralement les personnes en deux genres : </a:t>
            </a:r>
            <a:r>
              <a:rPr lang="fr-CH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hommes ou femmes</a:t>
            </a:r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Pourtant, le genre est plus complexe que cela. </a:t>
            </a:r>
          </a:p>
          <a:p>
            <a:pPr rtl="0"/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Le genre est différent du </a:t>
            </a:r>
            <a:r>
              <a:rPr lang="fr-CH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sexe</a:t>
            </a:r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qui fait référence à des caractéristiques physiques et biologiques. </a:t>
            </a:r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genre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10134599" cy="3568696"/>
          </a:xfrm>
        </p:spPr>
        <p:txBody>
          <a:bodyPr rtlCol="0"/>
          <a:lstStyle/>
          <a:p>
            <a:pPr rtl="0"/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normes de genre</a:t>
            </a: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, c'est ce qu'on attend des personnes selon le genre qu'on leur a attribué. C’est-à-dire leurs comportements, leurs manières de se présenter, leurs places dans la société, etc.</a:t>
            </a:r>
            <a:endParaRPr lang="fr-F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11</a:t>
            </a:fld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7F92B66-0518-44EB-5007-181AB85F1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64950"/>
              </p:ext>
            </p:extLst>
          </p:nvPr>
        </p:nvGraphicFramePr>
        <p:xfrm>
          <a:off x="1028699" y="3071484"/>
          <a:ext cx="10134600" cy="238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2A889FC-823A-882C-374F-A3C9E177F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624384"/>
              </p:ext>
            </p:extLst>
          </p:nvPr>
        </p:nvGraphicFramePr>
        <p:xfrm>
          <a:off x="1028698" y="4409054"/>
          <a:ext cx="10134601" cy="289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347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genre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10120269" cy="3568696"/>
          </a:xfrm>
        </p:spPr>
        <p:txBody>
          <a:bodyPr rtlCol="0"/>
          <a:lstStyle/>
          <a:p>
            <a:r>
              <a:rPr lang="fr-CH" b="1" i="0" dirty="0">
                <a:effectLst/>
                <a:latin typeface="YACgEb2ZvHQ 0"/>
              </a:rPr>
              <a:t>L’identité de genre</a:t>
            </a:r>
            <a:r>
              <a:rPr lang="fr-CH" b="0" i="0" dirty="0">
                <a:effectLst/>
                <a:latin typeface="YACgEb2ZvHQ 0"/>
              </a:rPr>
              <a:t>, c’est la façon dont les personnes s’identifie elles-mêmes. </a:t>
            </a:r>
          </a:p>
          <a:p>
            <a:r>
              <a:rPr lang="fr-CH" b="0" i="0" dirty="0">
                <a:effectLst/>
                <a:latin typeface="YACgEb2ZvHQ 0"/>
              </a:rPr>
              <a:t>Si on s’identifie au genre qui nous a été donné à la naissance, on est une personne </a:t>
            </a:r>
            <a:r>
              <a:rPr lang="fr-CH" b="1" i="0" dirty="0">
                <a:effectLst/>
                <a:latin typeface="YACgEb2ZvHQ 0"/>
              </a:rPr>
              <a:t>cisgenre</a:t>
            </a:r>
            <a:r>
              <a:rPr lang="fr-CH" b="0" i="0" dirty="0">
                <a:effectLst/>
                <a:latin typeface="YACgEb2ZvHQ 0"/>
              </a:rPr>
              <a:t>. Si on ne s’identifie pas au genre qui nous a été donné à la naissance, on est une personne </a:t>
            </a:r>
            <a:r>
              <a:rPr lang="fr-CH" b="1" i="0" dirty="0">
                <a:effectLst/>
                <a:latin typeface="YACgEb2ZvHQ 0"/>
              </a:rPr>
              <a:t>transgenre</a:t>
            </a:r>
            <a:r>
              <a:rPr lang="fr-CH" b="0" i="0" dirty="0">
                <a:effectLst/>
                <a:latin typeface="YACgEb2ZvHQ 0"/>
              </a:rPr>
              <a:t>. </a:t>
            </a:r>
          </a:p>
          <a:p>
            <a:endParaRPr lang="fr-CH" dirty="0">
              <a:solidFill>
                <a:srgbClr val="494949"/>
              </a:solidFill>
              <a:effectLst/>
              <a:latin typeface="YACgEb2ZvHQ 0"/>
            </a:endParaRPr>
          </a:p>
          <a:p>
            <a:r>
              <a:rPr lang="fr-CH" b="1" i="0" dirty="0">
                <a:solidFill>
                  <a:schemeClr val="bg2"/>
                </a:solidFill>
                <a:effectLst/>
                <a:latin typeface="YACgEb2ZvHQ 0"/>
              </a:rPr>
              <a:t>Toutes les identités de genre doivent être respectées. </a:t>
            </a:r>
            <a:endParaRPr lang="fr-CH" dirty="0">
              <a:solidFill>
                <a:schemeClr val="bg2"/>
              </a:solidFill>
              <a:effectLst/>
              <a:latin typeface="YACgEb2ZvHQ 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20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genre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08078" cy="3568696"/>
          </a:xfrm>
        </p:spPr>
        <p:txBody>
          <a:bodyPr rtlCol="0"/>
          <a:lstStyle/>
          <a:p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La « personne </a:t>
            </a:r>
            <a:r>
              <a:rPr lang="fr-CH" b="0" i="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gingenre</a:t>
            </a: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fr-CH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</a:t>
            </a: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est un schéma qui permet de résumer et de comprendre les différences entre : 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L'identité de genre (comment on s'identifie)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L'expression de genre (comment on se présente)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L'orientation sexuelle (par qui on est </a:t>
            </a:r>
            <a:r>
              <a:rPr lang="fr-CH" b="0" i="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attiré·e</a:t>
            </a: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 sexe biologique (nos caractéristiques physiques et biologiques)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C1A957-6B9D-E459-8338-41C9BBD4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244" y="999068"/>
            <a:ext cx="4855631" cy="48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585083" cy="645284"/>
          </a:xfrm>
        </p:spPr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Des stéréotypes aux discriminations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9977656" cy="722117"/>
          </a:xfrm>
        </p:spPr>
        <p:txBody>
          <a:bodyPr rtlCol="0"/>
          <a:lstStyle/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Un stéréotype de genre, qui devient ensuite un préjugé, peut mener à une discrimination fondée sur le genre</a:t>
            </a:r>
          </a:p>
          <a:p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14</a:t>
            </a:fld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B60BA31-6212-3A51-0A1B-20F490FBF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847189"/>
              </p:ext>
            </p:extLst>
          </p:nvPr>
        </p:nvGraphicFramePr>
        <p:xfrm>
          <a:off x="792860" y="3298853"/>
          <a:ext cx="6872718" cy="299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D2B68ACB-5C22-96FA-77CF-995B19A62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898667"/>
              </p:ext>
            </p:extLst>
          </p:nvPr>
        </p:nvGraphicFramePr>
        <p:xfrm>
          <a:off x="4389215" y="3298852"/>
          <a:ext cx="6872718" cy="299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ED64AFC-6407-AF03-0E21-F282AAB69D0B}"/>
              </a:ext>
            </a:extLst>
          </p:cNvPr>
          <p:cNvSpPr txBox="1"/>
          <p:nvPr/>
        </p:nvSpPr>
        <p:spPr>
          <a:xfrm>
            <a:off x="792860" y="3479492"/>
            <a:ext cx="17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1"/>
                </a:solidFill>
                <a:latin typeface="Antonio" panose="02000303000000000000" pitchFamily="2" charset="0"/>
              </a:rPr>
              <a:t>Stéréotypes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43F1E4-FE25-388B-F187-477B763203B3}"/>
              </a:ext>
            </a:extLst>
          </p:cNvPr>
          <p:cNvSpPr txBox="1"/>
          <p:nvPr/>
        </p:nvSpPr>
        <p:spPr>
          <a:xfrm>
            <a:off x="792860" y="4610926"/>
            <a:ext cx="17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1">
                    <a:lumMod val="75000"/>
                  </a:schemeClr>
                </a:solidFill>
                <a:latin typeface="Antonio" panose="02000303000000000000" pitchFamily="2" charset="0"/>
              </a:rPr>
              <a:t>Préjugés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FC004D-7F19-B46D-4572-7270B4A97D94}"/>
              </a:ext>
            </a:extLst>
          </p:cNvPr>
          <p:cNvSpPr txBox="1"/>
          <p:nvPr/>
        </p:nvSpPr>
        <p:spPr>
          <a:xfrm>
            <a:off x="792860" y="5742360"/>
            <a:ext cx="179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1">
                    <a:lumMod val="50000"/>
                  </a:schemeClr>
                </a:solidFill>
                <a:latin typeface="Antonio" panose="02000303000000000000" pitchFamily="2" charset="0"/>
              </a:rPr>
              <a:t>Discriminations :</a:t>
            </a:r>
          </a:p>
        </p:txBody>
      </p:sp>
    </p:spTree>
    <p:extLst>
      <p:ext uri="{BB962C8B-B14F-4D97-AF65-F5344CB8AC3E}">
        <p14:creationId xmlns:p14="http://schemas.microsoft.com/office/powerpoint/2010/main" val="316322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59352" cy="645284"/>
          </a:xfrm>
        </p:spPr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Effets concrets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51821" cy="4189211"/>
          </a:xfrm>
        </p:spPr>
        <p:txBody>
          <a:bodyPr rtlCol="0"/>
          <a:lstStyle/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stéréotypes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et les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discriminations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 genre 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peuvent toucher tout le monde mais les femmes sont les principales touchées. Cette situation s'explique par notre tendance à toujours plus valoriser ce qui désigné comme masculin que ce qui est désigné comme féminin. </a:t>
            </a:r>
          </a:p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Les statistiques montrent que les discriminations de genre ont des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effets très concrets 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sur nos vies.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2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6627223" cy="2989263"/>
          </a:xfrm>
        </p:spPr>
        <p:txBody>
          <a:bodyPr rtlCol="0"/>
          <a:lstStyle/>
          <a:p>
            <a:r>
              <a:rPr lang="fr-CH" sz="180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des victimes de violence conjugale sont des femmes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2891245" cy="1325563"/>
          </a:xfrm>
        </p:spPr>
        <p:txBody>
          <a:bodyPr rtlCol="0"/>
          <a:lstStyle/>
          <a:p>
            <a:pPr rtl="0"/>
            <a:r>
              <a:rPr lang="fr-FR" sz="10000" dirty="0">
                <a:latin typeface="Antonio" panose="02000303000000000000" pitchFamily="2" charset="0"/>
              </a:rPr>
              <a:t>70%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50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6627223" cy="2989263"/>
          </a:xfrm>
        </p:spPr>
        <p:txBody>
          <a:bodyPr rtlCol="0"/>
          <a:lstStyle/>
          <a:p>
            <a:r>
              <a:rPr lang="fr-CH" sz="180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des victimes d'accident de la route sont des hommes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2891245" cy="1325563"/>
          </a:xfrm>
        </p:spPr>
        <p:txBody>
          <a:bodyPr rtlCol="0"/>
          <a:lstStyle/>
          <a:p>
            <a:pPr rtl="0"/>
            <a:r>
              <a:rPr lang="fr-FR" sz="10000" dirty="0">
                <a:latin typeface="Antonio" panose="02000303000000000000" pitchFamily="2" charset="0"/>
              </a:rPr>
              <a:t>60%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8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1976" y="2304344"/>
            <a:ext cx="7343085" cy="2989263"/>
          </a:xfrm>
        </p:spPr>
        <p:txBody>
          <a:bodyPr rtlCol="0"/>
          <a:lstStyle/>
          <a:p>
            <a:r>
              <a:rPr lang="fr-CH" sz="180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des tâches domestiques des couples sont effectuées par les femmes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05" y="508518"/>
            <a:ext cx="2891245" cy="1325563"/>
          </a:xfrm>
        </p:spPr>
        <p:txBody>
          <a:bodyPr rtlCol="0"/>
          <a:lstStyle/>
          <a:p>
            <a:pPr rtl="0"/>
            <a:r>
              <a:rPr lang="fr-FR" sz="10000" dirty="0">
                <a:latin typeface="Antonio" panose="02000303000000000000" pitchFamily="2" charset="0"/>
              </a:rPr>
              <a:t>62%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7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59352" cy="645284"/>
          </a:xfrm>
        </p:spPr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sexisme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699" y="2286003"/>
            <a:ext cx="9868599" cy="4189211"/>
          </a:xfrm>
        </p:spPr>
        <p:txBody>
          <a:bodyPr rtlCol="0"/>
          <a:lstStyle/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 sexisme, c'est les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discriminations en raison du sexe ou du genre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. C'est le fait de penser que les hommes sont supérieurs aux femmes. </a:t>
            </a:r>
          </a:p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 sexisme crée des inégalités entre les genres et fait passer cela comme quelque chose de normal. Pourtant, le sexisme est une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injustice et une discrimination punie par la loi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.</a:t>
            </a:r>
            <a:endParaRPr lang="fr-CH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6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Sommaire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8593864" cy="2904530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b="1" dirty="0">
                <a:cs typeface="Calibri"/>
              </a:rPr>
              <a:t>01. </a:t>
            </a:r>
            <a:r>
              <a:rPr lang="fr-FR" dirty="0">
                <a:cs typeface="Calibri"/>
              </a:rPr>
              <a:t>Avancées en matière d’égalité de genre</a:t>
            </a:r>
          </a:p>
          <a:p>
            <a:pPr rtl="0">
              <a:lnSpc>
                <a:spcPct val="110000"/>
              </a:lnSpc>
            </a:pPr>
            <a:r>
              <a:rPr lang="fr-FR" b="1" dirty="0">
                <a:cs typeface="Calibri"/>
              </a:rPr>
              <a:t>02. </a:t>
            </a:r>
            <a:r>
              <a:rPr lang="fr-FR" dirty="0">
                <a:cs typeface="Calibri"/>
              </a:rPr>
              <a:t>Définitions</a:t>
            </a:r>
          </a:p>
          <a:p>
            <a:pPr rtl="0">
              <a:lnSpc>
                <a:spcPct val="110000"/>
              </a:lnSpc>
            </a:pPr>
            <a:r>
              <a:rPr lang="fr-FR" b="1" dirty="0">
                <a:cs typeface="Calibri"/>
              </a:rPr>
              <a:t>03. </a:t>
            </a:r>
            <a:r>
              <a:rPr lang="fr-FR" dirty="0">
                <a:cs typeface="Calibri"/>
              </a:rPr>
              <a:t>Exercice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57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59352" cy="645284"/>
          </a:xfrm>
        </p:spPr>
        <p:txBody>
          <a:bodyPr rtlCol="0"/>
          <a:lstStyle/>
          <a:p>
            <a:pPr rtl="0"/>
            <a:r>
              <a:rPr lang="fr-FR" dirty="0">
                <a:latin typeface="Antonio" panose="02000303000000000000" pitchFamily="2" charset="0"/>
              </a:rPr>
              <a:t>Le sexisme ordinaire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8773326" cy="4189211"/>
          </a:xfrm>
        </p:spPr>
        <p:txBody>
          <a:bodyPr rtlCol="0"/>
          <a:lstStyle/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Le sexisme ordinaire est une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forme de </a:t>
            </a:r>
            <a:r>
              <a:rPr lang="fr-CH" b="1" i="0" dirty="0" err="1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micro-violence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faite en raison du sexe ou du genre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. Par exemple des blagues, des commentaires rabaissant ou des regards déplacés. Le sexisme ordinaire est d'apparence banale et peut être involontaire. Il peut pourtant avoir des </a:t>
            </a:r>
            <a:r>
              <a:rPr lang="fr-CH" b="1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conséquences destructrices </a:t>
            </a: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sur les personnes qui le subissent.</a:t>
            </a:r>
          </a:p>
          <a:p>
            <a:endParaRPr lang="fr-CH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Par exemple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Demander de l'aide uniquement aux filles pour débarrasser la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Attendre des garçons qu'ils soient forcément forts en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Trouver superficielles les filles qui accordent du temps à leur apparence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Se moquer des garçons qui pleurent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73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D910B1-47FC-A687-6C4A-FDE736F57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9815763" cy="2904530"/>
          </a:xfrm>
        </p:spPr>
        <p:txBody>
          <a:bodyPr/>
          <a:lstStyle/>
          <a:p>
            <a:pPr marL="0" indent="0"/>
            <a:r>
              <a:rPr lang="fr-CH" sz="180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Par groupe de 3 ou 4 personnes, </a:t>
            </a:r>
            <a:r>
              <a:rPr lang="fr-CH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cherchez</a:t>
            </a:r>
            <a:r>
              <a:rPr lang="fr-CH" sz="180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d’autres exemples de sexisme ordinaire</a:t>
            </a:r>
            <a:endParaRPr lang="fr-CH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10D6D1E-3155-CD67-E77B-84DC9001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ntonio" panose="02000303000000000000" pitchFamily="2" charset="0"/>
              </a:rPr>
              <a:t>Exercice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5E14BE-2133-1276-5B26-2CE001BF4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21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1279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DC368AF2-9968-9F29-C6E6-8FD0328D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Merci pour votre participation !</a:t>
            </a:r>
          </a:p>
        </p:txBody>
      </p:sp>
      <p:pic>
        <p:nvPicPr>
          <p:cNvPr id="17" name="Espace réservé du contenu 16" descr="Une image contenant texte, capture d’écran, Police, blanc&#10;&#10;Description générée automatiquement">
            <a:extLst>
              <a:ext uri="{FF2B5EF4-FFF2-40B4-BE49-F238E27FC236}">
                <a16:creationId xmlns:a16="http://schemas.microsoft.com/office/drawing/2014/main" id="{1701780D-5272-F83D-ABF0-66778C969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7" y="2358879"/>
            <a:ext cx="4876800" cy="1655233"/>
          </a:xfr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C2F4368-E7E2-A435-1985-BA53DEB5DC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1023372"/>
          </a:xfrm>
        </p:spPr>
        <p:txBody>
          <a:bodyPr/>
          <a:lstStyle/>
          <a:p>
            <a:r>
              <a:rPr lang="fr-CH" dirty="0"/>
              <a:t>Rue de la Poste 1</a:t>
            </a:r>
          </a:p>
          <a:p>
            <a:r>
              <a:rPr lang="fr-CH" dirty="0"/>
              <a:t>1701 Fribourg</a:t>
            </a:r>
          </a:p>
          <a:p>
            <a:r>
              <a:rPr lang="fr-CH" dirty="0"/>
              <a:t>T +41 26 305 23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B4F7D-0026-AC03-CAA2-44077D49F1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7782931A-7D25-4B4B-9464-57AE418934A3}" type="slidenum">
              <a:rPr lang="fr-FR" noProof="0" smtClean="0"/>
              <a:pPr rtl="0"/>
              <a:t>22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769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685751" cy="645284"/>
          </a:xfrm>
        </p:spPr>
        <p:txBody>
          <a:bodyPr rtlCol="0"/>
          <a:lstStyle/>
          <a:p>
            <a:pPr rtl="0"/>
            <a:r>
              <a:rPr lang="fr-CH" dirty="0">
                <a:latin typeface="Antonio" panose="02000303000000000000" pitchFamily="2" charset="0"/>
              </a:rPr>
              <a:t>Avancées en matière d’égalité de genre</a:t>
            </a:r>
            <a:endParaRPr lang="fr-FR" dirty="0">
              <a:latin typeface="Antonio" panose="02000303000000000000" pitchFamily="2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8593864" cy="2904530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fr-CH" sz="1800" dirty="0">
                <a:solidFill>
                  <a:schemeClr val="bg1"/>
                </a:solidFill>
              </a:rPr>
              <a:t>En Suisse et à Fribourg</a:t>
            </a:r>
          </a:p>
          <a:p>
            <a:pPr>
              <a:lnSpc>
                <a:spcPct val="150000"/>
              </a:lnSpc>
            </a:pPr>
            <a:r>
              <a:rPr lang="fr-CH" sz="1800" dirty="0">
                <a:solidFill>
                  <a:schemeClr val="bg1"/>
                </a:solidFill>
              </a:rPr>
              <a:t>De 1971 à nos jours</a:t>
            </a:r>
          </a:p>
          <a:p>
            <a:pPr rtl="0">
              <a:lnSpc>
                <a:spcPct val="110000"/>
              </a:lnSpc>
            </a:pPr>
            <a:endParaRPr lang="fr-FR" dirty="0">
              <a:cs typeface="Calibri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97" y="1000012"/>
            <a:ext cx="1270363" cy="645284"/>
          </a:xfrm>
        </p:spPr>
        <p:txBody>
          <a:bodyPr/>
          <a:lstStyle/>
          <a:p>
            <a:r>
              <a:rPr lang="fr-CH" dirty="0"/>
              <a:t>1971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1679" y="2321042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7 février </a:t>
            </a:r>
            <a:endParaRPr lang="fr-CH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b="0" i="0" dirty="0">
                <a:solidFill>
                  <a:srgbClr val="000000"/>
                </a:solidFill>
                <a:effectLst/>
              </a:rPr>
              <a:t>Le droit de vote et d'éligibilité est accordé aux femmes au niveau fédéral et dans le Canton de Fribourg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4</a:t>
            </a:fld>
            <a:endParaRPr lang="fr-FR" noProof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84F4107-B258-F3CC-8DF8-C3DC489F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78" y="3947545"/>
            <a:ext cx="1784237" cy="25276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1497874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1981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0" i="0" dirty="0">
                <a:solidFill>
                  <a:srgbClr val="000000"/>
                </a:solidFill>
                <a:effectLst/>
              </a:rPr>
              <a:t>Le principe d'égalité des droits entre femmes et hommes est inscrit dans la Constitution fédérale suisse</a:t>
            </a:r>
            <a:endParaRPr lang="fr-CH" dirty="0"/>
          </a:p>
        </p:txBody>
      </p:sp>
      <p:pic>
        <p:nvPicPr>
          <p:cNvPr id="28" name="Image 27" descr="Une image contenant texte, Carmin, dessin humoristique, affiche&#10;&#10;Description générée automatiquement">
            <a:extLst>
              <a:ext uri="{FF2B5EF4-FFF2-40B4-BE49-F238E27FC236}">
                <a16:creationId xmlns:a16="http://schemas.microsoft.com/office/drawing/2014/main" id="{5D4F56C1-B362-FA40-CBFF-32E5EEAA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9" t="336" r="30620" b="-2"/>
          <a:stretch/>
        </p:blipFill>
        <p:spPr>
          <a:xfrm>
            <a:off x="7245642" y="3947545"/>
            <a:ext cx="1780314" cy="25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814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108" y="1000012"/>
            <a:ext cx="1270363" cy="645284"/>
          </a:xfrm>
        </p:spPr>
        <p:txBody>
          <a:bodyPr/>
          <a:lstStyle/>
          <a:p>
            <a:r>
              <a:rPr lang="fr-CH" dirty="0"/>
              <a:t>1988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484" y="2311271"/>
            <a:ext cx="2921612" cy="3568696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1er janvier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b="0" i="0" dirty="0">
                <a:solidFill>
                  <a:srgbClr val="000000"/>
                </a:solidFill>
                <a:effectLst/>
              </a:rPr>
              <a:t>e droit matrimonial suisse est révisé : les femmes peuvent travailler et ouvrir un compte en banque sans l'accord de leur mari</a:t>
            </a:r>
            <a:endParaRPr lang="fr-CH" dirty="0">
              <a:solidFill>
                <a:srgbClr val="0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1er septembre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b="0" i="0" dirty="0">
                <a:solidFill>
                  <a:srgbClr val="000000"/>
                </a:solidFill>
                <a:effectLst/>
              </a:rPr>
              <a:t>e Bureau fédéral de l'égalité (BFEG) est créé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5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4049485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1991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i="0" dirty="0">
                <a:solidFill>
                  <a:srgbClr val="000000"/>
                </a:solidFill>
                <a:effectLst/>
              </a:rPr>
              <a:t>14 juin </a:t>
            </a:r>
          </a:p>
          <a:p>
            <a:r>
              <a:rPr lang="fr-CH" dirty="0">
                <a:solidFill>
                  <a:srgbClr val="000000"/>
                </a:solidFill>
              </a:rPr>
              <a:t>La </a:t>
            </a:r>
            <a:r>
              <a:rPr lang="fr-CH" b="0" i="0" dirty="0">
                <a:solidFill>
                  <a:srgbClr val="000000"/>
                </a:solidFill>
                <a:effectLst/>
              </a:rPr>
              <a:t>première Grève des Femmes a lieu pour demander l'application du principe d'égalité. Elle réunit plus de 500'000 personnes dans toute la Suisse</a:t>
            </a:r>
            <a:endParaRPr lang="fr-CH" dirty="0"/>
          </a:p>
        </p:txBody>
      </p:sp>
      <p:pic>
        <p:nvPicPr>
          <p:cNvPr id="3" name="Image 2" descr="Une image contenant croquis, Dessin au trait, dessin, blanc&#10;&#10;Description générée automatiquement">
            <a:extLst>
              <a:ext uri="{FF2B5EF4-FFF2-40B4-BE49-F238E27FC236}">
                <a16:creationId xmlns:a16="http://schemas.microsoft.com/office/drawing/2014/main" id="{5B8D9CDF-E69A-0BD1-9DF7-8125121F8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8" y="4423954"/>
            <a:ext cx="2037305" cy="22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99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45" y="1000012"/>
            <a:ext cx="1270363" cy="645284"/>
          </a:xfrm>
        </p:spPr>
        <p:txBody>
          <a:bodyPr/>
          <a:lstStyle/>
          <a:p>
            <a:r>
              <a:rPr lang="fr-CH" dirty="0"/>
              <a:t>1994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994" y="2420023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1er juin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b="0" i="0" dirty="0">
                <a:solidFill>
                  <a:srgbClr val="000000"/>
                </a:solidFill>
                <a:effectLst/>
              </a:rPr>
              <a:t>Le Bureau de l'égalité hommes-femmes et de la famille (BEF) du canton de Fribourg est créé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6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829522" y="1745048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8233390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2002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8724767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8868572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rgbClr val="000000"/>
                </a:solidFill>
              </a:rPr>
              <a:t>2</a:t>
            </a:r>
            <a:r>
              <a:rPr lang="fr-CH" b="1" i="0" dirty="0">
                <a:solidFill>
                  <a:srgbClr val="000000"/>
                </a:solidFill>
                <a:effectLst/>
              </a:rPr>
              <a:t> juin </a:t>
            </a:r>
          </a:p>
          <a:p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b="0" i="0" dirty="0">
                <a:solidFill>
                  <a:srgbClr val="000000"/>
                </a:solidFill>
                <a:effectLst/>
              </a:rPr>
              <a:t>a décriminalisation de l'avortement jusqu'à 12 semaines est acceptée</a:t>
            </a:r>
            <a:endParaRPr lang="fr-CH" dirty="0"/>
          </a:p>
        </p:txBody>
      </p:sp>
      <p:sp>
        <p:nvSpPr>
          <p:cNvPr id="2" name="Titre 11">
            <a:extLst>
              <a:ext uri="{FF2B5EF4-FFF2-40B4-BE49-F238E27FC236}">
                <a16:creationId xmlns:a16="http://schemas.microsoft.com/office/drawing/2014/main" id="{83F0BE3E-6C92-77C6-BB11-EE067E4245ED}"/>
              </a:ext>
            </a:extLst>
          </p:cNvPr>
          <p:cNvSpPr txBox="1">
            <a:spLocks/>
          </p:cNvSpPr>
          <p:nvPr/>
        </p:nvSpPr>
        <p:spPr>
          <a:xfrm>
            <a:off x="3542580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1996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E56FBC2-20DE-4914-FF12-1EC9B26340C3}"/>
              </a:ext>
            </a:extLst>
          </p:cNvPr>
          <p:cNvSpPr/>
          <p:nvPr/>
        </p:nvSpPr>
        <p:spPr>
          <a:xfrm>
            <a:off x="4033957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contenu 12">
            <a:extLst>
              <a:ext uri="{FF2B5EF4-FFF2-40B4-BE49-F238E27FC236}">
                <a16:creationId xmlns:a16="http://schemas.microsoft.com/office/drawing/2014/main" id="{E71F4732-ADD8-1F48-B505-4D2E8399BA0C}"/>
              </a:ext>
            </a:extLst>
          </p:cNvPr>
          <p:cNvSpPr txBox="1">
            <a:spLocks/>
          </p:cNvSpPr>
          <p:nvPr/>
        </p:nvSpPr>
        <p:spPr>
          <a:xfrm>
            <a:off x="4177762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i="0" dirty="0">
                <a:solidFill>
                  <a:srgbClr val="000000"/>
                </a:solidFill>
                <a:effectLst/>
              </a:rPr>
              <a:t>1</a:t>
            </a:r>
            <a:r>
              <a:rPr lang="fr-CH" b="1" i="0" baseline="30000" dirty="0">
                <a:solidFill>
                  <a:srgbClr val="000000"/>
                </a:solidFill>
                <a:effectLst/>
              </a:rPr>
              <a:t>er</a:t>
            </a:r>
            <a:r>
              <a:rPr lang="fr-CH" b="1" i="0" dirty="0">
                <a:solidFill>
                  <a:srgbClr val="000000"/>
                </a:solidFill>
                <a:effectLst/>
              </a:rPr>
              <a:t> juillet</a:t>
            </a:r>
          </a:p>
          <a:p>
            <a:r>
              <a:rPr lang="fr-CH" dirty="0">
                <a:solidFill>
                  <a:srgbClr val="000000"/>
                </a:solidFill>
              </a:rPr>
              <a:t>La loi fédérale sur l’égalité entre femmes et hommes (</a:t>
            </a:r>
            <a:r>
              <a:rPr lang="fr-CH" dirty="0" err="1">
                <a:solidFill>
                  <a:srgbClr val="000000"/>
                </a:solidFill>
              </a:rPr>
              <a:t>LEg</a:t>
            </a:r>
            <a:r>
              <a:rPr lang="fr-CH" dirty="0">
                <a:solidFill>
                  <a:srgbClr val="000000"/>
                </a:solidFill>
              </a:rPr>
              <a:t>) entre en vigueur</a:t>
            </a:r>
            <a:endParaRPr lang="fr-CH" dirty="0"/>
          </a:p>
        </p:txBody>
      </p:sp>
      <p:pic>
        <p:nvPicPr>
          <p:cNvPr id="11" name="Image 10" descr="Une image contenant symbole, capture d’écran, Graphique, violet&#10;&#10;Description générée automatiquement">
            <a:extLst>
              <a:ext uri="{FF2B5EF4-FFF2-40B4-BE49-F238E27FC236}">
                <a16:creationId xmlns:a16="http://schemas.microsoft.com/office/drawing/2014/main" id="{C1003C88-1803-60F8-8634-E3E2B26B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9" y="4090749"/>
            <a:ext cx="5066852" cy="2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247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4" y="1000012"/>
            <a:ext cx="1270363" cy="645284"/>
          </a:xfrm>
        </p:spPr>
        <p:txBody>
          <a:bodyPr/>
          <a:lstStyle/>
          <a:p>
            <a:r>
              <a:rPr lang="fr-CH" dirty="0"/>
              <a:t>2004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869" y="2374144"/>
            <a:ext cx="2921612" cy="35686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26 septembre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solidFill>
                  <a:srgbClr val="000000"/>
                </a:solidFill>
              </a:rPr>
              <a:t>Un congé maternité de 14 semaines est accepté au niveau fédéral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7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1820091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6610461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2011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710183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7245643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i="0" dirty="0">
                <a:solidFill>
                  <a:srgbClr val="000000"/>
                </a:solidFill>
                <a:effectLst/>
              </a:rPr>
              <a:t>4 décembre</a:t>
            </a:r>
          </a:p>
          <a:p>
            <a:r>
              <a:rPr lang="fr-CH" dirty="0">
                <a:solidFill>
                  <a:srgbClr val="000000"/>
                </a:solidFill>
              </a:rPr>
              <a:t>T</a:t>
            </a:r>
            <a:r>
              <a:rPr lang="fr-CH" b="0" i="0" dirty="0">
                <a:solidFill>
                  <a:srgbClr val="000000"/>
                </a:solidFill>
                <a:effectLst/>
              </a:rPr>
              <a:t>rois femmes sont élues au Conseil d'État du canton de Fribourg. Cela représente la plus haute proportion de femmes à ces postes jusqu'à aujourd'hui encore. Mais cette situation n'a duré que quelques mois</a:t>
            </a:r>
            <a:endParaRPr lang="fr-CH" dirty="0"/>
          </a:p>
        </p:txBody>
      </p:sp>
      <p:pic>
        <p:nvPicPr>
          <p:cNvPr id="4" name="Image 3" descr="Une image contenant texte, Visage humain, affiche, Prospectus&#10;&#10;Description générée automatiquement">
            <a:extLst>
              <a:ext uri="{FF2B5EF4-FFF2-40B4-BE49-F238E27FC236}">
                <a16:creationId xmlns:a16="http://schemas.microsoft.com/office/drawing/2014/main" id="{53107DF0-1E97-AEA9-C228-D1B351118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1" y="3763401"/>
            <a:ext cx="1914221" cy="27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074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599E39-5C55-1E97-37B4-6835ED3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1" y="1000012"/>
            <a:ext cx="1270363" cy="645284"/>
          </a:xfrm>
        </p:spPr>
        <p:txBody>
          <a:bodyPr/>
          <a:lstStyle/>
          <a:p>
            <a:r>
              <a:rPr lang="fr-CH" dirty="0"/>
              <a:t>2019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DAA28F8-4953-4465-24A2-EA9B66E6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194" y="2200932"/>
            <a:ext cx="2921612" cy="3568696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b="1" i="0" dirty="0">
                <a:solidFill>
                  <a:srgbClr val="000000"/>
                </a:solidFill>
                <a:effectLst/>
              </a:rPr>
              <a:t>14 juin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b="0" i="0" dirty="0">
                <a:solidFill>
                  <a:srgbClr val="000000"/>
                </a:solidFill>
                <a:effectLst/>
              </a:rPr>
              <a:t>a deuxième Grève des Femmes* a lieu. Elle mobilise plus de 500’000 personnes dans toute la Suisse et plus de 12'000 personnes à Fribourg, du jamais vu pour le canton ! 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b="1" dirty="0">
                <a:solidFill>
                  <a:srgbClr val="000000"/>
                </a:solidFill>
              </a:rPr>
              <a:t>2 octobre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b="0" i="0" dirty="0">
                <a:solidFill>
                  <a:srgbClr val="000000"/>
                </a:solidFill>
                <a:effectLst/>
              </a:rPr>
              <a:t>'exposition </a:t>
            </a:r>
            <a:r>
              <a:rPr lang="fr-CH" b="0" i="1" dirty="0">
                <a:solidFill>
                  <a:srgbClr val="000000"/>
                </a:solidFill>
                <a:effectLst/>
              </a:rPr>
              <a:t>Plus fort que la violence</a:t>
            </a:r>
            <a:r>
              <a:rPr lang="fr-CH" b="0" i="0" dirty="0">
                <a:solidFill>
                  <a:srgbClr val="000000"/>
                </a:solidFill>
                <a:effectLst/>
              </a:rPr>
              <a:t> est inaugurée pour les classes du secondaire II dans le canton de Fribourg</a:t>
            </a:r>
            <a:endParaRPr lang="fr-CH" dirty="0">
              <a:solidFill>
                <a:srgbClr val="000000"/>
              </a:solidFill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799E9-7878-ADF4-8199-3AE66D93C8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fr-FR" noProof="0" smtClean="0"/>
              <a:pPr/>
              <a:t>8</a:t>
            </a:fld>
            <a:endParaRPr lang="fr-FR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BB682-5163-C7EA-2912-D0506C60B666}"/>
              </a:ext>
            </a:extLst>
          </p:cNvPr>
          <p:cNvSpPr/>
          <p:nvPr/>
        </p:nvSpPr>
        <p:spPr>
          <a:xfrm>
            <a:off x="-100771" y="1828800"/>
            <a:ext cx="12492173" cy="89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0189328-E4EF-C652-6A28-631E41F25C37}"/>
              </a:ext>
            </a:extLst>
          </p:cNvPr>
          <p:cNvSpPr/>
          <p:nvPr/>
        </p:nvSpPr>
        <p:spPr>
          <a:xfrm>
            <a:off x="7262948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Titre 11">
            <a:extLst>
              <a:ext uri="{FF2B5EF4-FFF2-40B4-BE49-F238E27FC236}">
                <a16:creationId xmlns:a16="http://schemas.microsoft.com/office/drawing/2014/main" id="{7DC7A655-CBE5-B6FB-7C42-FD2C8C55C038}"/>
              </a:ext>
            </a:extLst>
          </p:cNvPr>
          <p:cNvSpPr txBox="1">
            <a:spLocks/>
          </p:cNvSpPr>
          <p:nvPr/>
        </p:nvSpPr>
        <p:spPr>
          <a:xfrm>
            <a:off x="8635206" y="1000012"/>
            <a:ext cx="1270363" cy="645284"/>
          </a:xfrm>
          <a:prstGeom prst="rect">
            <a:avLst/>
          </a:prstGeom>
        </p:spPr>
        <p:txBody>
          <a:bodyPr lIns="0" tIns="0" rIns="0" bIns="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/>
              <a:t>2020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CEF5DD8-F888-73F7-294A-25B605FA59EA}"/>
              </a:ext>
            </a:extLst>
          </p:cNvPr>
          <p:cNvSpPr/>
          <p:nvPr/>
        </p:nvSpPr>
        <p:spPr>
          <a:xfrm>
            <a:off x="9126583" y="1729817"/>
            <a:ext cx="287611" cy="287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id="{BAB4BDCC-D71A-1208-8C30-F8A584BCB810}"/>
              </a:ext>
            </a:extLst>
          </p:cNvPr>
          <p:cNvSpPr txBox="1">
            <a:spLocks/>
          </p:cNvSpPr>
          <p:nvPr/>
        </p:nvSpPr>
        <p:spPr>
          <a:xfrm>
            <a:off x="9270388" y="2321042"/>
            <a:ext cx="2921612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i="0" dirty="0">
                <a:solidFill>
                  <a:srgbClr val="000000"/>
                </a:solidFill>
                <a:effectLst/>
              </a:rPr>
              <a:t>27 septembre</a:t>
            </a:r>
          </a:p>
          <a:p>
            <a:r>
              <a:rPr lang="fr-CH" dirty="0">
                <a:solidFill>
                  <a:srgbClr val="000000"/>
                </a:solidFill>
              </a:rPr>
              <a:t>U</a:t>
            </a:r>
            <a:r>
              <a:rPr lang="fr-CH" b="0" i="0" dirty="0">
                <a:solidFill>
                  <a:srgbClr val="000000"/>
                </a:solidFill>
                <a:effectLst/>
              </a:rPr>
              <a:t>n congé paternité de 2 semaines est accepté au niveau fédéral</a:t>
            </a:r>
            <a:endParaRPr lang="fr-CH" dirty="0"/>
          </a:p>
        </p:txBody>
      </p:sp>
      <p:pic>
        <p:nvPicPr>
          <p:cNvPr id="3" name="Image 2" descr="Une image contenant plein air, chaussures, habits, bannière&#10;&#10;Description générée automatiquement">
            <a:extLst>
              <a:ext uri="{FF2B5EF4-FFF2-40B4-BE49-F238E27FC236}">
                <a16:creationId xmlns:a16="http://schemas.microsoft.com/office/drawing/2014/main" id="{C83CCAC7-5E51-A004-0632-42A9B27E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5" y="2661430"/>
            <a:ext cx="4326470" cy="28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81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99068"/>
            <a:ext cx="8685751" cy="645284"/>
          </a:xfrm>
        </p:spPr>
        <p:txBody>
          <a:bodyPr rtlCol="0"/>
          <a:lstStyle/>
          <a:p>
            <a:pPr rtl="0"/>
            <a:r>
              <a:rPr lang="fr-CH" dirty="0">
                <a:latin typeface="Antonio" panose="02000303000000000000" pitchFamily="2" charset="0"/>
              </a:rPr>
              <a:t>Définitions</a:t>
            </a:r>
            <a:endParaRPr lang="fr-FR" dirty="0">
              <a:latin typeface="Antonio" panose="02000303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fr-FR" smtClean="0"/>
              <a:pPr rt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837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ersonnalisé 3">
      <a:dk1>
        <a:srgbClr val="000000"/>
      </a:dk1>
      <a:lt1>
        <a:srgbClr val="FFFFFF"/>
      </a:lt1>
      <a:dk2>
        <a:srgbClr val="5D298B"/>
      </a:dk2>
      <a:lt2>
        <a:srgbClr val="A184BB"/>
      </a:lt2>
      <a:accent1>
        <a:srgbClr val="CDBCDD"/>
      </a:accent1>
      <a:accent2>
        <a:srgbClr val="5D298B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71_TF89547415_Win32.potx" id="{9A02C68B-A242-4BF7-9BA9-51A51DE5FD4F}" vid="{28371AA1-5BC3-408B-AB8C-D445B2713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annuelle – Impact</Template>
  <TotalTime>0</TotalTime>
  <Words>1064</Words>
  <Application>Microsoft Office PowerPoint</Application>
  <PresentationFormat>Grand écran</PresentationFormat>
  <Paragraphs>145</Paragraphs>
  <Slides>22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Antonio</vt:lpstr>
      <vt:lpstr>Arial</vt:lpstr>
      <vt:lpstr>Arial Nova</vt:lpstr>
      <vt:lpstr>Calibri</vt:lpstr>
      <vt:lpstr>Wingdings</vt:lpstr>
      <vt:lpstr>YACgEb2ZvHQ 0</vt:lpstr>
      <vt:lpstr>Theme1</vt:lpstr>
      <vt:lpstr>Égalité, qu’en penses-tu ?</vt:lpstr>
      <vt:lpstr>Sommaire</vt:lpstr>
      <vt:lpstr>Avancées en matière d’égalité de genre</vt:lpstr>
      <vt:lpstr>1971</vt:lpstr>
      <vt:lpstr>1988</vt:lpstr>
      <vt:lpstr>1994</vt:lpstr>
      <vt:lpstr>2004</vt:lpstr>
      <vt:lpstr>2019</vt:lpstr>
      <vt:lpstr>Définitions</vt:lpstr>
      <vt:lpstr>Le genre ?</vt:lpstr>
      <vt:lpstr>Le genre ?</vt:lpstr>
      <vt:lpstr>Le genre ?</vt:lpstr>
      <vt:lpstr>Le genre ?</vt:lpstr>
      <vt:lpstr>Des stéréotypes aux discriminations</vt:lpstr>
      <vt:lpstr>Effets concrets</vt:lpstr>
      <vt:lpstr>70%</vt:lpstr>
      <vt:lpstr>60%</vt:lpstr>
      <vt:lpstr>62%</vt:lpstr>
      <vt:lpstr>Le sexisme</vt:lpstr>
      <vt:lpstr>Le sexisme ordinaire</vt:lpstr>
      <vt:lpstr>Exercice</vt:lpstr>
      <vt:lpstr>Merci pour votre participation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annuel</dc:title>
  <dc:creator>Varone Audrey</dc:creator>
  <cp:lastModifiedBy>Minguely Morgane</cp:lastModifiedBy>
  <cp:revision>19</cp:revision>
  <dcterms:created xsi:type="dcterms:W3CDTF">2023-07-18T08:43:10Z</dcterms:created>
  <dcterms:modified xsi:type="dcterms:W3CDTF">2024-07-17T15:24:35Z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