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8" r:id="rId1"/>
  </p:sldMasterIdLst>
  <p:notesMasterIdLst>
    <p:notesMasterId r:id="rId15"/>
  </p:notesMasterIdLst>
  <p:handoutMasterIdLst>
    <p:handoutMasterId r:id="rId16"/>
  </p:handoutMasterIdLst>
  <p:sldIdLst>
    <p:sldId id="256" r:id="rId2"/>
    <p:sldId id="260" r:id="rId3"/>
    <p:sldId id="258" r:id="rId4"/>
    <p:sldId id="262" r:id="rId5"/>
    <p:sldId id="263" r:id="rId6"/>
    <p:sldId id="264" r:id="rId7"/>
    <p:sldId id="265" r:id="rId8"/>
    <p:sldId id="266" r:id="rId9"/>
    <p:sldId id="267" r:id="rId10"/>
    <p:sldId id="269" r:id="rId11"/>
    <p:sldId id="270" r:id="rId12"/>
    <p:sldId id="271" r:id="rId13"/>
    <p:sldId id="272" r:id="rId14"/>
  </p:sldIdLst>
  <p:sldSz cx="9144000" cy="5143500" type="screen16x9"/>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417">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0F7B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9322" autoAdjust="0"/>
  </p:normalViewPr>
  <p:slideViewPr>
    <p:cSldViewPr snapToGrid="0" snapToObjects="1">
      <p:cViewPr varScale="1">
        <p:scale>
          <a:sx n="129" d="100"/>
          <a:sy n="129" d="100"/>
        </p:scale>
        <p:origin x="1032" y="126"/>
      </p:cViewPr>
      <p:guideLst>
        <p:guide pos="5417"/>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EC0B015-EC11-564E-A964-94873134EF82}" type="slidenum">
              <a:rPr lang="fr-FR" smtClean="0"/>
              <a:t>‹N°›</a:t>
            </a:fld>
            <a:endParaRPr lang="fr-FR"/>
          </a:p>
        </p:txBody>
      </p:sp>
    </p:spTree>
    <p:extLst>
      <p:ext uri="{BB962C8B-B14F-4D97-AF65-F5344CB8AC3E}">
        <p14:creationId xmlns:p14="http://schemas.microsoft.com/office/powerpoint/2010/main" val="157738032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endParaRPr lang="fr-FR"/>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9EFA27-853E-6D46-B869-1A54A8924F98}" type="slidenum">
              <a:rPr lang="fr-FR" smtClean="0"/>
              <a:t>‹N°›</a:t>
            </a:fld>
            <a:endParaRPr lang="fr-FR"/>
          </a:p>
        </p:txBody>
      </p:sp>
    </p:spTree>
    <p:extLst>
      <p:ext uri="{BB962C8B-B14F-4D97-AF65-F5344CB8AC3E}">
        <p14:creationId xmlns:p14="http://schemas.microsoft.com/office/powerpoint/2010/main" val="227079286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5</a:t>
            </a:fld>
            <a:endParaRPr lang="fr-FR"/>
          </a:p>
        </p:txBody>
      </p:sp>
    </p:spTree>
    <p:extLst>
      <p:ext uri="{BB962C8B-B14F-4D97-AF65-F5344CB8AC3E}">
        <p14:creationId xmlns:p14="http://schemas.microsoft.com/office/powerpoint/2010/main" val="305434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None/>
            </a:pPr>
            <a:r>
              <a:rPr lang="fr-CH" b="0" i="0" dirty="0">
                <a:solidFill>
                  <a:srgbClr val="374151"/>
                </a:solidFill>
                <a:effectLst/>
                <a:latin typeface="Söhne"/>
              </a:rPr>
              <a:t>Soins infirmiers en cardiologie :</a:t>
            </a:r>
          </a:p>
          <a:p>
            <a:pPr marL="285750" lvl="0" indent="-285750" algn="l">
              <a:buFont typeface="Arial" panose="020B0604020202020204" pitchFamily="34" charset="0"/>
              <a:buChar char="•"/>
            </a:pPr>
            <a:r>
              <a:rPr lang="fr-CH" b="0" i="0" dirty="0">
                <a:solidFill>
                  <a:srgbClr val="374151"/>
                </a:solidFill>
                <a:effectLst/>
                <a:latin typeface="Söhne"/>
              </a:rPr>
              <a:t>Réduction des taux de </a:t>
            </a:r>
            <a:r>
              <a:rPr lang="fr-CH" b="0" i="0" dirty="0" err="1">
                <a:solidFill>
                  <a:srgbClr val="374151"/>
                </a:solidFill>
                <a:effectLst/>
                <a:latin typeface="Söhne"/>
              </a:rPr>
              <a:t>réhospitalisation</a:t>
            </a:r>
            <a:r>
              <a:rPr lang="fr-CH" b="0" i="0" dirty="0">
                <a:solidFill>
                  <a:srgbClr val="374151"/>
                </a:solidFill>
                <a:effectLst/>
                <a:latin typeface="Söhne"/>
              </a:rPr>
              <a:t> pour des problèmes cardiaques.</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maladies cardiaques chroniques grâce à l'éducation et au suivi des patients.</a:t>
            </a:r>
          </a:p>
          <a:p>
            <a:pPr marL="0" lvl="0" indent="0" algn="l">
              <a:buFont typeface="+mj-lt"/>
              <a:buNone/>
            </a:pPr>
            <a:r>
              <a:rPr lang="fr-CH" b="0" i="0" dirty="0">
                <a:solidFill>
                  <a:srgbClr val="374151"/>
                </a:solidFill>
                <a:effectLst/>
                <a:latin typeface="Söhne"/>
              </a:rPr>
              <a:t>Soins infirmiers en pédiatrie :</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maladies pédiatriques complexes.</a:t>
            </a:r>
          </a:p>
          <a:p>
            <a:pPr marL="285750" lvl="0" indent="-285750" algn="l">
              <a:buFont typeface="Arial" panose="020B0604020202020204" pitchFamily="34" charset="0"/>
              <a:buChar char="•"/>
            </a:pPr>
            <a:r>
              <a:rPr lang="fr-CH" b="0" i="0" dirty="0">
                <a:solidFill>
                  <a:srgbClr val="374151"/>
                </a:solidFill>
                <a:effectLst/>
                <a:latin typeface="Söhne"/>
              </a:rPr>
              <a:t>Réduction des complications postopératoires chez les enfants.</a:t>
            </a:r>
          </a:p>
          <a:p>
            <a:pPr algn="l">
              <a:buFont typeface="+mj-lt"/>
              <a:buNone/>
            </a:pPr>
            <a:r>
              <a:rPr lang="fr-CH" b="0" i="0" dirty="0">
                <a:solidFill>
                  <a:srgbClr val="374151"/>
                </a:solidFill>
                <a:effectLst/>
                <a:latin typeface="Söhne"/>
              </a:rPr>
              <a:t>Soins infirmiers en oncologie :</a:t>
            </a:r>
          </a:p>
          <a:p>
            <a:pPr marL="285750" lvl="0" indent="-285750" algn="l">
              <a:buFont typeface="Arial" panose="020B0604020202020204" pitchFamily="34" charset="0"/>
              <a:buChar char="•"/>
            </a:pPr>
            <a:r>
              <a:rPr lang="fr-CH" b="0" i="0" dirty="0">
                <a:solidFill>
                  <a:srgbClr val="374151"/>
                </a:solidFill>
                <a:effectLst/>
                <a:latin typeface="Söhne"/>
              </a:rPr>
              <a:t>Amélioration de la qualité de vie des patients atteints de cancer grâce à une gestion efficace des symptômes et de la douleur.</a:t>
            </a:r>
          </a:p>
          <a:p>
            <a:pPr marL="285750" lvl="0" indent="-285750" algn="l">
              <a:buFont typeface="Arial" panose="020B0604020202020204" pitchFamily="34" charset="0"/>
              <a:buChar char="•"/>
            </a:pPr>
            <a:r>
              <a:rPr lang="fr-CH" b="0" i="0" dirty="0">
                <a:solidFill>
                  <a:srgbClr val="374151"/>
                </a:solidFill>
                <a:effectLst/>
                <a:latin typeface="Söhne"/>
              </a:rPr>
              <a:t>Coordination des soins pour assurer une continuité des soins pendant les traitements.</a:t>
            </a:r>
          </a:p>
          <a:p>
            <a:pPr algn="l">
              <a:buFont typeface="+mj-lt"/>
              <a:buNone/>
            </a:pPr>
            <a:r>
              <a:rPr lang="fr-CH" b="0" i="0" dirty="0">
                <a:solidFill>
                  <a:srgbClr val="374151"/>
                </a:solidFill>
                <a:effectLst/>
                <a:latin typeface="Söhne"/>
              </a:rPr>
              <a:t>Soins infirmiers en psychiatrie :</a:t>
            </a:r>
          </a:p>
          <a:p>
            <a:pPr marL="285750" lvl="0" indent="-285750" algn="l">
              <a:buFont typeface="Arial" panose="020B0604020202020204" pitchFamily="34" charset="0"/>
              <a:buChar char="•"/>
            </a:pPr>
            <a:r>
              <a:rPr lang="fr-CH" b="0" i="0" dirty="0">
                <a:solidFill>
                  <a:srgbClr val="374151"/>
                </a:solidFill>
                <a:effectLst/>
                <a:latin typeface="Söhne"/>
              </a:rPr>
              <a:t>Réduction des crises chez les patients souffrant de troubles mentaux.</a:t>
            </a:r>
          </a:p>
          <a:p>
            <a:pPr marL="285750" lvl="0" indent="-285750" algn="l">
              <a:buFont typeface="Arial" panose="020B0604020202020204" pitchFamily="34" charset="0"/>
              <a:buChar char="•"/>
            </a:pPr>
            <a:r>
              <a:rPr lang="fr-CH" b="0" i="0" dirty="0">
                <a:solidFill>
                  <a:srgbClr val="374151"/>
                </a:solidFill>
                <a:effectLst/>
                <a:latin typeface="Söhne"/>
              </a:rPr>
              <a:t>Amélioration de la gestion des médicaments psychiatriques et de la stabilité émotionnelle.</a:t>
            </a:r>
          </a:p>
          <a:p>
            <a:pPr algn="l">
              <a:buFont typeface="+mj-lt"/>
              <a:buNone/>
            </a:pPr>
            <a:r>
              <a:rPr lang="fr-CH" b="0" i="0" dirty="0">
                <a:solidFill>
                  <a:srgbClr val="374151"/>
                </a:solidFill>
                <a:effectLst/>
                <a:latin typeface="Söhne"/>
              </a:rPr>
              <a:t>Soins infirmiers en gériatrie :</a:t>
            </a:r>
          </a:p>
          <a:p>
            <a:pPr marL="285750" lvl="0" indent="-285750" algn="l">
              <a:buFont typeface="Arial" panose="020B0604020202020204" pitchFamily="34" charset="0"/>
              <a:buChar char="•"/>
            </a:pPr>
            <a:r>
              <a:rPr lang="fr-CH" b="0" i="0" dirty="0">
                <a:solidFill>
                  <a:srgbClr val="374151"/>
                </a:solidFill>
                <a:effectLst/>
                <a:latin typeface="Söhne"/>
              </a:rPr>
              <a:t>Prévention des chutes et des complications liées à la fragilité chez les personnes âgées.</a:t>
            </a:r>
          </a:p>
          <a:p>
            <a:pPr marL="285750" lvl="0" indent="-285750" algn="l">
              <a:buFont typeface="Arial" panose="020B0604020202020204" pitchFamily="34" charset="0"/>
              <a:buChar char="•"/>
            </a:pPr>
            <a:r>
              <a:rPr lang="fr-CH" b="0" i="0" dirty="0">
                <a:solidFill>
                  <a:srgbClr val="374151"/>
                </a:solidFill>
                <a:effectLst/>
                <a:latin typeface="Söhne"/>
              </a:rPr>
              <a:t>Amélioration de la qualité de vie des personnes âgées en établissant des plans de soins adaptés à leurs besoins spécifiques.</a:t>
            </a:r>
            <a:endParaRPr lang="fr-CH"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6</a:t>
            </a:fld>
            <a:endParaRPr lang="fr-FR"/>
          </a:p>
        </p:txBody>
      </p:sp>
    </p:spTree>
    <p:extLst>
      <p:ext uri="{BB962C8B-B14F-4D97-AF65-F5344CB8AC3E}">
        <p14:creationId xmlns:p14="http://schemas.microsoft.com/office/powerpoint/2010/main" val="400190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En novembre 2017, le Grand Conseil du Canton de Vaud a adopté</a:t>
            </a:r>
            <a:r>
              <a:rPr lang="fr-CH" baseline="0" dirty="0"/>
              <a:t> une modification de la Loi sur la santé publique (LSP), portant sur l’article 124b. Cet article pose les bases légales pour la pratique d’un nouveau rôle infirmier: l’infirmier praticien spécialisé.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dirty="0"/>
              <a:t>La pratique dispose actuellement d’un cadre légal uniquement dans le Canton de Vaud, mais d’autres cantons étudient actuellement une adaptation de leur cadre légal. Des hôpitaux comme les HUG engagent déjà des IPS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b="1" dirty="0">
                <a:latin typeface="Arial" panose="020B0604020202020204" pitchFamily="34" charset="0"/>
                <a:cs typeface="Arial" panose="020B0604020202020204" pitchFamily="34" charset="0"/>
              </a:rPr>
              <a:t>Teresa </a:t>
            </a:r>
            <a:r>
              <a:rPr lang="fr-CH" sz="1200" b="1" dirty="0" err="1">
                <a:latin typeface="Arial" panose="020B0604020202020204" pitchFamily="34" charset="0"/>
                <a:cs typeface="Arial" panose="020B0604020202020204" pitchFamily="34" charset="0"/>
              </a:rPr>
              <a:t>Gyuriga</a:t>
            </a:r>
            <a:r>
              <a:rPr lang="fr-CH" sz="1200" dirty="0">
                <a:latin typeface="Arial" panose="020B0604020202020204" pitchFamily="34" charset="0"/>
                <a:cs typeface="Arial" panose="020B0604020202020204" pitchFamily="34" charset="0"/>
              </a:rPr>
              <a:t>, Infirmière Cantonale VD et Présidente de la Commission IPS</a:t>
            </a:r>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10</a:t>
            </a:fld>
            <a:endParaRPr lang="fr-FR"/>
          </a:p>
        </p:txBody>
      </p:sp>
    </p:spTree>
    <p:extLst>
      <p:ext uri="{BB962C8B-B14F-4D97-AF65-F5344CB8AC3E}">
        <p14:creationId xmlns:p14="http://schemas.microsoft.com/office/powerpoint/2010/main" val="295980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None/>
            </a:pPr>
            <a:r>
              <a:rPr lang="fr-CH" b="0" i="0" dirty="0">
                <a:solidFill>
                  <a:srgbClr val="000000"/>
                </a:solidFill>
                <a:effectLst/>
                <a:latin typeface="Söhne"/>
              </a:rPr>
              <a:t>Soins primaires :</a:t>
            </a:r>
          </a:p>
          <a:p>
            <a:pPr marL="285750" lvl="0" indent="-285750" algn="l">
              <a:buFont typeface="Arial" panose="020B0604020202020204" pitchFamily="34" charset="0"/>
              <a:buChar char="•"/>
            </a:pPr>
            <a:r>
              <a:rPr lang="fr-CH" b="0" i="0" dirty="0">
                <a:solidFill>
                  <a:srgbClr val="000000"/>
                </a:solidFill>
                <a:effectLst/>
                <a:latin typeface="Söhne"/>
              </a:rPr>
              <a:t>Amélioration de l'accès aux soins de santé, en particulier dans les zones rurales ou sous-desservies.</a:t>
            </a:r>
          </a:p>
          <a:p>
            <a:pPr marL="285750" lvl="0" indent="-285750" algn="l">
              <a:buFont typeface="Arial" panose="020B0604020202020204" pitchFamily="34" charset="0"/>
              <a:buChar char="•"/>
            </a:pPr>
            <a:r>
              <a:rPr lang="fr-CH" b="0" i="0" dirty="0">
                <a:solidFill>
                  <a:srgbClr val="000000"/>
                </a:solidFill>
                <a:effectLst/>
                <a:latin typeface="Söhne"/>
              </a:rPr>
              <a:t>Réduction des taux d'hospitalisation et des visites aux services d'urgence grâce à une gestion plus proactive des affections courantes.</a:t>
            </a:r>
          </a:p>
          <a:p>
            <a:pPr algn="l">
              <a:buFont typeface="+mj-lt"/>
              <a:buNone/>
            </a:pPr>
            <a:r>
              <a:rPr lang="fr-CH" b="0" i="0" dirty="0">
                <a:solidFill>
                  <a:srgbClr val="000000"/>
                </a:solidFill>
                <a:effectLst/>
                <a:latin typeface="Söhne"/>
              </a:rPr>
              <a:t>Pédiatrie :</a:t>
            </a:r>
          </a:p>
          <a:p>
            <a:pPr marL="285750" lvl="0" indent="-285750" algn="l">
              <a:buFont typeface="Arial" panose="020B0604020202020204" pitchFamily="34" charset="0"/>
              <a:buChar char="•"/>
            </a:pPr>
            <a:r>
              <a:rPr lang="fr-CH" b="0" i="0" dirty="0">
                <a:solidFill>
                  <a:srgbClr val="000000"/>
                </a:solidFill>
                <a:effectLst/>
                <a:latin typeface="Söhne"/>
              </a:rPr>
              <a:t>Amélioration de la gestion des affections pédiatriques courantes, telles que les infections de l'oreille et les infections respiratoires.</a:t>
            </a:r>
          </a:p>
          <a:p>
            <a:pPr marL="285750" lvl="0" indent="-285750" algn="l">
              <a:buFont typeface="Arial" panose="020B0604020202020204" pitchFamily="34" charset="0"/>
              <a:buChar char="•"/>
            </a:pPr>
            <a:r>
              <a:rPr lang="fr-CH" b="0" i="0" dirty="0">
                <a:solidFill>
                  <a:srgbClr val="000000"/>
                </a:solidFill>
                <a:effectLst/>
                <a:latin typeface="Söhne"/>
              </a:rPr>
              <a:t>Amélioration de la coordination des soins pour les enfants atteints de maladies chroniques.</a:t>
            </a:r>
          </a:p>
          <a:p>
            <a:pPr algn="l">
              <a:buFont typeface="+mj-lt"/>
              <a:buNone/>
            </a:pPr>
            <a:r>
              <a:rPr lang="fr-CH" b="0" i="0" dirty="0">
                <a:solidFill>
                  <a:srgbClr val="000000"/>
                </a:solidFill>
                <a:effectLst/>
                <a:latin typeface="Söhne"/>
              </a:rPr>
              <a:t>Gériatrie :</a:t>
            </a:r>
          </a:p>
          <a:p>
            <a:pPr marL="285750" lvl="0" indent="-285750" algn="l">
              <a:buFont typeface="Arial" panose="020B0604020202020204" pitchFamily="34" charset="0"/>
              <a:buChar char="•"/>
            </a:pPr>
            <a:r>
              <a:rPr lang="fr-CH" b="0" i="0" dirty="0">
                <a:solidFill>
                  <a:srgbClr val="000000"/>
                </a:solidFill>
                <a:effectLst/>
                <a:latin typeface="Söhne"/>
              </a:rPr>
              <a:t>Prévention des chutes et des complications liées au vieillissement chez les personnes âgées.</a:t>
            </a:r>
          </a:p>
          <a:p>
            <a:pPr marL="285750" lvl="0" indent="-285750" algn="l">
              <a:buFont typeface="Arial" panose="020B0604020202020204" pitchFamily="34" charset="0"/>
              <a:buChar char="•"/>
            </a:pPr>
            <a:r>
              <a:rPr lang="fr-CH" b="0" i="0" dirty="0">
                <a:solidFill>
                  <a:srgbClr val="000000"/>
                </a:solidFill>
                <a:effectLst/>
                <a:latin typeface="Söhne"/>
              </a:rPr>
              <a:t>Amélioration de la qualité de vie des personnes âgées en établissant des plans de soins adaptés à leurs besoins spécifiques.</a:t>
            </a:r>
          </a:p>
          <a:p>
            <a:pPr marL="0" lvl="0" indent="0" algn="l">
              <a:buFont typeface="Arial" panose="020B0604020202020204" pitchFamily="34" charset="0"/>
              <a:buNone/>
            </a:pPr>
            <a:r>
              <a:rPr lang="fr-CH" b="0" i="0" dirty="0">
                <a:solidFill>
                  <a:srgbClr val="000000"/>
                </a:solidFill>
                <a:effectLst/>
                <a:latin typeface="Söhne"/>
              </a:rPr>
              <a:t>Psychiatrie :</a:t>
            </a:r>
          </a:p>
          <a:p>
            <a:pPr marL="285750" lvl="0" indent="-285750" algn="l">
              <a:buFont typeface="Arial" panose="020B0604020202020204" pitchFamily="34" charset="0"/>
              <a:buChar char="•"/>
            </a:pPr>
            <a:r>
              <a:rPr lang="fr-CH" b="0" i="0" dirty="0">
                <a:solidFill>
                  <a:srgbClr val="000000"/>
                </a:solidFill>
                <a:effectLst/>
                <a:latin typeface="Söhne"/>
              </a:rPr>
              <a:t>Amélioration de la gestion des troubles mentaux courants, tels que la dépression et l'anxiété.</a:t>
            </a:r>
          </a:p>
          <a:p>
            <a:pPr marL="285750" lvl="0" indent="-285750" algn="l">
              <a:buFont typeface="Arial" panose="020B0604020202020204" pitchFamily="34" charset="0"/>
              <a:buChar char="•"/>
            </a:pPr>
            <a:r>
              <a:rPr lang="fr-CH" b="0" i="0" dirty="0">
                <a:solidFill>
                  <a:srgbClr val="000000"/>
                </a:solidFill>
                <a:effectLst/>
                <a:latin typeface="Söhne"/>
              </a:rPr>
              <a:t>Réduction des hospitalisations psychiatriques grâce à un suivi et une gestion appropriée.</a:t>
            </a:r>
          </a:p>
          <a:p>
            <a:pPr algn="l">
              <a:buFont typeface="+mj-lt"/>
              <a:buNone/>
            </a:pPr>
            <a:r>
              <a:rPr lang="fr-CH" b="0" i="0" dirty="0">
                <a:solidFill>
                  <a:srgbClr val="000000"/>
                </a:solidFill>
                <a:effectLst/>
                <a:latin typeface="Söhne"/>
              </a:rPr>
              <a:t>Oncologie :</a:t>
            </a:r>
          </a:p>
          <a:p>
            <a:pPr marL="285750" lvl="0" indent="-285750" algn="l">
              <a:buFont typeface="Arial" panose="020B0604020202020204" pitchFamily="34" charset="0"/>
              <a:buChar char="•"/>
            </a:pPr>
            <a:r>
              <a:rPr lang="fr-CH" b="0" i="0" dirty="0">
                <a:solidFill>
                  <a:srgbClr val="000000"/>
                </a:solidFill>
                <a:effectLst/>
                <a:latin typeface="Söhne"/>
              </a:rPr>
              <a:t>Amélioration de la qualité de vie des patients atteints de cancer grâce à une gestion efficace des symptômes et de la douleur.</a:t>
            </a:r>
          </a:p>
          <a:p>
            <a:pPr marL="285750" lvl="0" indent="-285750" algn="l">
              <a:buFont typeface="Arial" panose="020B0604020202020204" pitchFamily="34" charset="0"/>
              <a:buChar char="•"/>
            </a:pPr>
            <a:r>
              <a:rPr lang="fr-CH" b="0" i="0" dirty="0">
                <a:solidFill>
                  <a:srgbClr val="000000"/>
                </a:solidFill>
                <a:effectLst/>
                <a:latin typeface="Söhne"/>
              </a:rPr>
              <a:t>Coordination des soins pour assurer une continuité des soins pendant les traitements.</a:t>
            </a:r>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A9EFA27-853E-6D46-B869-1A54A8924F98}" type="slidenum">
              <a:rPr lang="fr-FR" smtClean="0"/>
              <a:t>11</a:t>
            </a:fld>
            <a:endParaRPr lang="fr-FR"/>
          </a:p>
        </p:txBody>
      </p:sp>
    </p:spTree>
    <p:extLst>
      <p:ext uri="{BB962C8B-B14F-4D97-AF65-F5344CB8AC3E}">
        <p14:creationId xmlns:p14="http://schemas.microsoft.com/office/powerpoint/2010/main" val="353004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_Titre_1">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2243DCF-91D8-17C2-6172-B28A446EDAA7}"/>
              </a:ext>
            </a:extLst>
          </p:cNvPr>
          <p:cNvSpPr>
            <a:spLocks noGrp="1"/>
          </p:cNvSpPr>
          <p:nvPr>
            <p:ph type="dt" sz="half" idx="10"/>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6949410D-2CD9-38AC-D266-27941CD28114}"/>
              </a:ext>
            </a:extLst>
          </p:cNvPr>
          <p:cNvSpPr>
            <a:spLocks noGrp="1"/>
          </p:cNvSpPr>
          <p:nvPr>
            <p:ph type="sldNum" sz="quarter" idx="11"/>
          </p:nvPr>
        </p:nvSpPr>
        <p:spPr/>
        <p:txBody>
          <a:bodyPr/>
          <a:lstStyle/>
          <a:p>
            <a:fld id="{93954E36-B195-4A0A-A530-CE34383C1F85}" type="slidenum">
              <a:rPr lang="fr-CH" smtClean="0"/>
              <a:pPr/>
              <a:t>‹N°›</a:t>
            </a:fld>
            <a:endParaRPr lang="fr-CH" dirty="0"/>
          </a:p>
        </p:txBody>
      </p:sp>
      <p:sp>
        <p:nvSpPr>
          <p:cNvPr id="5" name="Espace réservé du pied de page 4">
            <a:extLst>
              <a:ext uri="{FF2B5EF4-FFF2-40B4-BE49-F238E27FC236}">
                <a16:creationId xmlns:a16="http://schemas.microsoft.com/office/drawing/2014/main" id="{9C4ADD77-954D-1AD7-E764-7C81B88909BA}"/>
              </a:ext>
            </a:extLst>
          </p:cNvPr>
          <p:cNvSpPr>
            <a:spLocks noGrp="1"/>
          </p:cNvSpPr>
          <p:nvPr>
            <p:ph type="ftr" sz="quarter" idx="12"/>
          </p:nvPr>
        </p:nvSpPr>
        <p:spPr/>
        <p:txBody>
          <a:bodyPr/>
          <a:lstStyle/>
          <a:p>
            <a:pPr algn="l"/>
            <a:r>
              <a:rPr lang="fr-CH"/>
              <a:t>Faculté de biologie et de médecine - Institut universitaire de formation et de recherche en soins (IUFRS)</a:t>
            </a:r>
            <a:endParaRPr lang="fr-CH" dirty="0"/>
          </a:p>
        </p:txBody>
      </p:sp>
      <p:sp>
        <p:nvSpPr>
          <p:cNvPr id="6" name="Espace réservé du texte 6">
            <a:extLst>
              <a:ext uri="{FF2B5EF4-FFF2-40B4-BE49-F238E27FC236}">
                <a16:creationId xmlns:a16="http://schemas.microsoft.com/office/drawing/2014/main" id="{6E2ED1E1-1005-727A-FD18-3C4C821090BD}"/>
              </a:ext>
            </a:extLst>
          </p:cNvPr>
          <p:cNvSpPr>
            <a:spLocks noGrp="1"/>
          </p:cNvSpPr>
          <p:nvPr>
            <p:ph type="body" sz="quarter" idx="13" hasCustomPrompt="1"/>
          </p:nvPr>
        </p:nvSpPr>
        <p:spPr>
          <a:xfrm>
            <a:off x="252000" y="838672"/>
            <a:ext cx="8640000" cy="691200"/>
          </a:xfrm>
        </p:spPr>
        <p:txBody>
          <a:bodyPr tIns="46800" bIns="46800">
            <a:noAutofit/>
          </a:bodyPr>
          <a:lstStyle>
            <a:lvl1pPr algn="ctr">
              <a:lnSpc>
                <a:spcPct val="90000"/>
              </a:lnSpc>
              <a:spcBef>
                <a:spcPts val="0"/>
              </a:spcBef>
              <a:defRPr lang="fr-FR" sz="3600" b="1" kern="1200" cap="all" dirty="0">
                <a:solidFill>
                  <a:srgbClr val="31859C"/>
                </a:solidFill>
                <a:latin typeface="Arial" panose="020B0604020202020204" pitchFamily="34" charset="0"/>
                <a:ea typeface="+mj-ea"/>
                <a:cs typeface="Arial" panose="020B0604020202020204" pitchFamily="34" charset="0"/>
              </a:defRPr>
            </a:lvl1pPr>
          </a:lstStyle>
          <a:p>
            <a:pPr lvl="0"/>
            <a:r>
              <a:rPr lang="fr-FR" dirty="0"/>
              <a:t>Modifier les styles</a:t>
            </a:r>
          </a:p>
        </p:txBody>
      </p:sp>
      <p:sp>
        <p:nvSpPr>
          <p:cNvPr id="7" name="Espace réservé du texte 6">
            <a:extLst>
              <a:ext uri="{FF2B5EF4-FFF2-40B4-BE49-F238E27FC236}">
                <a16:creationId xmlns:a16="http://schemas.microsoft.com/office/drawing/2014/main" id="{CC2019B2-8C60-FD7A-9A7F-580F573A4388}"/>
              </a:ext>
            </a:extLst>
          </p:cNvPr>
          <p:cNvSpPr>
            <a:spLocks noGrp="1"/>
          </p:cNvSpPr>
          <p:nvPr>
            <p:ph type="body" sz="quarter" idx="14" hasCustomPrompt="1"/>
          </p:nvPr>
        </p:nvSpPr>
        <p:spPr>
          <a:xfrm>
            <a:off x="252000" y="1637872"/>
            <a:ext cx="8640000" cy="612000"/>
          </a:xfrm>
        </p:spPr>
        <p:txBody>
          <a:bodyPr>
            <a:noAutofit/>
          </a:bodyPr>
          <a:lstStyle>
            <a:lvl1pPr marL="0" indent="0" algn="ctr" defTabSz="914373" rtl="0" eaLnBrk="1" latinLnBrk="0" hangingPunct="1">
              <a:lnSpc>
                <a:spcPct val="90000"/>
              </a:lnSpc>
              <a:spcBef>
                <a:spcPts val="1000"/>
              </a:spcBef>
              <a:buFont typeface="Arial" panose="020B0604020202020204" pitchFamily="34" charset="0"/>
              <a:buNone/>
              <a:defRPr lang="fr-FR" sz="2800" kern="1200" dirty="0" smtClean="0">
                <a:solidFill>
                  <a:schemeClr val="bg1">
                    <a:lumMod val="50000"/>
                  </a:schemeClr>
                </a:solidFill>
                <a:latin typeface="Arial" panose="020B0604020202020204" pitchFamily="34" charset="0"/>
                <a:ea typeface="+mn-ea"/>
                <a:cs typeface="Arial" panose="020B0604020202020204" pitchFamily="34" charset="0"/>
              </a:defRPr>
            </a:lvl1pPr>
          </a:lstStyle>
          <a:p>
            <a:pPr lvl="0"/>
            <a:r>
              <a:rPr lang="fr-FR" dirty="0"/>
              <a:t>(SOUS-TITRE)</a:t>
            </a:r>
          </a:p>
        </p:txBody>
      </p:sp>
      <p:sp>
        <p:nvSpPr>
          <p:cNvPr id="12" name="Espace réservé du texte 6">
            <a:extLst>
              <a:ext uri="{FF2B5EF4-FFF2-40B4-BE49-F238E27FC236}">
                <a16:creationId xmlns:a16="http://schemas.microsoft.com/office/drawing/2014/main" id="{9E1AB809-BBE0-D1F1-CE0A-DCB9554369BD}"/>
              </a:ext>
            </a:extLst>
          </p:cNvPr>
          <p:cNvSpPr>
            <a:spLocks noGrp="1"/>
          </p:cNvSpPr>
          <p:nvPr>
            <p:ph type="body" sz="quarter" idx="17" hasCustomPrompt="1"/>
          </p:nvPr>
        </p:nvSpPr>
        <p:spPr>
          <a:xfrm>
            <a:off x="252000" y="2896723"/>
            <a:ext cx="8640000" cy="343446"/>
          </a:xfrm>
        </p:spPr>
        <p:txBody>
          <a:bodyPr>
            <a:noAutofit/>
          </a:bodyPr>
          <a:lstStyle>
            <a:lvl1pPr marL="0" indent="0" algn="ctr" defTabSz="914373" rtl="0" eaLnBrk="1" latinLnBrk="0" hangingPunct="1">
              <a:lnSpc>
                <a:spcPct val="100000"/>
              </a:lnSpc>
              <a:spcBef>
                <a:spcPts val="432"/>
              </a:spcBef>
              <a:buFont typeface="Arial" panose="020B0604020202020204" pitchFamily="34" charset="0"/>
              <a:buNone/>
              <a:defRPr lang="fr-FR" sz="18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fr-FR" dirty="0"/>
              <a:t>Auteur-e-s [Prénom, Nom, ...,]</a:t>
            </a:r>
          </a:p>
        </p:txBody>
      </p:sp>
      <p:sp>
        <p:nvSpPr>
          <p:cNvPr id="16" name="Espace réservé du texte 6">
            <a:extLst>
              <a:ext uri="{FF2B5EF4-FFF2-40B4-BE49-F238E27FC236}">
                <a16:creationId xmlns:a16="http://schemas.microsoft.com/office/drawing/2014/main" id="{63346F59-1EEA-84A7-36F7-B95D7F245D02}"/>
              </a:ext>
            </a:extLst>
          </p:cNvPr>
          <p:cNvSpPr>
            <a:spLocks noGrp="1"/>
          </p:cNvSpPr>
          <p:nvPr>
            <p:ph type="body" sz="quarter" idx="18" hasCustomPrompt="1"/>
          </p:nvPr>
        </p:nvSpPr>
        <p:spPr>
          <a:xfrm>
            <a:off x="150400" y="4083908"/>
            <a:ext cx="8640000" cy="540000"/>
          </a:xfrm>
        </p:spPr>
        <p:txBody>
          <a:bodyPr>
            <a:noAutofit/>
          </a:bodyPr>
          <a:lstStyle>
            <a:lvl1pPr marL="0" indent="0" algn="ctr" defTabSz="914373" rtl="0" eaLnBrk="1" latinLnBrk="0" hangingPunct="1">
              <a:lnSpc>
                <a:spcPct val="100000"/>
              </a:lnSpc>
              <a:spcBef>
                <a:spcPts val="0"/>
              </a:spcBef>
              <a:buFont typeface="Arial" panose="020B0604020202020204" pitchFamily="34" charset="0"/>
              <a:buNone/>
              <a:defRPr lang="fr-FR" sz="16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Nom de la conférence, institution</a:t>
            </a:r>
            <a:br>
              <a:rPr lang="fr-CH" dirty="0"/>
            </a:br>
            <a:r>
              <a:rPr lang="fr-CH" dirty="0"/>
              <a:t>Lieu | date </a:t>
            </a:r>
          </a:p>
        </p:txBody>
      </p:sp>
      <p:sp>
        <p:nvSpPr>
          <p:cNvPr id="18" name="ZoneTexte 17">
            <a:extLst>
              <a:ext uri="{FF2B5EF4-FFF2-40B4-BE49-F238E27FC236}">
                <a16:creationId xmlns:a16="http://schemas.microsoft.com/office/drawing/2014/main" id="{437C5DDC-16A5-66FF-02E8-77F7CC04A252}"/>
              </a:ext>
            </a:extLst>
          </p:cNvPr>
          <p:cNvSpPr txBox="1"/>
          <p:nvPr userDrawn="1"/>
        </p:nvSpPr>
        <p:spPr>
          <a:xfrm>
            <a:off x="252000" y="3352230"/>
            <a:ext cx="8640000" cy="553998"/>
          </a:xfrm>
          <a:prstGeom prst="rect">
            <a:avLst/>
          </a:prstGeom>
          <a:noFill/>
        </p:spPr>
        <p:txBody>
          <a:bodyPr wrap="square" lIns="90000" tIns="0" rIns="90000" bIns="0" rtlCol="0">
            <a:spAutoFit/>
          </a:bodyPr>
          <a:lstStyle/>
          <a:p>
            <a:pPr algn="ctr">
              <a:spcBef>
                <a:spcPts val="336"/>
              </a:spcBef>
            </a:pPr>
            <a:r>
              <a:rPr lang="fr-CH" sz="1200" dirty="0">
                <a:solidFill>
                  <a:schemeClr val="bg1">
                    <a:lumMod val="50000"/>
                  </a:schemeClr>
                </a:solidFill>
                <a:latin typeface="Arial" panose="020B0604020202020204" pitchFamily="34" charset="0"/>
                <a:cs typeface="Arial" panose="020B0604020202020204" pitchFamily="34" charset="0"/>
              </a:rPr>
              <a:t>Institut universitaire de formation et de recherche en soins (IUFRS)</a:t>
            </a:r>
            <a:br>
              <a:rPr lang="fr-CH" sz="1200" dirty="0">
                <a:solidFill>
                  <a:schemeClr val="bg1">
                    <a:lumMod val="50000"/>
                  </a:schemeClr>
                </a:solidFill>
                <a:latin typeface="Arial" panose="020B0604020202020204" pitchFamily="34" charset="0"/>
                <a:cs typeface="Arial" panose="020B0604020202020204" pitchFamily="34" charset="0"/>
              </a:rPr>
            </a:br>
            <a:r>
              <a:rPr lang="fr-CH" sz="1200" dirty="0">
                <a:solidFill>
                  <a:schemeClr val="bg1">
                    <a:lumMod val="50000"/>
                  </a:schemeClr>
                </a:solidFill>
                <a:latin typeface="Arial" panose="020B0604020202020204" pitchFamily="34" charset="0"/>
                <a:cs typeface="Arial" panose="020B0604020202020204" pitchFamily="34" charset="0"/>
              </a:rPr>
              <a:t>Faculté de biologie et de médecine</a:t>
            </a:r>
            <a:br>
              <a:rPr lang="fr-CH" sz="1200" dirty="0">
                <a:solidFill>
                  <a:schemeClr val="bg1">
                    <a:lumMod val="50000"/>
                  </a:schemeClr>
                </a:solidFill>
                <a:latin typeface="Arial" panose="020B0604020202020204" pitchFamily="34" charset="0"/>
                <a:cs typeface="Arial" panose="020B0604020202020204" pitchFamily="34" charset="0"/>
              </a:rPr>
            </a:br>
            <a:r>
              <a:rPr lang="fr-CH" sz="1200" dirty="0">
                <a:solidFill>
                  <a:schemeClr val="bg1">
                    <a:lumMod val="50000"/>
                  </a:schemeClr>
                </a:solidFill>
                <a:latin typeface="Arial" panose="020B0604020202020204" pitchFamily="34" charset="0"/>
                <a:cs typeface="Arial" panose="020B0604020202020204" pitchFamily="34" charset="0"/>
              </a:rPr>
              <a:t>Université de Lausanne (UNIL) | Centre hospitalier universitaire vaudois (CHUV)</a:t>
            </a:r>
          </a:p>
        </p:txBody>
      </p:sp>
      <p:grpSp>
        <p:nvGrpSpPr>
          <p:cNvPr id="2" name="Groupe 1">
            <a:extLst>
              <a:ext uri="{FF2B5EF4-FFF2-40B4-BE49-F238E27FC236}">
                <a16:creationId xmlns:a16="http://schemas.microsoft.com/office/drawing/2014/main" id="{AE30E20F-8C91-CD8F-D197-C08D824EAC47}"/>
              </a:ext>
            </a:extLst>
          </p:cNvPr>
          <p:cNvGrpSpPr/>
          <p:nvPr userDrawn="1"/>
        </p:nvGrpSpPr>
        <p:grpSpPr>
          <a:xfrm>
            <a:off x="133350" y="156179"/>
            <a:ext cx="8758272" cy="227755"/>
            <a:chOff x="133350" y="156179"/>
            <a:chExt cx="8758272" cy="227755"/>
          </a:xfrm>
        </p:grpSpPr>
        <p:sp>
          <p:nvSpPr>
            <p:cNvPr id="8" name="ZoneTexte 7">
              <a:extLst>
                <a:ext uri="{FF2B5EF4-FFF2-40B4-BE49-F238E27FC236}">
                  <a16:creationId xmlns:a16="http://schemas.microsoft.com/office/drawing/2014/main" id="{BBC2DB54-5D2D-D895-5C26-F3EA4977202F}"/>
                </a:ext>
              </a:extLst>
            </p:cNvPr>
            <p:cNvSpPr txBox="1"/>
            <p:nvPr userDrawn="1"/>
          </p:nvSpPr>
          <p:spPr>
            <a:xfrm>
              <a:off x="133350" y="156179"/>
              <a:ext cx="8124825" cy="227755"/>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880" b="0" i="0" u="none" strike="noStrike" kern="1200" cap="none" spc="-10" normalizeH="0" baseline="0" noProof="0" dirty="0">
                  <a:ln>
                    <a:noFill/>
                  </a:ln>
                  <a:solidFill>
                    <a:schemeClr val="tx1"/>
                  </a:solidFill>
                  <a:effectLst/>
                  <a:uLnTx/>
                  <a:uFillTx/>
                  <a:latin typeface="Calibri"/>
                  <a:ea typeface="+mn-ea"/>
                  <a:cs typeface="+mn-cs"/>
                </a:rPr>
                <a:t>||||||||||||||||||||||||||||||||||||||||||||||||||||||||||||||||||||||||||||||||||||||||||||||||||||||||||||||||||||||||||||||||||||||||||||||||||||||||||||||</a:t>
              </a:r>
            </a:p>
          </p:txBody>
        </p:sp>
        <p:pic>
          <p:nvPicPr>
            <p:cNvPr id="9" name="Image 8">
              <a:extLst>
                <a:ext uri="{FF2B5EF4-FFF2-40B4-BE49-F238E27FC236}">
                  <a16:creationId xmlns:a16="http://schemas.microsoft.com/office/drawing/2014/main" id="{875639ED-DCC8-F637-8AFB-D69AD64EE8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219089"/>
              <a:ext cx="814422" cy="102323"/>
            </a:xfrm>
            <a:prstGeom prst="rect">
              <a:avLst/>
            </a:prstGeom>
          </p:spPr>
        </p:pic>
      </p:grpSp>
    </p:spTree>
    <p:extLst>
      <p:ext uri="{BB962C8B-B14F-4D97-AF65-F5344CB8AC3E}">
        <p14:creationId xmlns:p14="http://schemas.microsoft.com/office/powerpoint/2010/main" val="37955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_Titre_2">
    <p:spTree>
      <p:nvGrpSpPr>
        <p:cNvPr id="1" name=""/>
        <p:cNvGrpSpPr/>
        <p:nvPr/>
      </p:nvGrpSpPr>
      <p:grpSpPr>
        <a:xfrm>
          <a:off x="0" y="0"/>
          <a:ext cx="0" cy="0"/>
          <a:chOff x="0" y="0"/>
          <a:chExt cx="0" cy="0"/>
        </a:xfrm>
      </p:grpSpPr>
      <p:sp>
        <p:nvSpPr>
          <p:cNvPr id="7" name="Espace réservé du texte 6"/>
          <p:cNvSpPr>
            <a:spLocks noGrp="1"/>
          </p:cNvSpPr>
          <p:nvPr>
            <p:ph type="body" sz="quarter" idx="11" hasCustomPrompt="1"/>
          </p:nvPr>
        </p:nvSpPr>
        <p:spPr>
          <a:xfrm>
            <a:off x="252000" y="2700000"/>
            <a:ext cx="8640000" cy="1242000"/>
          </a:xfrm>
        </p:spPr>
        <p:txBody>
          <a:bodyPr>
            <a:noAutofit/>
          </a:bodyPr>
          <a:lstStyle>
            <a:lvl1pPr marL="0" indent="0" algn="ctr" defTabSz="914373" rtl="0" eaLnBrk="1" latinLnBrk="0" hangingPunct="1">
              <a:lnSpc>
                <a:spcPct val="90000"/>
              </a:lnSpc>
              <a:spcBef>
                <a:spcPts val="1000"/>
              </a:spcBef>
              <a:buFont typeface="Arial" panose="020B0604020202020204" pitchFamily="34" charset="0"/>
              <a:buNone/>
              <a:defRPr lang="fr-FR" sz="2800" b="1" kern="1200" dirty="0">
                <a:solidFill>
                  <a:schemeClr val="bg1">
                    <a:lumMod val="50000"/>
                  </a:schemeClr>
                </a:solidFill>
                <a:latin typeface="Arial" panose="020B0604020202020204" pitchFamily="34" charset="0"/>
                <a:ea typeface="+mn-ea"/>
                <a:cs typeface="Arial" panose="020B0604020202020204" pitchFamily="34" charset="0"/>
              </a:defRPr>
            </a:lvl1pPr>
          </a:lstStyle>
          <a:p>
            <a:pPr lvl="0"/>
            <a:r>
              <a:rPr lang="fr-FR" dirty="0"/>
              <a:t>Modifier les styles du texte du masque</a:t>
            </a:r>
          </a:p>
        </p:txBody>
      </p:sp>
      <p:sp>
        <p:nvSpPr>
          <p:cNvPr id="3" name="Espace réservé du texte 6">
            <a:extLst>
              <a:ext uri="{FF2B5EF4-FFF2-40B4-BE49-F238E27FC236}">
                <a16:creationId xmlns:a16="http://schemas.microsoft.com/office/drawing/2014/main" id="{372E2EA5-7576-F774-5E40-6B35F4F47A63}"/>
              </a:ext>
            </a:extLst>
          </p:cNvPr>
          <p:cNvSpPr>
            <a:spLocks noGrp="1"/>
          </p:cNvSpPr>
          <p:nvPr>
            <p:ph type="body" sz="quarter" idx="12" hasCustomPrompt="1"/>
          </p:nvPr>
        </p:nvSpPr>
        <p:spPr>
          <a:xfrm>
            <a:off x="252000" y="716400"/>
            <a:ext cx="8640000" cy="691200"/>
          </a:xfrm>
        </p:spPr>
        <p:txBody>
          <a:bodyPr tIns="46800" bIns="46800">
            <a:noAutofit/>
          </a:bodyPr>
          <a:lstStyle>
            <a:lvl1pPr algn="ctr">
              <a:lnSpc>
                <a:spcPct val="90000"/>
              </a:lnSpc>
              <a:spcBef>
                <a:spcPts val="0"/>
              </a:spcBef>
              <a:defRPr lang="fr-FR" sz="3600" b="1" kern="1200" cap="all" dirty="0">
                <a:solidFill>
                  <a:srgbClr val="31859C"/>
                </a:solidFill>
                <a:latin typeface="Arial" panose="020B0604020202020204" pitchFamily="34" charset="0"/>
                <a:ea typeface="+mj-ea"/>
                <a:cs typeface="Arial" panose="020B0604020202020204" pitchFamily="34" charset="0"/>
              </a:defRPr>
            </a:lvl1pPr>
          </a:lstStyle>
          <a:p>
            <a:pPr lvl="0"/>
            <a:r>
              <a:rPr lang="fr-FR" dirty="0"/>
              <a:t>Modifier les styles du texte du masque</a:t>
            </a:r>
          </a:p>
        </p:txBody>
      </p:sp>
      <p:sp>
        <p:nvSpPr>
          <p:cNvPr id="2" name="Espace réservé de la date 3">
            <a:extLst>
              <a:ext uri="{FF2B5EF4-FFF2-40B4-BE49-F238E27FC236}">
                <a16:creationId xmlns:a16="http://schemas.microsoft.com/office/drawing/2014/main" id="{D4850122-B198-FE8F-7EFC-3ED5F628E369}"/>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5" name="Espace réservé du numéro de diapositive 5">
            <a:extLst>
              <a:ext uri="{FF2B5EF4-FFF2-40B4-BE49-F238E27FC236}">
                <a16:creationId xmlns:a16="http://schemas.microsoft.com/office/drawing/2014/main" id="{315E3BC1-A09A-D694-EADF-5B06A15FC87B}"/>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6" name="Espace réservé du pied de page 4">
            <a:extLst>
              <a:ext uri="{FF2B5EF4-FFF2-40B4-BE49-F238E27FC236}">
                <a16:creationId xmlns:a16="http://schemas.microsoft.com/office/drawing/2014/main" id="{222BF02C-9E94-5282-1902-F8D4724732B3}"/>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grpSp>
        <p:nvGrpSpPr>
          <p:cNvPr id="4" name="Groupe 3">
            <a:extLst>
              <a:ext uri="{FF2B5EF4-FFF2-40B4-BE49-F238E27FC236}">
                <a16:creationId xmlns:a16="http://schemas.microsoft.com/office/drawing/2014/main" id="{03218C29-8EFD-A3BF-B3D3-CF44AC6B3B5E}"/>
              </a:ext>
            </a:extLst>
          </p:cNvPr>
          <p:cNvGrpSpPr/>
          <p:nvPr userDrawn="1"/>
        </p:nvGrpSpPr>
        <p:grpSpPr>
          <a:xfrm>
            <a:off x="133350" y="156179"/>
            <a:ext cx="8758272" cy="227755"/>
            <a:chOff x="133350" y="156179"/>
            <a:chExt cx="8758272" cy="227755"/>
          </a:xfrm>
        </p:grpSpPr>
        <p:sp>
          <p:nvSpPr>
            <p:cNvPr id="12" name="ZoneTexte 11">
              <a:extLst>
                <a:ext uri="{FF2B5EF4-FFF2-40B4-BE49-F238E27FC236}">
                  <a16:creationId xmlns:a16="http://schemas.microsoft.com/office/drawing/2014/main" id="{C263CFEF-F03F-D6DD-25E3-9A120B1EE48D}"/>
                </a:ext>
              </a:extLst>
            </p:cNvPr>
            <p:cNvSpPr txBox="1"/>
            <p:nvPr userDrawn="1"/>
          </p:nvSpPr>
          <p:spPr>
            <a:xfrm>
              <a:off x="133350" y="156179"/>
              <a:ext cx="8124825" cy="227755"/>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880" b="0" i="0" u="none" strike="noStrike" kern="1200" cap="none" spc="-10" normalizeH="0" baseline="0" noProof="0" dirty="0">
                  <a:ln>
                    <a:noFill/>
                  </a:ln>
                  <a:solidFill>
                    <a:schemeClr val="tx1"/>
                  </a:solidFill>
                  <a:effectLst/>
                  <a:uLnTx/>
                  <a:uFillTx/>
                  <a:latin typeface="Calibri"/>
                  <a:ea typeface="+mn-ea"/>
                  <a:cs typeface="+mn-cs"/>
                </a:rPr>
                <a:t>||||||||||||||||||||||||||||||||||||||||||||||||||||||||||||||||||||||||||||||||||||||||||||||||||||||||||||||||||||||||||||||||||||||||||||||||||||||||||||||</a:t>
              </a:r>
            </a:p>
          </p:txBody>
        </p:sp>
        <p:pic>
          <p:nvPicPr>
            <p:cNvPr id="13" name="Image 12">
              <a:extLst>
                <a:ext uri="{FF2B5EF4-FFF2-40B4-BE49-F238E27FC236}">
                  <a16:creationId xmlns:a16="http://schemas.microsoft.com/office/drawing/2014/main" id="{F197DD62-81A2-F688-CA50-2FBC5E9371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219089"/>
              <a:ext cx="814422" cy="102323"/>
            </a:xfrm>
            <a:prstGeom prst="rect">
              <a:avLst/>
            </a:prstGeom>
          </p:spPr>
        </p:pic>
      </p:grpSp>
    </p:spTree>
    <p:extLst>
      <p:ext uri="{BB962C8B-B14F-4D97-AF65-F5344CB8AC3E}">
        <p14:creationId xmlns:p14="http://schemas.microsoft.com/office/powerpoint/2010/main" val="2201625582"/>
      </p:ext>
    </p:extLst>
  </p:cSld>
  <p:clrMapOvr>
    <a:masterClrMapping/>
  </p:clrMapOvr>
  <p:extLst>
    <p:ext uri="{DCECCB84-F9BA-43D5-87BE-67443E8EF086}">
      <p15:sldGuideLst xmlns:p15="http://schemas.microsoft.com/office/powerpoint/2012/main">
        <p15:guide id="1" orient="horz" pos="3162">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_Titre_3">
    <p:spTree>
      <p:nvGrpSpPr>
        <p:cNvPr id="1" name=""/>
        <p:cNvGrpSpPr/>
        <p:nvPr/>
      </p:nvGrpSpPr>
      <p:grpSpPr>
        <a:xfrm>
          <a:off x="0" y="0"/>
          <a:ext cx="0" cy="0"/>
          <a:chOff x="0" y="0"/>
          <a:chExt cx="0" cy="0"/>
        </a:xfrm>
      </p:grpSpPr>
      <p:sp>
        <p:nvSpPr>
          <p:cNvPr id="6" name="Espace réservé du texte 6">
            <a:extLst>
              <a:ext uri="{FF2B5EF4-FFF2-40B4-BE49-F238E27FC236}">
                <a16:creationId xmlns:a16="http://schemas.microsoft.com/office/drawing/2014/main" id="{EE2EA10F-3BB1-42B0-D78C-7FF056325FC1}"/>
              </a:ext>
            </a:extLst>
          </p:cNvPr>
          <p:cNvSpPr>
            <a:spLocks noGrp="1"/>
          </p:cNvSpPr>
          <p:nvPr>
            <p:ph type="body" sz="quarter" idx="13" hasCustomPrompt="1"/>
          </p:nvPr>
        </p:nvSpPr>
        <p:spPr>
          <a:xfrm>
            <a:off x="457200" y="972000"/>
            <a:ext cx="8229600" cy="504000"/>
          </a:xfrm>
        </p:spPr>
        <p:txBody>
          <a:bodyPr tIns="0" bIns="0">
            <a:noAutofit/>
          </a:bodyPr>
          <a:lstStyle>
            <a:lvl1pPr algn="ctr">
              <a:defRPr sz="2600" b="1">
                <a:solidFill>
                  <a:schemeClr val="tx1"/>
                </a:solidFill>
                <a:latin typeface="Arial" panose="020B0604020202020204" pitchFamily="34" charset="0"/>
                <a:cs typeface="Arial" panose="020B0604020202020204" pitchFamily="34" charset="0"/>
              </a:defRPr>
            </a:lvl1p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278840AC-0FC7-5EA5-0D11-AA4F00411D78}"/>
              </a:ext>
            </a:extLst>
          </p:cNvPr>
          <p:cNvSpPr>
            <a:spLocks noGrp="1"/>
          </p:cNvSpPr>
          <p:nvPr>
            <p:ph type="body" sz="quarter" idx="14" hasCustomPrompt="1"/>
          </p:nvPr>
        </p:nvSpPr>
        <p:spPr>
          <a:xfrm>
            <a:off x="457200" y="1620000"/>
            <a:ext cx="8229600" cy="2880000"/>
          </a:xfrm>
        </p:spPr>
        <p:txBody>
          <a:bodyPr tIns="0" bIns="0">
            <a:noAutofit/>
          </a:bodyPr>
          <a:lstStyle>
            <a:lvl1pPr algn="ctr">
              <a:defRPr sz="2200" b="0">
                <a:solidFill>
                  <a:schemeClr val="tx1"/>
                </a:solidFill>
                <a:latin typeface="Arial" panose="020B0604020202020204" pitchFamily="34" charset="0"/>
                <a:cs typeface="Arial" panose="020B0604020202020204" pitchFamily="34" charset="0"/>
              </a:defRPr>
            </a:lvl1pPr>
          </a:lstStyle>
          <a:p>
            <a:pPr lvl="0"/>
            <a:r>
              <a:rPr lang="fr-FR" dirty="0"/>
              <a:t>Modifier les styles du texte du masque</a:t>
            </a:r>
          </a:p>
        </p:txBody>
      </p:sp>
      <p:sp>
        <p:nvSpPr>
          <p:cNvPr id="10" name="Espace réservé du titre 1">
            <a:extLst>
              <a:ext uri="{FF2B5EF4-FFF2-40B4-BE49-F238E27FC236}">
                <a16:creationId xmlns:a16="http://schemas.microsoft.com/office/drawing/2014/main" id="{A7E8E861-49A2-EDD2-FFE4-1CF62C1B3C97}"/>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E21012BC-9488-64EF-19B8-3FF097C61D01}"/>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11" name="Espace réservé du numéro de diapositive 5">
            <a:extLst>
              <a:ext uri="{FF2B5EF4-FFF2-40B4-BE49-F238E27FC236}">
                <a16:creationId xmlns:a16="http://schemas.microsoft.com/office/drawing/2014/main" id="{9F8C4C1C-1555-BEE0-17F9-C7F77DA7F20D}"/>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2" name="Espace réservé du pied de page 4">
            <a:extLst>
              <a:ext uri="{FF2B5EF4-FFF2-40B4-BE49-F238E27FC236}">
                <a16:creationId xmlns:a16="http://schemas.microsoft.com/office/drawing/2014/main" id="{3078717F-FD7C-853A-2D53-85ECBDBEBA64}"/>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123243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lits_interet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0CAFF392-1316-120D-8664-C6ED0453825A}"/>
              </a:ext>
            </a:extLst>
          </p:cNvPr>
          <p:cNvSpPr>
            <a:spLocks noGrp="1"/>
          </p:cNvSpPr>
          <p:nvPr>
            <p:ph type="body" sz="quarter" idx="12" hasCustomPrompt="1"/>
          </p:nvPr>
        </p:nvSpPr>
        <p:spPr>
          <a:xfrm>
            <a:off x="457200" y="1008000"/>
            <a:ext cx="8229600" cy="3420000"/>
          </a:xfrm>
        </p:spPr>
        <p:txBody>
          <a:bodyPr>
            <a:noAutofit/>
          </a:bodyPr>
          <a:lstStyle>
            <a:lvl1pPr marL="0" indent="0" algn="l" defTabSz="457200" rtl="0" eaLnBrk="1" latinLnBrk="0" hangingPunct="1">
              <a:spcBef>
                <a:spcPct val="20000"/>
              </a:spcBef>
              <a:buClr>
                <a:schemeClr val="bg2"/>
              </a:buClr>
              <a:buFontTx/>
              <a:buNone/>
              <a:defRPr lang="fr-CH"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NOM, PRENOM</a:t>
            </a:r>
            <a:br>
              <a:rPr lang="fr-CH" dirty="0"/>
            </a:br>
            <a:br>
              <a:rPr lang="fr-CH" dirty="0"/>
            </a:br>
            <a:r>
              <a:rPr lang="fr-CH" dirty="0"/>
              <a:t>Lister les intérêts</a:t>
            </a:r>
            <a:br>
              <a:rPr lang="fr-CH" dirty="0"/>
            </a:br>
            <a:r>
              <a:rPr lang="fr-CH" dirty="0"/>
              <a:t>ou</a:t>
            </a:r>
            <a:br>
              <a:rPr lang="fr-CH" dirty="0"/>
            </a:br>
            <a:r>
              <a:rPr lang="fr-CH" dirty="0"/>
              <a:t>« Pas de conflits d’intérêt à déclarer »</a:t>
            </a:r>
          </a:p>
        </p:txBody>
      </p:sp>
      <p:sp>
        <p:nvSpPr>
          <p:cNvPr id="5" name="Espace réservé de la date 3">
            <a:extLst>
              <a:ext uri="{FF2B5EF4-FFF2-40B4-BE49-F238E27FC236}">
                <a16:creationId xmlns:a16="http://schemas.microsoft.com/office/drawing/2014/main" id="{B5914E3F-C6FB-479D-A2E4-D1BE067D067E}"/>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6" name="Espace réservé du numéro de diapositive 5">
            <a:extLst>
              <a:ext uri="{FF2B5EF4-FFF2-40B4-BE49-F238E27FC236}">
                <a16:creationId xmlns:a16="http://schemas.microsoft.com/office/drawing/2014/main" id="{8545763A-32B5-CFD2-E053-246898476510}"/>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7" name="Espace réservé du pied de page 4">
            <a:extLst>
              <a:ext uri="{FF2B5EF4-FFF2-40B4-BE49-F238E27FC236}">
                <a16:creationId xmlns:a16="http://schemas.microsoft.com/office/drawing/2014/main" id="{92401167-F451-2FB1-A58E-247A347B7966}"/>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
        <p:nvSpPr>
          <p:cNvPr id="12" name="ZoneTexte 11">
            <a:extLst>
              <a:ext uri="{FF2B5EF4-FFF2-40B4-BE49-F238E27FC236}">
                <a16:creationId xmlns:a16="http://schemas.microsoft.com/office/drawing/2014/main" id="{ED9E0B38-463F-AA4B-96D5-C500841ED6FC}"/>
              </a:ext>
            </a:extLst>
          </p:cNvPr>
          <p:cNvSpPr txBox="1"/>
          <p:nvPr userDrawn="1"/>
        </p:nvSpPr>
        <p:spPr>
          <a:xfrm rot="953569">
            <a:off x="4638383" y="1666650"/>
            <a:ext cx="3141276" cy="740587"/>
          </a:xfrm>
          <a:prstGeom prst="rect">
            <a:avLst/>
          </a:prstGeom>
          <a:solidFill>
            <a:srgbClr val="31859C"/>
          </a:solidFill>
        </p:spPr>
        <p:txBody>
          <a:bodyPr wrap="square" rtlCol="0">
            <a:spAutoFit/>
          </a:bodyPr>
          <a:lstStyle/>
          <a:p>
            <a:pPr algn="ctr"/>
            <a:r>
              <a:rPr lang="fr-CH" sz="1400" b="1" dirty="0">
                <a:solidFill>
                  <a:schemeClr val="bg1"/>
                </a:solidFill>
                <a:latin typeface="Arial" panose="020B0604020202020204" pitchFamily="34" charset="0"/>
                <a:cs typeface="Arial" panose="020B0604020202020204" pitchFamily="34" charset="0"/>
              </a:rPr>
              <a:t>À inclure pour tous les congrès/conférences nationaux/internationaux !</a:t>
            </a:r>
          </a:p>
        </p:txBody>
      </p:sp>
      <p:sp>
        <p:nvSpPr>
          <p:cNvPr id="8" name="Titre 9">
            <a:extLst>
              <a:ext uri="{FF2B5EF4-FFF2-40B4-BE49-F238E27FC236}">
                <a16:creationId xmlns:a16="http://schemas.microsoft.com/office/drawing/2014/main" id="{C94E6E24-DBB4-ABDE-0044-905160D3AD59}"/>
              </a:ext>
            </a:extLst>
          </p:cNvPr>
          <p:cNvSpPr>
            <a:spLocks noGrp="1"/>
          </p:cNvSpPr>
          <p:nvPr>
            <p:ph type="title" hasCustomPrompt="1"/>
          </p:nvPr>
        </p:nvSpPr>
        <p:spPr>
          <a:xfrm>
            <a:off x="457200" y="288000"/>
            <a:ext cx="8229600" cy="504000"/>
          </a:xfrm>
        </p:spPr>
        <p:txBody>
          <a:bodyPr tIns="0" bIns="0"/>
          <a:lstStyle>
            <a:lvl1pPr algn="l" defTabSz="914373" rtl="0" eaLnBrk="1" latinLnBrk="0" hangingPunct="1">
              <a:lnSpc>
                <a:spcPct val="90000"/>
              </a:lnSpc>
              <a:spcBef>
                <a:spcPct val="0"/>
              </a:spcBef>
              <a:buNone/>
              <a:defRPr lang="fr-CH" sz="2600" b="1" kern="1200" dirty="0">
                <a:solidFill>
                  <a:srgbClr val="31859C"/>
                </a:solidFill>
                <a:latin typeface="Arial" panose="020B0604020202020204" pitchFamily="34" charset="0"/>
                <a:ea typeface="+mj-ea"/>
                <a:cs typeface="Arial" panose="020B0604020202020204" pitchFamily="34" charset="0"/>
              </a:defRPr>
            </a:lvl1pPr>
          </a:lstStyle>
          <a:p>
            <a:r>
              <a:rPr lang="fr-CH" b="0" dirty="0"/>
              <a:t>Conflits d’intérêts</a:t>
            </a:r>
          </a:p>
        </p:txBody>
      </p:sp>
    </p:spTree>
    <p:extLst>
      <p:ext uri="{BB962C8B-B14F-4D97-AF65-F5344CB8AC3E}">
        <p14:creationId xmlns:p14="http://schemas.microsoft.com/office/powerpoint/2010/main" val="672107251"/>
      </p:ext>
    </p:extLst>
  </p:cSld>
  <p:clrMapOvr>
    <a:masterClrMapping/>
  </p:clrMapOvr>
  <p:extLst>
    <p:ext uri="{DCECCB84-F9BA-43D5-87BE-67443E8EF086}">
      <p15:sldGuideLst xmlns:p15="http://schemas.microsoft.com/office/powerpoint/2012/main">
        <p15:guide id="1" orient="horz" pos="316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_Puces_1">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FB787C80-9E6E-8EFA-8C27-7778D122FEEC}"/>
              </a:ext>
            </a:extLst>
          </p:cNvPr>
          <p:cNvSpPr>
            <a:spLocks noGrp="1"/>
          </p:cNvSpPr>
          <p:nvPr>
            <p:ph idx="1"/>
          </p:nvPr>
        </p:nvSpPr>
        <p:spPr>
          <a:xfrm>
            <a:off x="457200" y="1008000"/>
            <a:ext cx="8229600" cy="3420000"/>
          </a:xfrm>
        </p:spPr>
        <p:txBody>
          <a:bodyPr/>
          <a:lstStyle>
            <a:lvl1pPr marL="360000" indent="-360000">
              <a:spcBef>
                <a:spcPts val="1200"/>
              </a:spcBef>
              <a:buClr>
                <a:srgbClr val="31859C"/>
              </a:buClr>
              <a:buFont typeface="Arial" panose="020B0604020202020204" pitchFamily="34" charset="0"/>
              <a:buChar char="•"/>
              <a:defRPr lang="fr-CH" sz="2600" kern="1200" dirty="0">
                <a:solidFill>
                  <a:schemeClr val="tx1"/>
                </a:solidFill>
                <a:latin typeface="Arial" panose="020B0604020202020204" pitchFamily="34" charset="0"/>
                <a:ea typeface="+mn-ea"/>
                <a:cs typeface="Arial" panose="020B0604020202020204" pitchFamily="34" charset="0"/>
              </a:defRPr>
            </a:lvl1pPr>
            <a:lvl2pPr marL="719138" indent="-358775">
              <a:spcBef>
                <a:spcPts val="600"/>
              </a:spcBef>
              <a:buClr>
                <a:srgbClr val="31859C"/>
              </a:buClr>
              <a:buFont typeface="Courier New" panose="02070309020205020404" pitchFamily="49" charset="0"/>
              <a:buChar char="o"/>
              <a:defRPr lang="fr-CH" sz="2200" kern="1200" dirty="0">
                <a:solidFill>
                  <a:schemeClr val="tx1"/>
                </a:solidFill>
                <a:latin typeface="Arial" panose="020B0604020202020204" pitchFamily="34" charset="0"/>
                <a:ea typeface="+mn-ea"/>
                <a:cs typeface="Arial" panose="020B0604020202020204" pitchFamily="34" charset="0"/>
              </a:defRPr>
            </a:lvl2pPr>
            <a:lvl3pPr marL="1080000" indent="-358775">
              <a:spcBef>
                <a:spcPts val="600"/>
              </a:spcBef>
              <a:buClr>
                <a:srgbClr val="31859C"/>
              </a:buClr>
              <a:buFont typeface="Wingdings" panose="05000000000000000000" pitchFamily="2" charset="2"/>
              <a:buChar char="§"/>
              <a:defRPr lang="fr-CH" sz="1800" kern="1200" dirty="0">
                <a:solidFill>
                  <a:schemeClr val="tx1"/>
                </a:solidFill>
                <a:latin typeface="Arial" panose="020B0604020202020204" pitchFamily="34" charset="0"/>
                <a:ea typeface="+mn-ea"/>
                <a:cs typeface="Arial" panose="020B0604020202020204" pitchFamily="34" charset="0"/>
              </a:defRPr>
            </a:lvl3pPr>
            <a:lvl4pPr marL="1258888" indent="-180975">
              <a:spcBef>
                <a:spcPts val="600"/>
              </a:spcBef>
              <a:buClr>
                <a:srgbClr val="31859C"/>
              </a:buClr>
              <a:buFont typeface="Calibri Light" panose="020F0302020204030204" pitchFamily="34" charset="0"/>
              <a:buChar char="-"/>
              <a:defRPr lang="fr-CH" sz="1400" kern="1200" dirty="0">
                <a:solidFill>
                  <a:schemeClr val="tx1"/>
                </a:solidFill>
                <a:latin typeface="Arial" panose="020B0604020202020204" pitchFamily="34" charset="0"/>
                <a:ea typeface="+mn-ea"/>
                <a:cs typeface="Arial" panose="020B0604020202020204" pitchFamily="34" charset="0"/>
              </a:defRPr>
            </a:lvl4pPr>
            <a:lvl5pPr marL="1080000" indent="0">
              <a:spcBef>
                <a:spcPts val="600"/>
              </a:spcBef>
              <a:buNone/>
              <a:defRPr/>
            </a:lvl5p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0" name="Espace réservé du titre 1">
            <a:extLst>
              <a:ext uri="{FF2B5EF4-FFF2-40B4-BE49-F238E27FC236}">
                <a16:creationId xmlns:a16="http://schemas.microsoft.com/office/drawing/2014/main" id="{22229BB5-0641-8A99-F398-4D78DEA74BFD}"/>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solidFill>
                  <a:srgbClr val="31859C"/>
                </a:solidFill>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51A2AC4D-927A-4C8F-F142-280A2A8B1E90}"/>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7" name="Espace réservé du numéro de diapositive 5">
            <a:extLst>
              <a:ext uri="{FF2B5EF4-FFF2-40B4-BE49-F238E27FC236}">
                <a16:creationId xmlns:a16="http://schemas.microsoft.com/office/drawing/2014/main" id="{481625E7-27BE-AD77-637D-F6EC3F15BEBC}"/>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1" name="Espace réservé du pied de page 4">
            <a:extLst>
              <a:ext uri="{FF2B5EF4-FFF2-40B4-BE49-F238E27FC236}">
                <a16:creationId xmlns:a16="http://schemas.microsoft.com/office/drawing/2014/main" id="{94F0F7B2-A4B7-2A6F-575A-09A0228F1A5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202709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_Puces_2">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FB787C80-9E6E-8EFA-8C27-7778D122FEEC}"/>
              </a:ext>
            </a:extLst>
          </p:cNvPr>
          <p:cNvSpPr>
            <a:spLocks noGrp="1"/>
          </p:cNvSpPr>
          <p:nvPr>
            <p:ph idx="1"/>
          </p:nvPr>
        </p:nvSpPr>
        <p:spPr>
          <a:xfrm>
            <a:off x="457200" y="1008000"/>
            <a:ext cx="8229600" cy="3420000"/>
          </a:xfrm>
        </p:spPr>
        <p:txBody>
          <a:bodyPr/>
          <a:lstStyle>
            <a:lvl1pPr marL="360000" indent="-360000">
              <a:spcBef>
                <a:spcPts val="1200"/>
              </a:spcBef>
              <a:buClr>
                <a:srgbClr val="31859C"/>
              </a:buClr>
              <a:buFont typeface="Arial" panose="020B0604020202020204" pitchFamily="34" charset="0"/>
              <a:buChar char="•"/>
              <a:defRPr lang="fr-CH" sz="2000" kern="1200" dirty="0">
                <a:solidFill>
                  <a:schemeClr val="tx1"/>
                </a:solidFill>
                <a:latin typeface="Arial" panose="020B0604020202020204" pitchFamily="34" charset="0"/>
                <a:ea typeface="+mn-ea"/>
                <a:cs typeface="Arial" panose="020B0604020202020204" pitchFamily="34" charset="0"/>
              </a:defRPr>
            </a:lvl1pPr>
            <a:lvl2pPr marL="719138" indent="-358775">
              <a:spcBef>
                <a:spcPts val="600"/>
              </a:spcBef>
              <a:buClr>
                <a:srgbClr val="31859C"/>
              </a:buClr>
              <a:buFont typeface="Courier New" panose="02070309020205020404" pitchFamily="49" charset="0"/>
              <a:buChar char="o"/>
              <a:defRPr lang="fr-CH" sz="1800" kern="1200" dirty="0">
                <a:solidFill>
                  <a:schemeClr val="tx1"/>
                </a:solidFill>
                <a:latin typeface="Arial" panose="020B0604020202020204" pitchFamily="34" charset="0"/>
                <a:ea typeface="+mn-ea"/>
                <a:cs typeface="Arial" panose="020B0604020202020204" pitchFamily="34" charset="0"/>
              </a:defRPr>
            </a:lvl2pPr>
            <a:lvl3pPr marL="721225" indent="0">
              <a:spcBef>
                <a:spcPts val="600"/>
              </a:spcBef>
              <a:buClr>
                <a:srgbClr val="31859C"/>
              </a:buClr>
              <a:buFont typeface="Wingdings" panose="05000000000000000000" pitchFamily="2" charset="2"/>
              <a:buNone/>
              <a:defRPr lang="fr-CH" sz="1600" kern="1200" dirty="0">
                <a:solidFill>
                  <a:schemeClr val="tx1"/>
                </a:solidFill>
                <a:latin typeface="Arial" panose="020B0604020202020204" pitchFamily="34" charset="0"/>
                <a:ea typeface="+mn-ea"/>
                <a:cs typeface="Arial" panose="020B0604020202020204" pitchFamily="34" charset="0"/>
              </a:defRPr>
            </a:lvl3pPr>
            <a:lvl4pPr marL="1258888" indent="-180975">
              <a:spcBef>
                <a:spcPts val="600"/>
              </a:spcBef>
              <a:buClr>
                <a:srgbClr val="31859C"/>
              </a:buClr>
              <a:buFont typeface="Calibri Light" panose="020F0302020204030204" pitchFamily="34" charset="0"/>
              <a:buChar char="-"/>
              <a:defRPr lang="fr-CH" sz="1200" kern="1200" dirty="0">
                <a:solidFill>
                  <a:schemeClr val="tx1"/>
                </a:solidFill>
                <a:latin typeface="Arial" panose="020B0604020202020204" pitchFamily="34" charset="0"/>
                <a:ea typeface="+mn-ea"/>
                <a:cs typeface="Arial" panose="020B0604020202020204" pitchFamily="34" charset="0"/>
              </a:defRPr>
            </a:lvl4pPr>
            <a:lvl5pPr marL="1080000" indent="0">
              <a:spcBef>
                <a:spcPts val="600"/>
              </a:spcBef>
              <a:buNone/>
              <a:defRPr/>
            </a:lvl5p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0" name="Espace réservé du titre 1">
            <a:extLst>
              <a:ext uri="{FF2B5EF4-FFF2-40B4-BE49-F238E27FC236}">
                <a16:creationId xmlns:a16="http://schemas.microsoft.com/office/drawing/2014/main" id="{22229BB5-0641-8A99-F398-4D78DEA74BFD}"/>
              </a:ext>
            </a:extLst>
          </p:cNvPr>
          <p:cNvSpPr>
            <a:spLocks noGrp="1"/>
          </p:cNvSpPr>
          <p:nvPr>
            <p:ph type="title" hasCustomPrompt="1"/>
          </p:nvPr>
        </p:nvSpPr>
        <p:spPr>
          <a:xfrm>
            <a:off x="457200" y="288000"/>
            <a:ext cx="8229600" cy="504000"/>
          </a:xfrm>
          <a:prstGeom prst="rect">
            <a:avLst/>
          </a:prstGeom>
        </p:spPr>
        <p:txBody>
          <a:bodyPr vert="horz" lIns="91440" tIns="0" rIns="91440" bIns="0" rtlCol="0" anchor="ctr">
            <a:noAutofit/>
          </a:bodyPr>
          <a:lstStyle>
            <a:lvl1pPr algn="l">
              <a:defRPr sz="2600" cap="none" baseline="0">
                <a:solidFill>
                  <a:srgbClr val="31859C"/>
                </a:solidFill>
                <a:latin typeface="Arial" panose="020B0604020202020204" pitchFamily="34" charset="0"/>
                <a:cs typeface="Arial" panose="020B0604020202020204" pitchFamily="34" charset="0"/>
              </a:defRPr>
            </a:lvl1pPr>
          </a:lstStyle>
          <a:p>
            <a:r>
              <a:rPr lang="fr-CH" dirty="0"/>
              <a:t>Cliquez et modifiez le titre</a:t>
            </a:r>
            <a:endParaRPr lang="fr-FR" dirty="0"/>
          </a:p>
        </p:txBody>
      </p:sp>
      <p:sp>
        <p:nvSpPr>
          <p:cNvPr id="2" name="Espace réservé de la date 3">
            <a:extLst>
              <a:ext uri="{FF2B5EF4-FFF2-40B4-BE49-F238E27FC236}">
                <a16:creationId xmlns:a16="http://schemas.microsoft.com/office/drawing/2014/main" id="{51A2AC4D-927A-4C8F-F142-280A2A8B1E90}"/>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7" name="Espace réservé du numéro de diapositive 5">
            <a:extLst>
              <a:ext uri="{FF2B5EF4-FFF2-40B4-BE49-F238E27FC236}">
                <a16:creationId xmlns:a16="http://schemas.microsoft.com/office/drawing/2014/main" id="{481625E7-27BE-AD77-637D-F6EC3F15BEBC}"/>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11" name="Espace réservé du pied de page 4">
            <a:extLst>
              <a:ext uri="{FF2B5EF4-FFF2-40B4-BE49-F238E27FC236}">
                <a16:creationId xmlns:a16="http://schemas.microsoft.com/office/drawing/2014/main" id="{94F0F7B2-A4B7-2A6F-575A-09A0228F1A5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397425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_Contenu">
    <p:spTree>
      <p:nvGrpSpPr>
        <p:cNvPr id="1" name=""/>
        <p:cNvGrpSpPr/>
        <p:nvPr/>
      </p:nvGrpSpPr>
      <p:grpSpPr>
        <a:xfrm>
          <a:off x="0" y="0"/>
          <a:ext cx="0" cy="0"/>
          <a:chOff x="0" y="0"/>
          <a:chExt cx="0" cy="0"/>
        </a:xfrm>
      </p:grpSpPr>
      <p:sp>
        <p:nvSpPr>
          <p:cNvPr id="11" name="Espace réservé du titre 1"/>
          <p:cNvSpPr>
            <a:spLocks noGrp="1"/>
          </p:cNvSpPr>
          <p:nvPr>
            <p:ph type="title" hasCustomPrompt="1"/>
          </p:nvPr>
        </p:nvSpPr>
        <p:spPr>
          <a:xfrm>
            <a:off x="457200" y="288000"/>
            <a:ext cx="8229600" cy="504000"/>
          </a:xfrm>
          <a:prstGeom prst="rect">
            <a:avLst/>
          </a:prstGeom>
        </p:spPr>
        <p:txBody>
          <a:bodyPr vert="horz" lIns="91440" tIns="0" rIns="91440" bIns="0" rtlCol="0" anchor="t" anchorCtr="0">
            <a:noAutofit/>
          </a:bodyPr>
          <a:lstStyle>
            <a:lvl1pPr marL="0" algn="l" defTabSz="457200" rtl="0" eaLnBrk="1" latinLnBrk="0" hangingPunct="1">
              <a:lnSpc>
                <a:spcPct val="80000"/>
              </a:lnSpc>
              <a:spcBef>
                <a:spcPts val="0"/>
              </a:spcBef>
              <a:buSzPts val="1400"/>
              <a:buNone/>
              <a:defRPr lang="fr-FR" sz="2800" b="1" kern="1200" cap="all" dirty="0">
                <a:solidFill>
                  <a:schemeClr val="tx1"/>
                </a:solidFill>
                <a:latin typeface="Arial" panose="020B0604020202020204" pitchFamily="34" charset="0"/>
                <a:ea typeface="+mj-ea"/>
                <a:cs typeface="Arial" panose="020B0604020202020204" pitchFamily="34" charset="0"/>
              </a:defRPr>
            </a:lvl1pPr>
          </a:lstStyle>
          <a:p>
            <a:pPr marL="0" lvl="0" algn="l" defTabSz="914373" rtl="0" eaLnBrk="1" latinLnBrk="0" hangingPunct="1">
              <a:lnSpc>
                <a:spcPct val="90000"/>
              </a:lnSpc>
              <a:spcBef>
                <a:spcPct val="0"/>
              </a:spcBef>
              <a:buNone/>
            </a:pPr>
            <a:r>
              <a:rPr lang="fr-CH" dirty="0"/>
              <a:t>Cliquez et modifiez le titre</a:t>
            </a:r>
            <a:endParaRPr lang="fr-FR" dirty="0"/>
          </a:p>
        </p:txBody>
      </p:sp>
      <p:sp>
        <p:nvSpPr>
          <p:cNvPr id="4" name="Espace réservé de la date 3">
            <a:extLst>
              <a:ext uri="{FF2B5EF4-FFF2-40B4-BE49-F238E27FC236}">
                <a16:creationId xmlns:a16="http://schemas.microsoft.com/office/drawing/2014/main" id="{DD12F7D5-08AC-A390-D57F-46EDDBC3C628}"/>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5" name="Espace réservé du numéro de diapositive 5">
            <a:extLst>
              <a:ext uri="{FF2B5EF4-FFF2-40B4-BE49-F238E27FC236}">
                <a16:creationId xmlns:a16="http://schemas.microsoft.com/office/drawing/2014/main" id="{C5449D72-CF09-7671-C4A8-1CEFDB926644}"/>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sp>
        <p:nvSpPr>
          <p:cNvPr id="6" name="Espace réservé du pied de page 4">
            <a:extLst>
              <a:ext uri="{FF2B5EF4-FFF2-40B4-BE49-F238E27FC236}">
                <a16:creationId xmlns:a16="http://schemas.microsoft.com/office/drawing/2014/main" id="{9C853CDE-652C-3451-8D1A-D23149727CE6}"/>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
        <p:nvSpPr>
          <p:cNvPr id="2" name="Espace réservé du texte 6">
            <a:extLst>
              <a:ext uri="{FF2B5EF4-FFF2-40B4-BE49-F238E27FC236}">
                <a16:creationId xmlns:a16="http://schemas.microsoft.com/office/drawing/2014/main" id="{DCAA079D-9177-EB4C-CA8A-1C8DC19192CE}"/>
              </a:ext>
            </a:extLst>
          </p:cNvPr>
          <p:cNvSpPr>
            <a:spLocks noGrp="1"/>
          </p:cNvSpPr>
          <p:nvPr>
            <p:ph type="body" sz="quarter" idx="12" hasCustomPrompt="1"/>
          </p:nvPr>
        </p:nvSpPr>
        <p:spPr>
          <a:xfrm>
            <a:off x="457200" y="1008000"/>
            <a:ext cx="8229600" cy="3420000"/>
          </a:xfrm>
        </p:spPr>
        <p:txBody>
          <a:bodyPr tIns="0" bIns="0">
            <a:noAutofit/>
          </a:bodyPr>
          <a:lstStyle>
            <a:lvl1pPr marL="0" indent="0" algn="l" defTabSz="457200" rtl="0" eaLnBrk="1" latinLnBrk="0" hangingPunct="1">
              <a:spcBef>
                <a:spcPts val="0"/>
              </a:spcBef>
              <a:buClr>
                <a:schemeClr val="bg2"/>
              </a:buClr>
              <a:buFontTx/>
              <a:buNone/>
              <a:defRPr lang="fr-CH" sz="1600" kern="1200" dirty="0" smtClean="0">
                <a:solidFill>
                  <a:schemeClr val="tx1"/>
                </a:solidFill>
                <a:latin typeface="Arial" panose="020B0604020202020204" pitchFamily="34" charset="0"/>
                <a:ea typeface="+mn-ea"/>
                <a:cs typeface="Arial" panose="020B0604020202020204" pitchFamily="34" charset="0"/>
              </a:defRPr>
            </a:lvl1pPr>
          </a:lstStyle>
          <a:p>
            <a:pPr lvl="0"/>
            <a:r>
              <a:rPr lang="fr-CH" dirty="0"/>
              <a:t>Texte</a:t>
            </a:r>
          </a:p>
        </p:txBody>
      </p:sp>
    </p:spTree>
    <p:extLst>
      <p:ext uri="{BB962C8B-B14F-4D97-AF65-F5344CB8AC3E}">
        <p14:creationId xmlns:p14="http://schemas.microsoft.com/office/powerpoint/2010/main" val="1436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88000"/>
            <a:ext cx="8229600" cy="504000"/>
          </a:xfrm>
          <a:prstGeom prst="rect">
            <a:avLst/>
          </a:prstGeom>
        </p:spPr>
        <p:txBody>
          <a:bodyPr vert="horz" lIns="91440" tIns="0" rIns="91440" bIns="0" rtlCol="0" anchor="ctr">
            <a:no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008000"/>
            <a:ext cx="8229600" cy="3420000"/>
          </a:xfrm>
          <a:prstGeom prst="rect">
            <a:avLst/>
          </a:prstGeom>
        </p:spPr>
        <p:txBody>
          <a:bodyPr vert="horz" lIns="91440" tIns="0" rIns="91440" bIns="0" rtlCol="0">
            <a:noAutofit/>
          </a:bodyPr>
          <a:lstStyle/>
          <a:p>
            <a:pPr marL="360000" lvl="0" indent="-360000" algn="l" defTabSz="457200" rtl="0" eaLnBrk="1" latinLnBrk="0" hangingPunct="1">
              <a:spcBef>
                <a:spcPts val="1200"/>
              </a:spcBef>
              <a:buClr>
                <a:srgbClr val="31859C"/>
              </a:buClr>
              <a:buFont typeface="Arial" panose="020B0604020202020204" pitchFamily="34" charset="0"/>
              <a:buChar char="•"/>
            </a:pPr>
            <a:r>
              <a:rPr lang="fr-CH" dirty="0"/>
              <a:t>Cliquez pour modifier les styles du texte du masque</a:t>
            </a:r>
          </a:p>
          <a:p>
            <a:pPr marL="719138" lvl="1" indent="-358775" algn="l" defTabSz="457200" rtl="0" eaLnBrk="1" latinLnBrk="0" hangingPunct="1">
              <a:spcBef>
                <a:spcPts val="600"/>
              </a:spcBef>
              <a:buClr>
                <a:srgbClr val="31859C"/>
              </a:buClr>
              <a:buFont typeface="Courier New" panose="02070309020205020404" pitchFamily="49" charset="0"/>
              <a:buChar char="o"/>
            </a:pPr>
            <a:r>
              <a:rPr lang="fr-CH" dirty="0"/>
              <a:t>Deuxième niveau</a:t>
            </a:r>
          </a:p>
          <a:p>
            <a:pPr marL="1080000" lvl="2" indent="-358775" algn="l" defTabSz="457200" rtl="0" eaLnBrk="1" latinLnBrk="0" hangingPunct="1">
              <a:spcBef>
                <a:spcPts val="600"/>
              </a:spcBef>
              <a:buClr>
                <a:srgbClr val="31859C"/>
              </a:buClr>
              <a:buSzPct val="90000"/>
              <a:buFont typeface="Wingdings" panose="05000000000000000000" pitchFamily="2" charset="2"/>
              <a:buChar char="§"/>
            </a:pPr>
            <a:r>
              <a:rPr lang="fr-CH" dirty="0"/>
              <a:t>Troisième niveau</a:t>
            </a:r>
          </a:p>
          <a:p>
            <a:pPr marL="1258888" lvl="3" indent="-180975" algn="l" defTabSz="457200" rtl="0" eaLnBrk="1" latinLnBrk="0" hangingPunct="1">
              <a:spcBef>
                <a:spcPts val="600"/>
              </a:spcBef>
              <a:buClr>
                <a:srgbClr val="31859C"/>
              </a:buClr>
              <a:buFont typeface="Calibri Light" panose="020F0302020204030204" pitchFamily="34" charset="0"/>
              <a:buChar char="-"/>
            </a:pPr>
            <a:r>
              <a:rPr lang="fr-CH" dirty="0"/>
              <a:t>Quatrième niveau</a:t>
            </a:r>
          </a:p>
        </p:txBody>
      </p:sp>
      <p:sp>
        <p:nvSpPr>
          <p:cNvPr id="14" name="Espace réservé de la date 3">
            <a:extLst>
              <a:ext uri="{FF2B5EF4-FFF2-40B4-BE49-F238E27FC236}">
                <a16:creationId xmlns:a16="http://schemas.microsoft.com/office/drawing/2014/main" id="{D84F94C8-C290-4D23-1EE4-12D984E82A85}"/>
              </a:ext>
            </a:extLst>
          </p:cNvPr>
          <p:cNvSpPr>
            <a:spLocks noGrp="1"/>
          </p:cNvSpPr>
          <p:nvPr>
            <p:ph type="dt" sz="half" idx="2"/>
          </p:nvPr>
        </p:nvSpPr>
        <p:spPr>
          <a:xfrm>
            <a:off x="150400" y="4860000"/>
            <a:ext cx="859753" cy="272891"/>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BF13976-C295-4171-BCBB-72AF41A921D6}" type="datetime1">
              <a:rPr lang="fr-CH" smtClean="0"/>
              <a:t>30.09.2024</a:t>
            </a:fld>
            <a:endParaRPr lang="fr-CH" dirty="0"/>
          </a:p>
        </p:txBody>
      </p:sp>
      <p:sp>
        <p:nvSpPr>
          <p:cNvPr id="15" name="Espace réservé du numéro de diapositive 5">
            <a:extLst>
              <a:ext uri="{FF2B5EF4-FFF2-40B4-BE49-F238E27FC236}">
                <a16:creationId xmlns:a16="http://schemas.microsoft.com/office/drawing/2014/main" id="{3950220A-1A21-185C-8A5C-79D8242F94B0}"/>
              </a:ext>
            </a:extLst>
          </p:cNvPr>
          <p:cNvSpPr>
            <a:spLocks noGrp="1"/>
          </p:cNvSpPr>
          <p:nvPr>
            <p:ph type="sldNum" sz="quarter" idx="4"/>
          </p:nvPr>
        </p:nvSpPr>
        <p:spPr>
          <a:xfrm>
            <a:off x="5449140" y="4860000"/>
            <a:ext cx="2025976" cy="272891"/>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3954E36-B195-4A0A-A530-CE34383C1F85}" type="slidenum">
              <a:rPr lang="fr-CH" smtClean="0"/>
              <a:pPr/>
              <a:t>‹N°›</a:t>
            </a:fld>
            <a:endParaRPr lang="fr-CH" dirty="0"/>
          </a:p>
        </p:txBody>
      </p:sp>
      <p:pic>
        <p:nvPicPr>
          <p:cNvPr id="16" name="Image 15">
            <a:extLst>
              <a:ext uri="{FF2B5EF4-FFF2-40B4-BE49-F238E27FC236}">
                <a16:creationId xmlns:a16="http://schemas.microsoft.com/office/drawing/2014/main" id="{A75CA18F-65EC-3AB9-F174-42D4CAD51BD3}"/>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447453" y="4701600"/>
            <a:ext cx="1444169" cy="278490"/>
          </a:xfrm>
          <a:prstGeom prst="rect">
            <a:avLst/>
          </a:prstGeom>
        </p:spPr>
      </p:pic>
      <p:sp>
        <p:nvSpPr>
          <p:cNvPr id="17" name="ZoneTexte 16">
            <a:extLst>
              <a:ext uri="{FF2B5EF4-FFF2-40B4-BE49-F238E27FC236}">
                <a16:creationId xmlns:a16="http://schemas.microsoft.com/office/drawing/2014/main" id="{F7ECF509-FD4F-745C-0160-D3FCDB27112F}"/>
              </a:ext>
            </a:extLst>
          </p:cNvPr>
          <p:cNvSpPr txBox="1"/>
          <p:nvPr userDrawn="1"/>
        </p:nvSpPr>
        <p:spPr>
          <a:xfrm>
            <a:off x="147602" y="4718465"/>
            <a:ext cx="7488440" cy="196977"/>
          </a:xfrm>
          <a:prstGeom prst="rect">
            <a:avLst/>
          </a:prstGeom>
          <a:noFill/>
        </p:spPr>
        <p:txBody>
          <a:bodyPr wrap="square" rtlCol="0">
            <a:spAutoFit/>
          </a:bodyPr>
          <a:lstStyle/>
          <a:p>
            <a:pPr marL="0" marR="0" lvl="0" indent="0" algn="l" defTabSz="609567" rtl="0" eaLnBrk="1" fontAlgn="auto" latinLnBrk="0" hangingPunct="1">
              <a:lnSpc>
                <a:spcPct val="100000"/>
              </a:lnSpc>
              <a:spcBef>
                <a:spcPts val="0"/>
              </a:spcBef>
              <a:spcAft>
                <a:spcPts val="0"/>
              </a:spcAft>
              <a:buClrTx/>
              <a:buSzTx/>
              <a:buFontTx/>
              <a:buNone/>
              <a:tabLst/>
              <a:defRPr/>
            </a:pPr>
            <a:r>
              <a:rPr kumimoji="0" lang="fr-CH" sz="680" b="0" i="0" u="none" strike="noStrike" kern="1200" cap="none" spc="80" normalizeH="0" baseline="0" noProof="0">
                <a:ln>
                  <a:noFill/>
                </a:ln>
                <a:solidFill>
                  <a:schemeClr val="tx1"/>
                </a:solidFill>
                <a:effectLst/>
                <a:uLnTx/>
                <a:uFillTx/>
                <a:latin typeface="Calibri"/>
                <a:ea typeface="+mn-ea"/>
                <a:cs typeface="+mn-cs"/>
              </a:rPr>
              <a:t>||||||||||||||||||||||||||||||||||||||||||||||||||||||||||||||||||||||||||||||||||||||||||||||||||||||||||||||||||||||||||||||||||||||||||||||||</a:t>
            </a:r>
            <a:endParaRPr kumimoji="0" lang="fr-CH" sz="680" b="0" i="0" u="none" strike="noStrike" kern="1200" cap="none" spc="80" normalizeH="0" baseline="0" noProof="0" dirty="0">
              <a:ln>
                <a:noFill/>
              </a:ln>
              <a:solidFill>
                <a:schemeClr val="tx1"/>
              </a:solidFill>
              <a:effectLst/>
              <a:uLnTx/>
              <a:uFillTx/>
              <a:latin typeface="Calibri"/>
              <a:ea typeface="+mn-ea"/>
              <a:cs typeface="+mn-cs"/>
            </a:endParaRPr>
          </a:p>
        </p:txBody>
      </p:sp>
      <p:sp>
        <p:nvSpPr>
          <p:cNvPr id="18" name="Espace réservé du pied de page 4">
            <a:extLst>
              <a:ext uri="{FF2B5EF4-FFF2-40B4-BE49-F238E27FC236}">
                <a16:creationId xmlns:a16="http://schemas.microsoft.com/office/drawing/2014/main" id="{5A6F59B1-4266-03FB-E95E-7198073895AA}"/>
              </a:ext>
            </a:extLst>
          </p:cNvPr>
          <p:cNvSpPr>
            <a:spLocks noGrp="1"/>
          </p:cNvSpPr>
          <p:nvPr>
            <p:ph type="ftr" sz="quarter" idx="3"/>
          </p:nvPr>
        </p:nvSpPr>
        <p:spPr>
          <a:xfrm>
            <a:off x="1227600" y="4860000"/>
            <a:ext cx="5287500" cy="272891"/>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pPr algn="l"/>
            <a:r>
              <a:rPr lang="fr-CH" dirty="0"/>
              <a:t>Faculté de biologie et de médecine - Institut universitaire de formation et de recherche en soins (IUFRS)</a:t>
            </a:r>
          </a:p>
        </p:txBody>
      </p:sp>
    </p:spTree>
    <p:extLst>
      <p:ext uri="{BB962C8B-B14F-4D97-AF65-F5344CB8AC3E}">
        <p14:creationId xmlns:p14="http://schemas.microsoft.com/office/powerpoint/2010/main" val="2694169808"/>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74" r:id="rId3"/>
    <p:sldLayoutId id="2147483672" r:id="rId4"/>
    <p:sldLayoutId id="2147483673" r:id="rId5"/>
    <p:sldLayoutId id="2147483676" r:id="rId6"/>
    <p:sldLayoutId id="2147483660" r:id="rId7"/>
  </p:sldLayoutIdLst>
  <p:hf hdr="0"/>
  <p:txStyles>
    <p:titleStyle>
      <a:lvl1pPr algn="l" defTabSz="457200" rtl="0" eaLnBrk="1" latinLnBrk="0" hangingPunct="1">
        <a:spcBef>
          <a:spcPct val="0"/>
        </a:spcBef>
        <a:buNone/>
        <a:defRPr sz="2600" b="1" kern="1200" cap="none" baseline="0">
          <a:solidFill>
            <a:srgbClr val="31859C"/>
          </a:solidFill>
          <a:latin typeface="Arial" panose="020B0604020202020204" pitchFamily="34" charset="0"/>
          <a:ea typeface="+mj-ea"/>
          <a:cs typeface="Arial" panose="020B0604020202020204" pitchFamily="34" charset="0"/>
        </a:defRPr>
      </a:lvl1pPr>
    </p:titleStyle>
    <p:bodyStyle>
      <a:lvl1pPr marL="457200" indent="-457200" algn="l" defTabSz="457200" rtl="0" eaLnBrk="1" latinLnBrk="0" hangingPunct="1">
        <a:spcBef>
          <a:spcPts val="1200"/>
        </a:spcBef>
        <a:buClr>
          <a:schemeClr val="bg2"/>
        </a:buClr>
        <a:buFontTx/>
        <a:buNone/>
        <a:defRPr lang="fr-CH" sz="2600" kern="1200" dirty="0" smtClean="0">
          <a:solidFill>
            <a:schemeClr val="tx1"/>
          </a:solidFill>
          <a:latin typeface="Arial" panose="020B0604020202020204" pitchFamily="34" charset="0"/>
          <a:ea typeface="+mn-ea"/>
          <a:cs typeface="Arial" panose="020B0604020202020204" pitchFamily="34" charset="0"/>
        </a:defRPr>
      </a:lvl1pPr>
      <a:lvl2pPr marL="360000" indent="0" algn="l" defTabSz="457200" rtl="0" eaLnBrk="1" latinLnBrk="0" hangingPunct="1">
        <a:spcBef>
          <a:spcPts val="600"/>
        </a:spcBef>
        <a:buClr>
          <a:schemeClr val="bg2"/>
        </a:buClr>
        <a:buFontTx/>
        <a:buNone/>
        <a:defRPr lang="fr-CH" sz="2200" kern="1200" dirty="0" smtClean="0">
          <a:solidFill>
            <a:schemeClr val="tx1"/>
          </a:solidFill>
          <a:latin typeface="Arial" panose="020B0604020202020204" pitchFamily="34" charset="0"/>
          <a:ea typeface="+mn-ea"/>
          <a:cs typeface="Arial" panose="020B0604020202020204" pitchFamily="34" charset="0"/>
        </a:defRPr>
      </a:lvl2pPr>
      <a:lvl3pPr marL="720000" indent="0" algn="l" defTabSz="457200" rtl="0" eaLnBrk="1" latinLnBrk="0" hangingPunct="1">
        <a:spcBef>
          <a:spcPts val="600"/>
        </a:spcBef>
        <a:buClr>
          <a:schemeClr val="bg2"/>
        </a:buClr>
        <a:buSzPct val="90000"/>
        <a:buFontTx/>
        <a:buNone/>
        <a:defRPr lang="fr-CH" sz="1800" kern="1200" dirty="0" smtClean="0">
          <a:solidFill>
            <a:schemeClr val="tx1"/>
          </a:solidFill>
          <a:latin typeface="Arial" panose="020B0604020202020204" pitchFamily="34" charset="0"/>
          <a:ea typeface="+mn-ea"/>
          <a:cs typeface="Arial" panose="020B0604020202020204" pitchFamily="34" charset="0"/>
        </a:defRPr>
      </a:lvl3pPr>
      <a:lvl4pPr marL="1363663" indent="-285750" algn="l" defTabSz="457200" rtl="0" eaLnBrk="1" latinLnBrk="0" hangingPunct="1">
        <a:spcBef>
          <a:spcPts val="600"/>
        </a:spcBef>
        <a:buClr>
          <a:schemeClr val="bg2"/>
        </a:buClr>
        <a:buFontTx/>
        <a:buNone/>
        <a:defRPr lang="fr-CH" sz="1400" kern="1200" dirty="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chemeClr val="bg2"/>
        </a:buClr>
        <a:buFontTx/>
        <a:buNone/>
        <a:defRPr sz="12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cn.ch/fr/ressources/publications-et-rapports/directives-sur-la-pratique-infirmiere-avancee-202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528CEF-AE31-A2AD-FE94-276A0434AAE3}"/>
              </a:ext>
            </a:extLst>
          </p:cNvPr>
          <p:cNvSpPr>
            <a:spLocks noGrp="1"/>
          </p:cNvSpPr>
          <p:nvPr>
            <p:ph type="body" sz="quarter" idx="13"/>
          </p:nvPr>
        </p:nvSpPr>
        <p:spPr>
          <a:xfrm>
            <a:off x="252000" y="536330"/>
            <a:ext cx="8640000" cy="691200"/>
          </a:xfrm>
        </p:spPr>
        <p:txBody>
          <a:bodyPr/>
          <a:lstStyle/>
          <a:p>
            <a:r>
              <a:rPr lang="fr-CH" sz="2700" dirty="0"/>
              <a:t>Paysage de la pratique infirmière avancée</a:t>
            </a:r>
          </a:p>
        </p:txBody>
      </p:sp>
      <p:sp>
        <p:nvSpPr>
          <p:cNvPr id="4" name="Espace réservé du texte 3">
            <a:extLst>
              <a:ext uri="{FF2B5EF4-FFF2-40B4-BE49-F238E27FC236}">
                <a16:creationId xmlns:a16="http://schemas.microsoft.com/office/drawing/2014/main" id="{C010AFCB-A8F7-C615-3BF5-06B0393A7C75}"/>
              </a:ext>
            </a:extLst>
          </p:cNvPr>
          <p:cNvSpPr>
            <a:spLocks noGrp="1"/>
          </p:cNvSpPr>
          <p:nvPr>
            <p:ph type="body" sz="quarter" idx="17"/>
          </p:nvPr>
        </p:nvSpPr>
        <p:spPr>
          <a:xfrm>
            <a:off x="252000" y="2926219"/>
            <a:ext cx="8640000" cy="343446"/>
          </a:xfrm>
        </p:spPr>
        <p:txBody>
          <a:bodyPr/>
          <a:lstStyle/>
          <a:p>
            <a:r>
              <a:rPr lang="fr-CH" dirty="0"/>
              <a:t>Pre Manuela Eicher, Directrice IUFRS</a:t>
            </a:r>
          </a:p>
          <a:p>
            <a:endParaRPr lang="fr-CH" dirty="0"/>
          </a:p>
        </p:txBody>
      </p:sp>
      <p:sp>
        <p:nvSpPr>
          <p:cNvPr id="5" name="Espace réservé du texte 4">
            <a:extLst>
              <a:ext uri="{FF2B5EF4-FFF2-40B4-BE49-F238E27FC236}">
                <a16:creationId xmlns:a16="http://schemas.microsoft.com/office/drawing/2014/main" id="{AC5FBACE-198D-2F1E-306E-E23845B837A6}"/>
              </a:ext>
            </a:extLst>
          </p:cNvPr>
          <p:cNvSpPr>
            <a:spLocks noGrp="1"/>
          </p:cNvSpPr>
          <p:nvPr>
            <p:ph type="body" sz="quarter" idx="18"/>
          </p:nvPr>
        </p:nvSpPr>
        <p:spPr/>
        <p:txBody>
          <a:bodyPr/>
          <a:lstStyle/>
          <a:p>
            <a:r>
              <a:rPr lang="fr-CH" dirty="0"/>
              <a:t>SYMPOSIUM Pratique infirmière avancée</a:t>
            </a:r>
            <a:br>
              <a:rPr lang="fr-CH" dirty="0"/>
            </a:br>
            <a:r>
              <a:rPr lang="fr-CH" dirty="0"/>
              <a:t>Fribourg | 3 octobre 2024</a:t>
            </a:r>
          </a:p>
        </p:txBody>
      </p:sp>
      <p:grpSp>
        <p:nvGrpSpPr>
          <p:cNvPr id="6" name="Groupe 5">
            <a:extLst>
              <a:ext uri="{FF2B5EF4-FFF2-40B4-BE49-F238E27FC236}">
                <a16:creationId xmlns:a16="http://schemas.microsoft.com/office/drawing/2014/main" id="{4C2EB21F-D615-3368-DA70-5DFE4C9F493E}"/>
              </a:ext>
            </a:extLst>
          </p:cNvPr>
          <p:cNvGrpSpPr/>
          <p:nvPr/>
        </p:nvGrpSpPr>
        <p:grpSpPr>
          <a:xfrm>
            <a:off x="2204728" y="1110569"/>
            <a:ext cx="4734545" cy="1621742"/>
            <a:chOff x="1098754" y="1063692"/>
            <a:chExt cx="6366207" cy="2180642"/>
          </a:xfrm>
        </p:grpSpPr>
        <p:pic>
          <p:nvPicPr>
            <p:cNvPr id="7" name="Espace réservé pour une image  5">
              <a:extLst>
                <a:ext uri="{FF2B5EF4-FFF2-40B4-BE49-F238E27FC236}">
                  <a16:creationId xmlns:a16="http://schemas.microsoft.com/office/drawing/2014/main" id="{602E9A96-C3F4-A4D0-AFAC-8FD9E4F84BE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encilGrayscale/>
                      </a14:imgEffect>
                    </a14:imgLayer>
                  </a14:imgProps>
                </a:ext>
              </a:extLst>
            </a:blip>
            <a:srcRect t="10826" r="11723" b="10826"/>
            <a:stretch/>
          </p:blipFill>
          <p:spPr>
            <a:xfrm>
              <a:off x="5770041" y="2164334"/>
              <a:ext cx="1694920" cy="1080000"/>
            </a:xfrm>
            <a:prstGeom prst="rect">
              <a:avLst/>
            </a:prstGeom>
            <a:ln>
              <a:noFill/>
            </a:ln>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666BFD87-5897-B9F9-58DD-F6F704E892AF}"/>
                </a:ext>
              </a:extLst>
            </p:cNvPr>
            <p:cNvPicPr>
              <a:picLocks noChangeAspect="1"/>
            </p:cNvPicPr>
            <p:nvPr/>
          </p:nvPicPr>
          <p:blipFill>
            <a:blip r:embed="rId4">
              <a:extLst>
                <a:ext uri="{BEBA8EAE-BF5A-486C-A8C5-ECC9F3942E4B}">
                  <a14:imgProps xmlns:a14="http://schemas.microsoft.com/office/drawing/2010/main">
                    <a14:imgLayer r:embed="rId5">
                      <a14:imgEffect>
                        <a14:artisticPencilGrayscale/>
                      </a14:imgEffect>
                    </a14:imgLayer>
                  </a14:imgProps>
                </a:ext>
              </a:extLst>
            </a:blip>
            <a:stretch>
              <a:fillRect/>
            </a:stretch>
          </p:blipFill>
          <p:spPr>
            <a:xfrm>
              <a:off x="4254066" y="1794768"/>
              <a:ext cx="1621529" cy="1080000"/>
            </a:xfrm>
            <a:prstGeom prst="rect">
              <a:avLst/>
            </a:prstGeom>
            <a:ln>
              <a:noFill/>
            </a:ln>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E8FE58AE-31EE-CD76-7766-8F8D9EF02262}"/>
                </a:ext>
              </a:extLst>
            </p:cNvPr>
            <p:cNvPicPr>
              <a:picLocks noChangeAspect="1"/>
            </p:cNvPicPr>
            <p:nvPr/>
          </p:nvPicPr>
          <p:blipFill>
            <a:blip r:embed="rId6">
              <a:extLst>
                <a:ext uri="{BEBA8EAE-BF5A-486C-A8C5-ECC9F3942E4B}">
                  <a14:imgProps xmlns:a14="http://schemas.microsoft.com/office/drawing/2010/main">
                    <a14:imgLayer r:embed="rId7">
                      <a14:imgEffect>
                        <a14:artisticPencilGrayscale/>
                      </a14:imgEffect>
                    </a14:imgLayer>
                  </a14:imgProps>
                </a:ext>
              </a:extLst>
            </a:blip>
            <a:stretch>
              <a:fillRect/>
            </a:stretch>
          </p:blipFill>
          <p:spPr>
            <a:xfrm>
              <a:off x="2706651" y="1433339"/>
              <a:ext cx="1657196" cy="1080000"/>
            </a:xfrm>
            <a:prstGeom prst="rect">
              <a:avLst/>
            </a:prstGeom>
            <a:ln>
              <a:noFill/>
            </a:ln>
            <a:effectLst>
              <a:outerShdw blurRad="50800" dist="38100" dir="2700000" algn="tl" rotWithShape="0">
                <a:prstClr val="black">
                  <a:alpha val="40000"/>
                </a:prstClr>
              </a:outerShdw>
            </a:effectLst>
          </p:spPr>
        </p:pic>
        <p:pic>
          <p:nvPicPr>
            <p:cNvPr id="10" name="Image 9">
              <a:extLst>
                <a:ext uri="{FF2B5EF4-FFF2-40B4-BE49-F238E27FC236}">
                  <a16:creationId xmlns:a16="http://schemas.microsoft.com/office/drawing/2014/main" id="{DB8364A3-B279-49C1-6D0B-ABE078955175}"/>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Grayscale/>
                      </a14:imgEffect>
                    </a14:imgLayer>
                  </a14:imgProps>
                </a:ext>
              </a:extLst>
            </a:blip>
            <a:srcRect l="73" t="3564" r="25108" b="6227"/>
            <a:stretch/>
          </p:blipFill>
          <p:spPr>
            <a:xfrm>
              <a:off x="1098754" y="1063692"/>
              <a:ext cx="1719645" cy="1080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21001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A99AA5-3EC0-55E2-E219-0476EAD237FA}"/>
              </a:ext>
            </a:extLst>
          </p:cNvPr>
          <p:cNvSpPr>
            <a:spLocks noGrp="1"/>
          </p:cNvSpPr>
          <p:nvPr>
            <p:ph idx="1"/>
          </p:nvPr>
        </p:nvSpPr>
        <p:spPr>
          <a:xfrm>
            <a:off x="457200" y="1008000"/>
            <a:ext cx="8229600" cy="2440551"/>
          </a:xfrm>
        </p:spPr>
        <p:txBody>
          <a:bodyPr/>
          <a:lstStyle/>
          <a:p>
            <a:pPr marL="0" indent="0">
              <a:buNone/>
            </a:pPr>
            <a:r>
              <a:rPr lang="fr-CH" sz="1500" dirty="0"/>
              <a:t>L'infirmier praticien spécialisé (…) dont la formation, de </a:t>
            </a:r>
            <a:r>
              <a:rPr lang="fr-CH" sz="1500" b="1" dirty="0">
                <a:solidFill>
                  <a:srgbClr val="31859C"/>
                </a:solidFill>
              </a:rPr>
              <a:t>niveau master</a:t>
            </a:r>
            <a:r>
              <a:rPr lang="fr-CH" sz="1500" dirty="0"/>
              <a:t>, lui permet d'assumer (…) les responsabilités médicales suivantes :</a:t>
            </a:r>
          </a:p>
          <a:p>
            <a:pPr>
              <a:spcBef>
                <a:spcPts val="300"/>
              </a:spcBef>
            </a:pPr>
            <a:r>
              <a:rPr lang="fr-CH" sz="1500" b="1" dirty="0">
                <a:solidFill>
                  <a:srgbClr val="31859C"/>
                </a:solidFill>
              </a:rPr>
              <a:t>prescrire</a:t>
            </a:r>
            <a:r>
              <a:rPr lang="fr-CH" sz="1500" dirty="0"/>
              <a:t> et </a:t>
            </a:r>
            <a:r>
              <a:rPr lang="fr-CH" sz="1500" b="1" dirty="0">
                <a:solidFill>
                  <a:srgbClr val="31859C"/>
                </a:solidFill>
              </a:rPr>
              <a:t>interpréter</a:t>
            </a:r>
            <a:r>
              <a:rPr lang="fr-CH" sz="1500" dirty="0"/>
              <a:t> des tests diagnostiques</a:t>
            </a:r>
          </a:p>
          <a:p>
            <a:pPr>
              <a:spcBef>
                <a:spcPts val="300"/>
              </a:spcBef>
            </a:pPr>
            <a:r>
              <a:rPr lang="fr-CH" sz="1500" dirty="0"/>
              <a:t>effectuer des </a:t>
            </a:r>
            <a:r>
              <a:rPr lang="fr-CH" sz="1500" b="1" dirty="0">
                <a:solidFill>
                  <a:srgbClr val="31859C"/>
                </a:solidFill>
              </a:rPr>
              <a:t>actes médicaux</a:t>
            </a:r>
          </a:p>
          <a:p>
            <a:pPr>
              <a:spcBef>
                <a:spcPts val="300"/>
              </a:spcBef>
            </a:pPr>
            <a:r>
              <a:rPr lang="fr-CH" sz="1500" b="1" dirty="0">
                <a:solidFill>
                  <a:srgbClr val="31859C"/>
                </a:solidFill>
              </a:rPr>
              <a:t>prescrire des médicaments </a:t>
            </a:r>
            <a:r>
              <a:rPr lang="fr-CH" sz="1500" dirty="0"/>
              <a:t>et en assurer le suivi et les ajustements</a:t>
            </a:r>
          </a:p>
          <a:p>
            <a:pPr marL="0" indent="0">
              <a:buNone/>
            </a:pPr>
            <a:r>
              <a:rPr lang="fr-CH" sz="1500" dirty="0"/>
              <a:t>L’IPS pratique en principe </a:t>
            </a:r>
            <a:r>
              <a:rPr lang="fr-CH" sz="1500" b="1" dirty="0">
                <a:solidFill>
                  <a:srgbClr val="31859C"/>
                </a:solidFill>
              </a:rPr>
              <a:t>à titre dépendant </a:t>
            </a:r>
            <a:r>
              <a:rPr lang="fr-CH" sz="1500" dirty="0"/>
              <a:t>(…) peut toutefois pratiquer </a:t>
            </a:r>
            <a:r>
              <a:rPr lang="fr-CH" sz="1500" b="1" dirty="0">
                <a:solidFill>
                  <a:srgbClr val="31859C"/>
                </a:solidFill>
              </a:rPr>
              <a:t>à titre indépendant </a:t>
            </a:r>
            <a:r>
              <a:rPr lang="fr-CH" sz="1500" dirty="0"/>
              <a:t>dans le cadre d'une </a:t>
            </a:r>
            <a:r>
              <a:rPr lang="fr-CH" sz="1500" b="1" dirty="0">
                <a:solidFill>
                  <a:srgbClr val="31859C"/>
                </a:solidFill>
              </a:rPr>
              <a:t>convention passée avec un médecin</a:t>
            </a:r>
            <a:r>
              <a:rPr lang="fr-CH" sz="1500" dirty="0"/>
              <a:t> (…)</a:t>
            </a:r>
          </a:p>
          <a:p>
            <a:pPr marL="0" indent="0">
              <a:buNone/>
            </a:pPr>
            <a:r>
              <a:rPr lang="fr-CH" sz="1500" dirty="0"/>
              <a:t>L’IPS </a:t>
            </a:r>
            <a:r>
              <a:rPr lang="fr-CH" sz="1500" b="1" dirty="0">
                <a:solidFill>
                  <a:srgbClr val="31859C"/>
                </a:solidFill>
              </a:rPr>
              <a:t>assume la responsabilité </a:t>
            </a:r>
            <a:r>
              <a:rPr lang="fr-CH" sz="1500" dirty="0"/>
              <a:t>pénale des actes qu'il effectue en application de l'alinéa 1 (…)</a:t>
            </a:r>
          </a:p>
        </p:txBody>
      </p:sp>
      <p:sp>
        <p:nvSpPr>
          <p:cNvPr id="3" name="Titre 2">
            <a:extLst>
              <a:ext uri="{FF2B5EF4-FFF2-40B4-BE49-F238E27FC236}">
                <a16:creationId xmlns:a16="http://schemas.microsoft.com/office/drawing/2014/main" id="{3AF343C6-D9F6-4B20-25EF-C5F8CD8A18BF}"/>
              </a:ext>
            </a:extLst>
          </p:cNvPr>
          <p:cNvSpPr>
            <a:spLocks noGrp="1"/>
          </p:cNvSpPr>
          <p:nvPr>
            <p:ph type="title"/>
          </p:nvPr>
        </p:nvSpPr>
        <p:spPr/>
        <p:txBody>
          <a:bodyPr/>
          <a:lstStyle/>
          <a:p>
            <a:r>
              <a:rPr lang="fr-CH" dirty="0"/>
              <a:t>Cadre légal - Article 124b LSP Vaudoise</a:t>
            </a:r>
          </a:p>
        </p:txBody>
      </p:sp>
      <p:sp>
        <p:nvSpPr>
          <p:cNvPr id="4" name="Espace réservé de la date 3">
            <a:extLst>
              <a:ext uri="{FF2B5EF4-FFF2-40B4-BE49-F238E27FC236}">
                <a16:creationId xmlns:a16="http://schemas.microsoft.com/office/drawing/2014/main" id="{2CCC449C-C330-80DE-5C8A-D00E6DD1757A}"/>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91027586-6D30-BBA4-D44B-FF407C4C6D5E}"/>
              </a:ext>
            </a:extLst>
          </p:cNvPr>
          <p:cNvSpPr>
            <a:spLocks noGrp="1"/>
          </p:cNvSpPr>
          <p:nvPr>
            <p:ph type="sldNum" sz="quarter" idx="4"/>
          </p:nvPr>
        </p:nvSpPr>
        <p:spPr/>
        <p:txBody>
          <a:bodyPr/>
          <a:lstStyle/>
          <a:p>
            <a:fld id="{93954E36-B195-4A0A-A530-CE34383C1F85}" type="slidenum">
              <a:rPr lang="fr-CH" smtClean="0"/>
              <a:pPr/>
              <a:t>10</a:t>
            </a:fld>
            <a:endParaRPr lang="fr-CH" dirty="0"/>
          </a:p>
        </p:txBody>
      </p:sp>
      <p:sp>
        <p:nvSpPr>
          <p:cNvPr id="6" name="Espace réservé du pied de page 5">
            <a:extLst>
              <a:ext uri="{FF2B5EF4-FFF2-40B4-BE49-F238E27FC236}">
                <a16:creationId xmlns:a16="http://schemas.microsoft.com/office/drawing/2014/main" id="{B2AEB49B-7C10-C77C-F471-E82CBB5F3D5C}"/>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7" name="ZoneTexte 6">
            <a:extLst>
              <a:ext uri="{FF2B5EF4-FFF2-40B4-BE49-F238E27FC236}">
                <a16:creationId xmlns:a16="http://schemas.microsoft.com/office/drawing/2014/main" id="{56ACC3AF-EBB5-5609-95D5-47093D9E0554}"/>
              </a:ext>
            </a:extLst>
          </p:cNvPr>
          <p:cNvSpPr txBox="1"/>
          <p:nvPr/>
        </p:nvSpPr>
        <p:spPr>
          <a:xfrm>
            <a:off x="3840479" y="3444380"/>
            <a:ext cx="5149615" cy="1169551"/>
          </a:xfrm>
          <a:prstGeom prst="rect">
            <a:avLst/>
          </a:prstGeom>
          <a:noFill/>
        </p:spPr>
        <p:txBody>
          <a:bodyPr wrap="square">
            <a:spAutoFit/>
          </a:bodyPr>
          <a:lstStyle/>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Registre cantonal</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Reconnaissance de l'équivalence des titres</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Validation et contrôle périodique des conventions et des descriptions de poste</a:t>
            </a:r>
          </a:p>
          <a:p>
            <a:pPr marL="285750" indent="-285750">
              <a:buFont typeface="Arial" panose="020B0604020202020204" pitchFamily="34" charset="0"/>
              <a:buChar char="•"/>
            </a:pPr>
            <a:r>
              <a:rPr lang="fr-CH" sz="1400" dirty="0">
                <a:latin typeface="Arial" panose="020B0604020202020204" pitchFamily="34" charset="0"/>
                <a:cs typeface="Arial" panose="020B0604020202020204" pitchFamily="34" charset="0"/>
              </a:rPr>
              <a:t>Contrôle des formations continues (100 h/2 ans) </a:t>
            </a:r>
          </a:p>
        </p:txBody>
      </p:sp>
      <p:pic>
        <p:nvPicPr>
          <p:cNvPr id="8" name="Picture 4">
            <a:extLst>
              <a:ext uri="{FF2B5EF4-FFF2-40B4-BE49-F238E27FC236}">
                <a16:creationId xmlns:a16="http://schemas.microsoft.com/office/drawing/2014/main" id="{3A3D7134-4D78-8525-5858-C7F6A48A149C}"/>
              </a:ext>
            </a:extLst>
          </p:cNvPr>
          <p:cNvPicPr>
            <a:picLocks noChangeAspect="1"/>
          </p:cNvPicPr>
          <p:nvPr/>
        </p:nvPicPr>
        <p:blipFill>
          <a:blip r:embed="rId3"/>
          <a:stretch>
            <a:fillRect/>
          </a:stretch>
        </p:blipFill>
        <p:spPr>
          <a:xfrm>
            <a:off x="544032" y="3539823"/>
            <a:ext cx="3042448" cy="1055131"/>
          </a:xfrm>
          <a:prstGeom prst="rect">
            <a:avLst/>
          </a:prstGeom>
        </p:spPr>
      </p:pic>
    </p:spTree>
    <p:extLst>
      <p:ext uri="{BB962C8B-B14F-4D97-AF65-F5344CB8AC3E}">
        <p14:creationId xmlns:p14="http://schemas.microsoft.com/office/powerpoint/2010/main" val="236393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C3862C7-AA38-16C8-3177-1DE0E2B398E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698014D8-428B-B570-5D56-DB7D6FA80C39}"/>
              </a:ext>
            </a:extLst>
          </p:cNvPr>
          <p:cNvSpPr>
            <a:spLocks noGrp="1"/>
          </p:cNvSpPr>
          <p:nvPr>
            <p:ph type="sldNum" sz="quarter" idx="4"/>
          </p:nvPr>
        </p:nvSpPr>
        <p:spPr/>
        <p:txBody>
          <a:bodyPr/>
          <a:lstStyle/>
          <a:p>
            <a:fld id="{93954E36-B195-4A0A-A530-CE34383C1F85}" type="slidenum">
              <a:rPr lang="fr-CH" smtClean="0"/>
              <a:pPr/>
              <a:t>11</a:t>
            </a:fld>
            <a:endParaRPr lang="fr-CH" dirty="0"/>
          </a:p>
        </p:txBody>
      </p:sp>
      <p:sp>
        <p:nvSpPr>
          <p:cNvPr id="6" name="Espace réservé du pied de page 5">
            <a:extLst>
              <a:ext uri="{FF2B5EF4-FFF2-40B4-BE49-F238E27FC236}">
                <a16:creationId xmlns:a16="http://schemas.microsoft.com/office/drawing/2014/main" id="{FF45B711-490A-219A-913F-38C3FC777A95}"/>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5">
            <a:extLst>
              <a:ext uri="{FF2B5EF4-FFF2-40B4-BE49-F238E27FC236}">
                <a16:creationId xmlns:a16="http://schemas.microsoft.com/office/drawing/2014/main" id="{0B83E5DF-0DD3-1795-8F2D-5B69131C5A14}"/>
              </a:ext>
            </a:extLst>
          </p:cNvPr>
          <p:cNvPicPr>
            <a:picLocks noChangeAspect="1"/>
          </p:cNvPicPr>
          <p:nvPr/>
        </p:nvPicPr>
        <p:blipFill>
          <a:blip r:embed="rId3"/>
          <a:stretch>
            <a:fillRect/>
          </a:stretch>
        </p:blipFill>
        <p:spPr>
          <a:xfrm>
            <a:off x="3337278" y="255282"/>
            <a:ext cx="2763004" cy="1513873"/>
          </a:xfrm>
          <a:prstGeom prst="rect">
            <a:avLst/>
          </a:prstGeom>
          <a:ln>
            <a:noFill/>
          </a:ln>
          <a:effectLst>
            <a:outerShdw blurRad="50800" dist="38100" dir="5400000" algn="t" rotWithShape="0">
              <a:prstClr val="black">
                <a:alpha val="20000"/>
              </a:prstClr>
            </a:outerShdw>
          </a:effectLst>
        </p:spPr>
      </p:pic>
      <p:pic>
        <p:nvPicPr>
          <p:cNvPr id="8" name="Image 8">
            <a:extLst>
              <a:ext uri="{FF2B5EF4-FFF2-40B4-BE49-F238E27FC236}">
                <a16:creationId xmlns:a16="http://schemas.microsoft.com/office/drawing/2014/main" id="{59D2C001-BE3F-1BDF-A940-3060A06256D4}"/>
              </a:ext>
            </a:extLst>
          </p:cNvPr>
          <p:cNvPicPr>
            <a:picLocks noChangeAspect="1"/>
          </p:cNvPicPr>
          <p:nvPr/>
        </p:nvPicPr>
        <p:blipFill>
          <a:blip r:embed="rId4"/>
          <a:stretch>
            <a:fillRect/>
          </a:stretch>
        </p:blipFill>
        <p:spPr>
          <a:xfrm>
            <a:off x="1500081" y="1800434"/>
            <a:ext cx="2419951" cy="1070774"/>
          </a:xfrm>
          <a:prstGeom prst="rect">
            <a:avLst/>
          </a:prstGeom>
          <a:ln>
            <a:noFill/>
          </a:ln>
          <a:effectLst>
            <a:outerShdw blurRad="50800" dist="38100" dir="13500000" algn="br" rotWithShape="0">
              <a:prstClr val="black">
                <a:alpha val="20000"/>
              </a:prstClr>
            </a:outerShdw>
          </a:effectLst>
        </p:spPr>
      </p:pic>
      <p:pic>
        <p:nvPicPr>
          <p:cNvPr id="9" name="Image 8">
            <a:extLst>
              <a:ext uri="{FF2B5EF4-FFF2-40B4-BE49-F238E27FC236}">
                <a16:creationId xmlns:a16="http://schemas.microsoft.com/office/drawing/2014/main" id="{23FACCCF-C62C-FCC6-B5EA-F388434FDC2C}"/>
              </a:ext>
            </a:extLst>
          </p:cNvPr>
          <p:cNvPicPr>
            <a:picLocks noChangeAspect="1"/>
          </p:cNvPicPr>
          <p:nvPr/>
        </p:nvPicPr>
        <p:blipFill>
          <a:blip r:embed="rId5"/>
          <a:stretch>
            <a:fillRect/>
          </a:stretch>
        </p:blipFill>
        <p:spPr>
          <a:xfrm>
            <a:off x="6927100" y="1778573"/>
            <a:ext cx="1607486" cy="2248567"/>
          </a:xfrm>
          <a:prstGeom prst="rect">
            <a:avLst/>
          </a:prstGeom>
        </p:spPr>
      </p:pic>
      <p:pic>
        <p:nvPicPr>
          <p:cNvPr id="10" name="Image 9">
            <a:extLst>
              <a:ext uri="{FF2B5EF4-FFF2-40B4-BE49-F238E27FC236}">
                <a16:creationId xmlns:a16="http://schemas.microsoft.com/office/drawing/2014/main" id="{4DA60A03-05BF-289F-9751-A36C1049A9DA}"/>
              </a:ext>
            </a:extLst>
          </p:cNvPr>
          <p:cNvPicPr>
            <a:picLocks noChangeAspect="1"/>
          </p:cNvPicPr>
          <p:nvPr/>
        </p:nvPicPr>
        <p:blipFill>
          <a:blip r:embed="rId6"/>
          <a:stretch>
            <a:fillRect/>
          </a:stretch>
        </p:blipFill>
        <p:spPr>
          <a:xfrm>
            <a:off x="6100282" y="329792"/>
            <a:ext cx="2926732" cy="970133"/>
          </a:xfrm>
          <a:prstGeom prst="rect">
            <a:avLst/>
          </a:prstGeom>
        </p:spPr>
      </p:pic>
      <p:pic>
        <p:nvPicPr>
          <p:cNvPr id="11" name="Image 10">
            <a:extLst>
              <a:ext uri="{FF2B5EF4-FFF2-40B4-BE49-F238E27FC236}">
                <a16:creationId xmlns:a16="http://schemas.microsoft.com/office/drawing/2014/main" id="{9D77D601-1108-E02D-7274-15EDE4BDBD62}"/>
              </a:ext>
            </a:extLst>
          </p:cNvPr>
          <p:cNvPicPr>
            <a:picLocks noChangeAspect="1"/>
          </p:cNvPicPr>
          <p:nvPr/>
        </p:nvPicPr>
        <p:blipFill>
          <a:blip r:embed="rId7"/>
          <a:stretch>
            <a:fillRect/>
          </a:stretch>
        </p:blipFill>
        <p:spPr>
          <a:xfrm>
            <a:off x="415450" y="3345180"/>
            <a:ext cx="2446549" cy="1000313"/>
          </a:xfrm>
          <a:prstGeom prst="rect">
            <a:avLst/>
          </a:prstGeom>
        </p:spPr>
      </p:pic>
      <p:pic>
        <p:nvPicPr>
          <p:cNvPr id="12" name="Image 11">
            <a:extLst>
              <a:ext uri="{FF2B5EF4-FFF2-40B4-BE49-F238E27FC236}">
                <a16:creationId xmlns:a16="http://schemas.microsoft.com/office/drawing/2014/main" id="{EF126CF3-B60D-D105-AC6A-1934CB7ACE2A}"/>
              </a:ext>
            </a:extLst>
          </p:cNvPr>
          <p:cNvPicPr>
            <a:picLocks noChangeAspect="1"/>
          </p:cNvPicPr>
          <p:nvPr/>
        </p:nvPicPr>
        <p:blipFill>
          <a:blip r:embed="rId8"/>
          <a:stretch>
            <a:fillRect/>
          </a:stretch>
        </p:blipFill>
        <p:spPr>
          <a:xfrm>
            <a:off x="334977" y="613584"/>
            <a:ext cx="2708743" cy="1096396"/>
          </a:xfrm>
          <a:prstGeom prst="rect">
            <a:avLst/>
          </a:prstGeom>
        </p:spPr>
      </p:pic>
      <p:pic>
        <p:nvPicPr>
          <p:cNvPr id="13" name="Image 12">
            <a:extLst>
              <a:ext uri="{FF2B5EF4-FFF2-40B4-BE49-F238E27FC236}">
                <a16:creationId xmlns:a16="http://schemas.microsoft.com/office/drawing/2014/main" id="{CC0A166A-CBBF-B92A-9C40-00131461A5BC}"/>
              </a:ext>
            </a:extLst>
          </p:cNvPr>
          <p:cNvPicPr>
            <a:picLocks noChangeAspect="1"/>
          </p:cNvPicPr>
          <p:nvPr/>
        </p:nvPicPr>
        <p:blipFill>
          <a:blip r:embed="rId9"/>
          <a:stretch>
            <a:fillRect/>
          </a:stretch>
        </p:blipFill>
        <p:spPr>
          <a:xfrm>
            <a:off x="3252544" y="3009444"/>
            <a:ext cx="2932472" cy="1526549"/>
          </a:xfrm>
          <a:prstGeom prst="rect">
            <a:avLst/>
          </a:prstGeom>
        </p:spPr>
      </p:pic>
      <p:pic>
        <p:nvPicPr>
          <p:cNvPr id="14" name="Image 13">
            <a:extLst>
              <a:ext uri="{FF2B5EF4-FFF2-40B4-BE49-F238E27FC236}">
                <a16:creationId xmlns:a16="http://schemas.microsoft.com/office/drawing/2014/main" id="{AD0ABFEC-3BA3-539C-33C2-75DCCFF667E1}"/>
              </a:ext>
            </a:extLst>
          </p:cNvPr>
          <p:cNvPicPr>
            <a:picLocks noChangeAspect="1"/>
          </p:cNvPicPr>
          <p:nvPr/>
        </p:nvPicPr>
        <p:blipFill>
          <a:blip r:embed="rId10"/>
          <a:stretch>
            <a:fillRect/>
          </a:stretch>
        </p:blipFill>
        <p:spPr>
          <a:xfrm>
            <a:off x="4213590" y="1637962"/>
            <a:ext cx="2419952" cy="1264895"/>
          </a:xfrm>
          <a:prstGeom prst="rect">
            <a:avLst/>
          </a:prstGeom>
        </p:spPr>
      </p:pic>
      <p:sp>
        <p:nvSpPr>
          <p:cNvPr id="15" name="Content Placeholder 2">
            <a:extLst>
              <a:ext uri="{FF2B5EF4-FFF2-40B4-BE49-F238E27FC236}">
                <a16:creationId xmlns:a16="http://schemas.microsoft.com/office/drawing/2014/main" id="{D24B429C-72E7-A1A1-CF4F-1DB50AE5192E}"/>
              </a:ext>
            </a:extLst>
          </p:cNvPr>
          <p:cNvSpPr txBox="1">
            <a:spLocks/>
          </p:cNvSpPr>
          <p:nvPr/>
        </p:nvSpPr>
        <p:spPr>
          <a:xfrm>
            <a:off x="1874520" y="201943"/>
            <a:ext cx="5958840" cy="4461498"/>
          </a:xfrm>
          <a:prstGeom prst="rect">
            <a:avLst/>
          </a:prstGeom>
          <a:solidFill>
            <a:schemeClr val="bg1"/>
          </a:solidFill>
          <a:ln w="38100">
            <a:solidFill>
              <a:srgbClr val="4296BC"/>
            </a:solidFill>
          </a:ln>
        </p:spPr>
        <p:txBody>
          <a:bodyPr vert="horz" lIns="108000" tIns="34290" rIns="108000" bIns="34290" rtlCol="0" anchor="ctr">
            <a:noAutofit/>
          </a:bodyPr>
          <a:lstStyle>
            <a:lvl1pPr marL="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1pPr>
            <a:lvl2pPr marL="45720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2pPr>
            <a:lvl3pPr marL="914400" indent="0" algn="l" defTabSz="457200" rtl="0" eaLnBrk="1" latinLnBrk="0" hangingPunct="1">
              <a:spcBef>
                <a:spcPct val="20000"/>
              </a:spcBef>
              <a:buClr>
                <a:schemeClr val="bg2"/>
              </a:buClr>
              <a:buSzPct val="90000"/>
              <a:buFontTx/>
              <a:buNone/>
              <a:defRPr sz="1800" kern="1200">
                <a:solidFill>
                  <a:schemeClr val="tx1"/>
                </a:solidFill>
                <a:latin typeface="Arial"/>
                <a:ea typeface="+mn-ea"/>
                <a:cs typeface="+mn-cs"/>
              </a:defRPr>
            </a:lvl3pPr>
            <a:lvl4pPr marL="1371600" indent="0" algn="l" defTabSz="457200" rtl="0" eaLnBrk="1" latinLnBrk="0" hangingPunct="1">
              <a:spcBef>
                <a:spcPct val="20000"/>
              </a:spcBef>
              <a:buClr>
                <a:schemeClr val="bg2"/>
              </a:buClr>
              <a:buFontTx/>
              <a:buNone/>
              <a:defRPr sz="1400" kern="1200">
                <a:solidFill>
                  <a:schemeClr val="tx1"/>
                </a:solidFill>
                <a:latin typeface="Arial"/>
                <a:ea typeface="+mn-ea"/>
                <a:cs typeface="+mn-cs"/>
              </a:defRPr>
            </a:lvl4pPr>
            <a:lvl5pPr marL="1828800" indent="0" algn="l" defTabSz="457200" rtl="0" eaLnBrk="1" latinLnBrk="0" hangingPunct="1">
              <a:spcBef>
                <a:spcPct val="20000"/>
              </a:spcBef>
              <a:buClr>
                <a:schemeClr val="bg2"/>
              </a:buClr>
              <a:buFontTx/>
              <a:buNone/>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sz="1400" b="1" dirty="0">
                <a:latin typeface="Arial" panose="020B0604020202020204" pitchFamily="34" charset="0"/>
                <a:cs typeface="Arial" panose="020B0604020202020204" pitchFamily="34" charset="0"/>
              </a:rPr>
              <a:t>L’intégration des IPS en pratique : quelques</a:t>
            </a:r>
            <a:r>
              <a:rPr lang="fr-CH" sz="1400" dirty="0">
                <a:latin typeface="Arial" panose="020B0604020202020204" pitchFamily="34" charset="0"/>
                <a:cs typeface="Arial" panose="020B0604020202020204" pitchFamily="34" charset="0"/>
              </a:rPr>
              <a:t> </a:t>
            </a:r>
            <a:r>
              <a:rPr lang="fr-CH" sz="1400" b="1" dirty="0">
                <a:latin typeface="Arial" panose="020B0604020202020204" pitchFamily="34" charset="0"/>
                <a:cs typeface="Arial" panose="020B0604020202020204" pitchFamily="34" charset="0"/>
              </a:rPr>
              <a:t>résultats décrits dans la littérature scientifique</a:t>
            </a:r>
          </a:p>
          <a:p>
            <a:pPr>
              <a:spcBef>
                <a:spcPts val="600"/>
              </a:spcBef>
            </a:pPr>
            <a:r>
              <a:rPr lang="fr-CH" sz="1050" dirty="0">
                <a:solidFill>
                  <a:srgbClr val="000000"/>
                </a:solidFill>
                <a:latin typeface="Arial" panose="020B0604020202020204" pitchFamily="34" charset="0"/>
                <a:cs typeface="Arial" panose="020B0604020202020204" pitchFamily="34" charset="0"/>
              </a:rPr>
              <a:t>Soins primaires :</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l'accès aux soins de santé, en particulier dans les zones rurales ou sous-desservies.</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Réduction des taux d'hospitalisation et des visites aux services d'urgence grâce à une gestion plus proactive des affections courantes.</a:t>
            </a:r>
          </a:p>
          <a:p>
            <a:pPr>
              <a:spcBef>
                <a:spcPts val="600"/>
              </a:spcBef>
            </a:pPr>
            <a:r>
              <a:rPr lang="fr-CH" sz="1050" dirty="0">
                <a:solidFill>
                  <a:srgbClr val="000000"/>
                </a:solidFill>
                <a:latin typeface="Arial" panose="020B0604020202020204" pitchFamily="34" charset="0"/>
                <a:cs typeface="Arial" panose="020B0604020202020204" pitchFamily="34" charset="0"/>
              </a:rPr>
              <a:t>Pédiatrie :</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 gestion des affections pédiatriques courantes, telles que les infections de l'oreille et les infections respiratoires.</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 coordination des soins pour les enfants atteints de maladies chroniques.</a:t>
            </a:r>
          </a:p>
          <a:p>
            <a:pPr>
              <a:spcBef>
                <a:spcPts val="600"/>
              </a:spcBef>
            </a:pPr>
            <a:r>
              <a:rPr lang="fr-CH" sz="1050" dirty="0">
                <a:solidFill>
                  <a:srgbClr val="000000"/>
                </a:solidFill>
                <a:latin typeface="Arial" panose="020B0604020202020204" pitchFamily="34" charset="0"/>
                <a:cs typeface="Arial" panose="020B0604020202020204" pitchFamily="34" charset="0"/>
              </a:rPr>
              <a:t>Gériatrie :</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Prévention des chutes et des complications liées au vieillissement chez les personnes âgées.</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 qualité de vie des personnes âgées en établissant des plans de soins adaptés à leurs besoins spécifiques.</a:t>
            </a:r>
          </a:p>
          <a:p>
            <a:pPr lvl="0">
              <a:spcBef>
                <a:spcPts val="600"/>
              </a:spcBef>
            </a:pPr>
            <a:r>
              <a:rPr lang="fr-CH" sz="1050" dirty="0">
                <a:solidFill>
                  <a:srgbClr val="000000"/>
                </a:solidFill>
                <a:latin typeface="Arial" panose="020B0604020202020204" pitchFamily="34" charset="0"/>
                <a:cs typeface="Arial" panose="020B0604020202020204" pitchFamily="34" charset="0"/>
              </a:rPr>
              <a:t>Psychiatrie :</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 gestion des troubles mentaux courants, tels que la dépression et l'anxiété.</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Réduction des hospitalisations psychiatriques grâce à un suivi et une gestion appropriée.</a:t>
            </a:r>
          </a:p>
          <a:p>
            <a:pPr>
              <a:spcBef>
                <a:spcPts val="600"/>
              </a:spcBef>
            </a:pPr>
            <a:r>
              <a:rPr lang="fr-CH" sz="1050" dirty="0">
                <a:solidFill>
                  <a:srgbClr val="000000"/>
                </a:solidFill>
                <a:latin typeface="Arial" panose="020B0604020202020204" pitchFamily="34" charset="0"/>
                <a:cs typeface="Arial" panose="020B0604020202020204" pitchFamily="34" charset="0"/>
              </a:rPr>
              <a:t>Oncologie :</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Amélioration de la qualité de vie des patients atteints de cancer grâce à une gestion efficace des symptômes et de la douleur.</a:t>
            </a:r>
          </a:p>
          <a:p>
            <a:pPr marL="182563" lvl="0" indent="-182563">
              <a:buFont typeface="Arial" panose="020B0604020202020204" pitchFamily="34" charset="0"/>
              <a:buChar char="•"/>
            </a:pPr>
            <a:r>
              <a:rPr lang="fr-CH" sz="1050" dirty="0">
                <a:solidFill>
                  <a:srgbClr val="000000"/>
                </a:solidFill>
                <a:latin typeface="Arial" panose="020B0604020202020204" pitchFamily="34" charset="0"/>
                <a:cs typeface="Arial" panose="020B0604020202020204" pitchFamily="34" charset="0"/>
              </a:rPr>
              <a:t>Coordination des soins pour assurer une continuité pendant les traitements.</a:t>
            </a:r>
            <a:endParaRPr lang="fr-CH" sz="9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9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C57FD3-C8F7-DAE8-85B5-E4245AB4202A}"/>
              </a:ext>
            </a:extLst>
          </p:cNvPr>
          <p:cNvSpPr>
            <a:spLocks noGrp="1"/>
          </p:cNvSpPr>
          <p:nvPr>
            <p:ph idx="1"/>
          </p:nvPr>
        </p:nvSpPr>
        <p:spPr/>
        <p:txBody>
          <a:bodyPr/>
          <a:lstStyle/>
          <a:p>
            <a:r>
              <a:rPr lang="fr-CH" sz="1800" dirty="0"/>
              <a:t>Améliore </a:t>
            </a:r>
            <a:r>
              <a:rPr lang="fr-CH" sz="1800" b="1" dirty="0">
                <a:solidFill>
                  <a:srgbClr val="31859C"/>
                </a:solidFill>
              </a:rPr>
              <a:t>l’accès aux soins </a:t>
            </a:r>
            <a:r>
              <a:rPr lang="fr-CH" sz="1800" dirty="0"/>
              <a:t>et diminue le </a:t>
            </a:r>
            <a:r>
              <a:rPr lang="fr-CH" sz="1800" b="1" dirty="0">
                <a:solidFill>
                  <a:srgbClr val="31859C"/>
                </a:solidFill>
              </a:rPr>
              <a:t>temps d’attente relatifs aux consultations et aux traitements</a:t>
            </a:r>
            <a:r>
              <a:rPr lang="fr-CH" sz="1800" dirty="0"/>
              <a:t>, tout en augmentant le niveau de </a:t>
            </a:r>
            <a:r>
              <a:rPr lang="fr-CH" sz="1800" b="1" dirty="0">
                <a:solidFill>
                  <a:srgbClr val="31859C"/>
                </a:solidFill>
              </a:rPr>
              <a:t>satisfaction des patients </a:t>
            </a:r>
            <a:r>
              <a:rPr lang="fr-CH" sz="1800" dirty="0"/>
              <a:t>et une meilleure</a:t>
            </a:r>
            <a:r>
              <a:rPr lang="fr-CH" sz="1800" b="1" dirty="0">
                <a:solidFill>
                  <a:srgbClr val="31859C"/>
                </a:solidFill>
              </a:rPr>
              <a:t> utilisation des ressources du système de santé</a:t>
            </a:r>
            <a:r>
              <a:rPr lang="fr-CH" sz="1800" dirty="0"/>
              <a:t> (navigation)</a:t>
            </a:r>
          </a:p>
          <a:p>
            <a:pPr>
              <a:spcBef>
                <a:spcPts val="1800"/>
              </a:spcBef>
            </a:pPr>
            <a:r>
              <a:rPr lang="fr-CH" sz="1800" dirty="0"/>
              <a:t>Améliore l’étendue des prestations diagnostiques et thérapeutiques pour les affections courantes et les patients avec des pathologies chroniques, et </a:t>
            </a:r>
            <a:r>
              <a:rPr lang="fr-CH" sz="1800" b="1" dirty="0">
                <a:solidFill>
                  <a:srgbClr val="31859C"/>
                </a:solidFill>
              </a:rPr>
              <a:t>l’efficacité des prestations est comparable </a:t>
            </a:r>
            <a:r>
              <a:rPr lang="fr-CH" sz="1800" dirty="0"/>
              <a:t>à celle des services de santé assurés par des médecins </a:t>
            </a:r>
          </a:p>
          <a:p>
            <a:pPr>
              <a:spcBef>
                <a:spcPts val="1800"/>
              </a:spcBef>
            </a:pPr>
            <a:r>
              <a:rPr lang="fr-CH" sz="1800" dirty="0"/>
              <a:t>Quelques études indiquent que des IPS peuvent réduire les coûts des soins, mais les </a:t>
            </a:r>
            <a:r>
              <a:rPr lang="fr-CH" sz="1800" b="1" dirty="0">
                <a:solidFill>
                  <a:srgbClr val="31859C"/>
                </a:solidFill>
              </a:rPr>
              <a:t>données probantes qui visent à déterminer la rentabilité sont insuffisantes</a:t>
            </a:r>
            <a:endParaRPr lang="fr-CH" sz="1800" dirty="0"/>
          </a:p>
        </p:txBody>
      </p:sp>
      <p:sp>
        <p:nvSpPr>
          <p:cNvPr id="3" name="Titre 2">
            <a:extLst>
              <a:ext uri="{FF2B5EF4-FFF2-40B4-BE49-F238E27FC236}">
                <a16:creationId xmlns:a16="http://schemas.microsoft.com/office/drawing/2014/main" id="{016315AA-D836-C0D8-5A53-A3E524E18579}"/>
              </a:ext>
            </a:extLst>
          </p:cNvPr>
          <p:cNvSpPr>
            <a:spLocks noGrp="1"/>
          </p:cNvSpPr>
          <p:nvPr>
            <p:ph type="title"/>
          </p:nvPr>
        </p:nvSpPr>
        <p:spPr/>
        <p:txBody>
          <a:bodyPr/>
          <a:lstStyle/>
          <a:p>
            <a:r>
              <a:rPr lang="fr-CH" sz="2300" spc="-100" dirty="0"/>
              <a:t>Potentiel des </a:t>
            </a:r>
            <a:r>
              <a:rPr lang="fr-CH" sz="2300" spc="-100" dirty="0" err="1"/>
              <a:t>infirmiers·ières</a:t>
            </a:r>
            <a:r>
              <a:rPr lang="fr-CH" sz="2300" spc="-100" dirty="0"/>
              <a:t> </a:t>
            </a:r>
            <a:r>
              <a:rPr lang="fr-CH" sz="2300" spc="-100" dirty="0" err="1"/>
              <a:t>praticiens·nes</a:t>
            </a:r>
            <a:r>
              <a:rPr lang="fr-CH" sz="2300" spc="-100" dirty="0"/>
              <a:t> </a:t>
            </a:r>
            <a:r>
              <a:rPr lang="fr-CH" sz="2300" spc="-100" dirty="0" err="1"/>
              <a:t>spécialisés·es</a:t>
            </a:r>
            <a:r>
              <a:rPr lang="fr-CH" sz="2300" spc="-100" dirty="0"/>
              <a:t> (IPS)</a:t>
            </a:r>
          </a:p>
        </p:txBody>
      </p:sp>
      <p:sp>
        <p:nvSpPr>
          <p:cNvPr id="4" name="Espace réservé de la date 3">
            <a:extLst>
              <a:ext uri="{FF2B5EF4-FFF2-40B4-BE49-F238E27FC236}">
                <a16:creationId xmlns:a16="http://schemas.microsoft.com/office/drawing/2014/main" id="{90595F1E-66C0-6D15-F0E0-D3295E245203}"/>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08B6BB3C-EF16-0268-FCA9-D8BE2AB52E84}"/>
              </a:ext>
            </a:extLst>
          </p:cNvPr>
          <p:cNvSpPr>
            <a:spLocks noGrp="1"/>
          </p:cNvSpPr>
          <p:nvPr>
            <p:ph type="sldNum" sz="quarter" idx="4"/>
          </p:nvPr>
        </p:nvSpPr>
        <p:spPr/>
        <p:txBody>
          <a:bodyPr/>
          <a:lstStyle/>
          <a:p>
            <a:fld id="{93954E36-B195-4A0A-A530-CE34383C1F85}" type="slidenum">
              <a:rPr lang="fr-CH" smtClean="0"/>
              <a:pPr/>
              <a:t>12</a:t>
            </a:fld>
            <a:endParaRPr lang="fr-CH" dirty="0"/>
          </a:p>
        </p:txBody>
      </p:sp>
      <p:sp>
        <p:nvSpPr>
          <p:cNvPr id="6" name="Espace réservé du pied de page 5">
            <a:extLst>
              <a:ext uri="{FF2B5EF4-FFF2-40B4-BE49-F238E27FC236}">
                <a16:creationId xmlns:a16="http://schemas.microsoft.com/office/drawing/2014/main" id="{5384151A-7DAA-E784-E21C-8D04DA956459}"/>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355101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0656CC2-B8F6-0C83-54A4-C54DE6D561A3}"/>
              </a:ext>
            </a:extLst>
          </p:cNvPr>
          <p:cNvSpPr>
            <a:spLocks noGrp="1"/>
          </p:cNvSpPr>
          <p:nvPr>
            <p:ph type="body" sz="quarter" idx="11"/>
          </p:nvPr>
        </p:nvSpPr>
        <p:spPr>
          <a:xfrm>
            <a:off x="252000" y="2844780"/>
            <a:ext cx="8640000" cy="1242000"/>
          </a:xfrm>
        </p:spPr>
        <p:txBody>
          <a:bodyPr/>
          <a:lstStyle/>
          <a:p>
            <a:r>
              <a:rPr lang="pt-BR" sz="2000" dirty="0"/>
              <a:t>Manuela Eicher</a:t>
            </a:r>
          </a:p>
          <a:p>
            <a:r>
              <a:rPr lang="pt-BR" sz="1600" b="0" dirty="0"/>
              <a:t>manuela.eicher@chuv.ch</a:t>
            </a:r>
          </a:p>
          <a:p>
            <a:r>
              <a:rPr lang="pt-BR" sz="1600" b="0" dirty="0"/>
              <a:t>manuela.eicher@unil.ch</a:t>
            </a:r>
          </a:p>
        </p:txBody>
      </p:sp>
      <p:sp>
        <p:nvSpPr>
          <p:cNvPr id="8" name="Espace réservé du texte 7">
            <a:extLst>
              <a:ext uri="{FF2B5EF4-FFF2-40B4-BE49-F238E27FC236}">
                <a16:creationId xmlns:a16="http://schemas.microsoft.com/office/drawing/2014/main" id="{0350C2C6-9D48-FDD3-39B0-D8A684F93DF8}"/>
              </a:ext>
            </a:extLst>
          </p:cNvPr>
          <p:cNvSpPr>
            <a:spLocks noGrp="1"/>
          </p:cNvSpPr>
          <p:nvPr>
            <p:ph type="body" sz="quarter" idx="12"/>
          </p:nvPr>
        </p:nvSpPr>
        <p:spPr>
          <a:xfrm>
            <a:off x="252000" y="1493640"/>
            <a:ext cx="8640000" cy="691200"/>
          </a:xfrm>
        </p:spPr>
        <p:txBody>
          <a:bodyPr/>
          <a:lstStyle/>
          <a:p>
            <a:r>
              <a:rPr lang="fr-CH" dirty="0"/>
              <a:t>merci de votre attention</a:t>
            </a:r>
          </a:p>
        </p:txBody>
      </p:sp>
      <p:sp>
        <p:nvSpPr>
          <p:cNvPr id="4" name="Espace réservé de la date 3">
            <a:extLst>
              <a:ext uri="{FF2B5EF4-FFF2-40B4-BE49-F238E27FC236}">
                <a16:creationId xmlns:a16="http://schemas.microsoft.com/office/drawing/2014/main" id="{820B283B-AA1A-CA59-747D-ED01B38CB083}"/>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ABF53EDA-3A9E-8670-0B4B-3902F40574A2}"/>
              </a:ext>
            </a:extLst>
          </p:cNvPr>
          <p:cNvSpPr>
            <a:spLocks noGrp="1"/>
          </p:cNvSpPr>
          <p:nvPr>
            <p:ph type="sldNum" sz="quarter" idx="4"/>
          </p:nvPr>
        </p:nvSpPr>
        <p:spPr/>
        <p:txBody>
          <a:bodyPr/>
          <a:lstStyle/>
          <a:p>
            <a:fld id="{93954E36-B195-4A0A-A530-CE34383C1F85}" type="slidenum">
              <a:rPr lang="fr-CH" smtClean="0"/>
              <a:pPr/>
              <a:t>13</a:t>
            </a:fld>
            <a:endParaRPr lang="fr-CH" dirty="0"/>
          </a:p>
        </p:txBody>
      </p:sp>
      <p:sp>
        <p:nvSpPr>
          <p:cNvPr id="6" name="Espace réservé du pied de page 5">
            <a:extLst>
              <a:ext uri="{FF2B5EF4-FFF2-40B4-BE49-F238E27FC236}">
                <a16:creationId xmlns:a16="http://schemas.microsoft.com/office/drawing/2014/main" id="{A8590E15-452E-CD13-A314-11B60F8FF96E}"/>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422980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55270A0-2D99-D670-81AC-A67C22D4125F}"/>
              </a:ext>
            </a:extLst>
          </p:cNvPr>
          <p:cNvSpPr>
            <a:spLocks noGrp="1"/>
          </p:cNvSpPr>
          <p:nvPr>
            <p:ph type="title"/>
          </p:nvPr>
        </p:nvSpPr>
        <p:spPr/>
        <p:txBody>
          <a:bodyPr/>
          <a:lstStyle/>
          <a:p>
            <a:r>
              <a:rPr lang="fr-CH" sz="2600" dirty="0"/>
              <a:t>Pratique infirmière avancée : Deux rôles</a:t>
            </a:r>
          </a:p>
        </p:txBody>
      </p:sp>
      <p:sp>
        <p:nvSpPr>
          <p:cNvPr id="4" name="Espace réservé de la date 3">
            <a:extLst>
              <a:ext uri="{FF2B5EF4-FFF2-40B4-BE49-F238E27FC236}">
                <a16:creationId xmlns:a16="http://schemas.microsoft.com/office/drawing/2014/main" id="{2E1F9E29-423B-84B3-EA8E-5A47DC63AA56}"/>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77B15158-A526-F6F1-CEBA-B8D005B77543}"/>
              </a:ext>
            </a:extLst>
          </p:cNvPr>
          <p:cNvSpPr>
            <a:spLocks noGrp="1"/>
          </p:cNvSpPr>
          <p:nvPr>
            <p:ph type="sldNum" sz="quarter" idx="4"/>
          </p:nvPr>
        </p:nvSpPr>
        <p:spPr/>
        <p:txBody>
          <a:bodyPr/>
          <a:lstStyle/>
          <a:p>
            <a:fld id="{93954E36-B195-4A0A-A530-CE34383C1F85}" type="slidenum">
              <a:rPr lang="fr-CH" smtClean="0"/>
              <a:pPr/>
              <a:t>2</a:t>
            </a:fld>
            <a:endParaRPr lang="fr-CH" dirty="0"/>
          </a:p>
        </p:txBody>
      </p:sp>
      <p:sp>
        <p:nvSpPr>
          <p:cNvPr id="6" name="Espace réservé du pied de page 5">
            <a:extLst>
              <a:ext uri="{FF2B5EF4-FFF2-40B4-BE49-F238E27FC236}">
                <a16:creationId xmlns:a16="http://schemas.microsoft.com/office/drawing/2014/main" id="{5B8D843F-595F-8CA4-5EC3-2ACC6B9D988B}"/>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9" name="ZoneTexte 8">
            <a:extLst>
              <a:ext uri="{FF2B5EF4-FFF2-40B4-BE49-F238E27FC236}">
                <a16:creationId xmlns:a16="http://schemas.microsoft.com/office/drawing/2014/main" id="{5F192CB8-3E05-6F8E-F39B-227BE527BF60}"/>
              </a:ext>
            </a:extLst>
          </p:cNvPr>
          <p:cNvSpPr txBox="1"/>
          <p:nvPr/>
        </p:nvSpPr>
        <p:spPr>
          <a:xfrm>
            <a:off x="682631" y="929819"/>
            <a:ext cx="1224000" cy="646331"/>
          </a:xfrm>
          <a:prstGeom prst="rect">
            <a:avLst/>
          </a:prstGeom>
          <a:noFill/>
        </p:spPr>
        <p:txBody>
          <a:bodyPr wrap="square" lIns="0" tIns="0" rIns="0" bIns="0" rtlCol="0" anchor="ctr" anchorCtr="0">
            <a:spAutoFit/>
          </a:bodyPr>
          <a:lstStyle/>
          <a:p>
            <a:pPr algn="ctr"/>
            <a:r>
              <a:rPr lang="fr-CH" sz="1400" spc="28" dirty="0" err="1">
                <a:latin typeface="Arial" panose="020B0604020202020204" pitchFamily="34" charset="0"/>
                <a:cs typeface="Arial" panose="020B0604020202020204" pitchFamily="34" charset="0"/>
              </a:rPr>
              <a:t>Infirmier·ère</a:t>
            </a:r>
            <a:r>
              <a:rPr lang="fr-CH" sz="1400" spc="28" dirty="0">
                <a:latin typeface="Arial" panose="020B0604020202020204" pitchFamily="34" charset="0"/>
                <a:cs typeface="Arial" panose="020B0604020202020204" pitchFamily="34" charset="0"/>
              </a:rPr>
              <a:t> </a:t>
            </a:r>
            <a:r>
              <a:rPr lang="fr-CH" sz="1400" spc="28" dirty="0" err="1">
                <a:latin typeface="Arial" panose="020B0604020202020204" pitchFamily="34" charset="0"/>
                <a:cs typeface="Arial" panose="020B0604020202020204" pitchFamily="34" charset="0"/>
              </a:rPr>
              <a:t>clinicien·ne</a:t>
            </a:r>
            <a:r>
              <a:rPr lang="fr-CH" sz="1400" spc="28" dirty="0">
                <a:latin typeface="Arial" panose="020B0604020202020204" pitchFamily="34" charset="0"/>
                <a:cs typeface="Arial" panose="020B0604020202020204" pitchFamily="34" charset="0"/>
              </a:rPr>
              <a:t> </a:t>
            </a:r>
            <a:r>
              <a:rPr lang="fr-CH" sz="1400" spc="28" dirty="0" err="1">
                <a:latin typeface="Arial" panose="020B0604020202020204" pitchFamily="34" charset="0"/>
                <a:cs typeface="Arial" panose="020B0604020202020204" pitchFamily="34" charset="0"/>
              </a:rPr>
              <a:t>spécialisé·e</a:t>
            </a:r>
            <a:r>
              <a:rPr lang="fr-CH" sz="1400" spc="28" dirty="0">
                <a:latin typeface="Arial" panose="020B0604020202020204" pitchFamily="34" charset="0"/>
                <a:cs typeface="Arial" panose="020B0604020202020204" pitchFamily="34" charset="0"/>
              </a:rPr>
              <a:t> </a:t>
            </a:r>
          </a:p>
        </p:txBody>
      </p:sp>
      <p:sp>
        <p:nvSpPr>
          <p:cNvPr id="10" name="ZoneTexte 9">
            <a:extLst>
              <a:ext uri="{FF2B5EF4-FFF2-40B4-BE49-F238E27FC236}">
                <a16:creationId xmlns:a16="http://schemas.microsoft.com/office/drawing/2014/main" id="{9A365FCF-91CB-691B-190D-6BA82D8D6D24}"/>
              </a:ext>
            </a:extLst>
          </p:cNvPr>
          <p:cNvSpPr txBox="1"/>
          <p:nvPr/>
        </p:nvSpPr>
        <p:spPr>
          <a:xfrm>
            <a:off x="7214405" y="3794196"/>
            <a:ext cx="1224000" cy="646331"/>
          </a:xfrm>
          <a:prstGeom prst="rect">
            <a:avLst/>
          </a:prstGeom>
          <a:noFill/>
        </p:spPr>
        <p:txBody>
          <a:bodyPr wrap="square" lIns="0" tIns="0" rIns="0" bIns="0" rtlCol="0" anchor="ctr" anchorCtr="0">
            <a:spAutoFit/>
          </a:bodyPr>
          <a:lstStyle>
            <a:defPPr>
              <a:defRPr lang="fr-FR"/>
            </a:defPPr>
            <a:lvl1pPr algn="ctr">
              <a:defRPr sz="1600" spc="28">
                <a:latin typeface="Arial" panose="020B0604020202020204" pitchFamily="34" charset="0"/>
                <a:cs typeface="Arial" panose="020B0604020202020204" pitchFamily="34" charset="0"/>
              </a:defRPr>
            </a:lvl1pPr>
          </a:lstStyle>
          <a:p>
            <a:r>
              <a:rPr lang="fr-CH" sz="1400" dirty="0" err="1"/>
              <a:t>Infirmier·ère</a:t>
            </a:r>
            <a:r>
              <a:rPr lang="fr-CH" sz="1400" dirty="0"/>
              <a:t> </a:t>
            </a:r>
            <a:r>
              <a:rPr lang="fr-CH" sz="1400" dirty="0" err="1"/>
              <a:t>praticien·ne</a:t>
            </a:r>
            <a:r>
              <a:rPr lang="fr-CH" sz="1400" dirty="0"/>
              <a:t> </a:t>
            </a:r>
            <a:r>
              <a:rPr lang="fr-CH" sz="1400" dirty="0" err="1"/>
              <a:t>spécialisé·e</a:t>
            </a:r>
            <a:endParaRPr lang="fr-CH" sz="1400" dirty="0"/>
          </a:p>
        </p:txBody>
      </p:sp>
      <p:sp>
        <p:nvSpPr>
          <p:cNvPr id="11" name="Freeform 15">
            <a:extLst>
              <a:ext uri="{FF2B5EF4-FFF2-40B4-BE49-F238E27FC236}">
                <a16:creationId xmlns:a16="http://schemas.microsoft.com/office/drawing/2014/main" id="{9AC2AE9F-BFCC-3CB0-399B-CEA49306958F}"/>
              </a:ext>
            </a:extLst>
          </p:cNvPr>
          <p:cNvSpPr/>
          <p:nvPr/>
        </p:nvSpPr>
        <p:spPr>
          <a:xfrm>
            <a:off x="2017062" y="996216"/>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ICS</a:t>
            </a:r>
          </a:p>
        </p:txBody>
      </p:sp>
      <p:grpSp>
        <p:nvGrpSpPr>
          <p:cNvPr id="14" name="Groupe 13">
            <a:extLst>
              <a:ext uri="{FF2B5EF4-FFF2-40B4-BE49-F238E27FC236}">
                <a16:creationId xmlns:a16="http://schemas.microsoft.com/office/drawing/2014/main" id="{4F2831BD-B093-CB57-56AB-F82EC9F37CF5}"/>
              </a:ext>
            </a:extLst>
          </p:cNvPr>
          <p:cNvGrpSpPr/>
          <p:nvPr/>
        </p:nvGrpSpPr>
        <p:grpSpPr>
          <a:xfrm>
            <a:off x="1475255" y="1526711"/>
            <a:ext cx="2328195" cy="2514247"/>
            <a:chOff x="1396425" y="1526711"/>
            <a:chExt cx="2328195" cy="2514247"/>
          </a:xfrm>
          <a:gradFill flip="none" rotWithShape="1">
            <a:gsLst>
              <a:gs pos="13000">
                <a:srgbClr val="79AEBE"/>
              </a:gs>
              <a:gs pos="0">
                <a:srgbClr val="31859C"/>
              </a:gs>
              <a:gs pos="47000">
                <a:srgbClr val="31859C">
                  <a:tint val="44500"/>
                  <a:satMod val="160000"/>
                </a:srgbClr>
              </a:gs>
              <a:gs pos="100000">
                <a:srgbClr val="31859C">
                  <a:tint val="23500"/>
                  <a:satMod val="160000"/>
                </a:srgbClr>
              </a:gs>
            </a:gsLst>
            <a:lin ang="5400000" scaled="1"/>
            <a:tileRect/>
          </a:gradFill>
        </p:grpSpPr>
        <p:sp>
          <p:nvSpPr>
            <p:cNvPr id="20" name="Freeform 18">
              <a:extLst>
                <a:ext uri="{FF2B5EF4-FFF2-40B4-BE49-F238E27FC236}">
                  <a16:creationId xmlns:a16="http://schemas.microsoft.com/office/drawing/2014/main" id="{F356F088-B669-E106-2259-5722E3B2BB46}"/>
                </a:ext>
              </a:extLst>
            </p:cNvPr>
            <p:cNvSpPr/>
            <p:nvPr/>
          </p:nvSpPr>
          <p:spPr>
            <a:xfrm>
              <a:off x="1917305" y="1526711"/>
              <a:ext cx="1286434" cy="826806"/>
            </a:xfrm>
            <a:custGeom>
              <a:avLst/>
              <a:gdLst>
                <a:gd name="connsiteX0" fmla="*/ 923357 w 1846716"/>
                <a:gd name="connsiteY0" fmla="*/ 0 h 1177140"/>
                <a:gd name="connsiteX1" fmla="*/ 1107397 w 1846716"/>
                <a:gd name="connsiteY1" fmla="*/ 9293 h 1177140"/>
                <a:gd name="connsiteX2" fmla="*/ 1175383 w 1846716"/>
                <a:gd name="connsiteY2" fmla="*/ 19669 h 1177140"/>
                <a:gd name="connsiteX3" fmla="*/ 1846716 w 1846716"/>
                <a:gd name="connsiteY3" fmla="*/ 1177140 h 1177140"/>
                <a:gd name="connsiteX4" fmla="*/ 0 w 1846716"/>
                <a:gd name="connsiteY4" fmla="*/ 1177140 h 1177140"/>
                <a:gd name="connsiteX5" fmla="*/ 671333 w 1846716"/>
                <a:gd name="connsiteY5" fmla="*/ 19669 h 1177140"/>
                <a:gd name="connsiteX6" fmla="*/ 739318 w 1846716"/>
                <a:gd name="connsiteY6" fmla="*/ 9293 h 1177140"/>
                <a:gd name="connsiteX7" fmla="*/ 923357 w 1846716"/>
                <a:gd name="connsiteY7" fmla="*/ 0 h 11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716" h="1177140">
                  <a:moveTo>
                    <a:pt x="923357" y="0"/>
                  </a:moveTo>
                  <a:cubicBezTo>
                    <a:pt x="985489" y="0"/>
                    <a:pt x="1046886" y="3148"/>
                    <a:pt x="1107397" y="9293"/>
                  </a:cubicBezTo>
                  <a:lnTo>
                    <a:pt x="1175383" y="19669"/>
                  </a:lnTo>
                  <a:lnTo>
                    <a:pt x="1846716" y="1177140"/>
                  </a:lnTo>
                  <a:lnTo>
                    <a:pt x="0" y="1177140"/>
                  </a:lnTo>
                  <a:lnTo>
                    <a:pt x="671333" y="19669"/>
                  </a:lnTo>
                  <a:lnTo>
                    <a:pt x="739318" y="9293"/>
                  </a:lnTo>
                  <a:cubicBezTo>
                    <a:pt x="799828" y="3148"/>
                    <a:pt x="861225" y="0"/>
                    <a:pt x="9233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97000" rtlCol="0" anchor="ctr"/>
            <a:lstStyle/>
            <a:p>
              <a:pPr algn="ctr"/>
              <a:r>
                <a:rPr lang="fr-CH" sz="1600" dirty="0">
                  <a:solidFill>
                    <a:srgbClr val="31859C"/>
                  </a:solidFill>
                  <a:latin typeface="Arial" panose="020B0604020202020204" pitchFamily="34" charset="0"/>
                  <a:cs typeface="Arial" panose="020B0604020202020204" pitchFamily="34" charset="0"/>
                </a:rPr>
                <a:t>Patient</a:t>
              </a:r>
            </a:p>
          </p:txBody>
        </p:sp>
        <p:sp>
          <p:nvSpPr>
            <p:cNvPr id="25" name="Freeform 19">
              <a:extLst>
                <a:ext uri="{FF2B5EF4-FFF2-40B4-BE49-F238E27FC236}">
                  <a16:creationId xmlns:a16="http://schemas.microsoft.com/office/drawing/2014/main" id="{D66C7FF7-570B-7FCD-3E8E-016DE6A586F8}"/>
                </a:ext>
              </a:extLst>
            </p:cNvPr>
            <p:cNvSpPr/>
            <p:nvPr/>
          </p:nvSpPr>
          <p:spPr>
            <a:xfrm>
              <a:off x="1530756" y="2393758"/>
              <a:ext cx="2059533" cy="624665"/>
            </a:xfrm>
            <a:custGeom>
              <a:avLst/>
              <a:gdLst>
                <a:gd name="connsiteX0" fmla="*/ 515821 w 2956524"/>
                <a:gd name="connsiteY0" fmla="*/ 0 h 889347"/>
                <a:gd name="connsiteX1" fmla="*/ 2440703 w 2956524"/>
                <a:gd name="connsiteY1" fmla="*/ 0 h 889347"/>
                <a:gd name="connsiteX2" fmla="*/ 2956524 w 2956524"/>
                <a:gd name="connsiteY2" fmla="*/ 889347 h 889347"/>
                <a:gd name="connsiteX3" fmla="*/ 0 w 2956524"/>
                <a:gd name="connsiteY3" fmla="*/ 889347 h 889347"/>
              </a:gdLst>
              <a:ahLst/>
              <a:cxnLst>
                <a:cxn ang="0">
                  <a:pos x="connsiteX0" y="connsiteY0"/>
                </a:cxn>
                <a:cxn ang="0">
                  <a:pos x="connsiteX1" y="connsiteY1"/>
                </a:cxn>
                <a:cxn ang="0">
                  <a:pos x="connsiteX2" y="connsiteY2"/>
                </a:cxn>
                <a:cxn ang="0">
                  <a:pos x="connsiteX3" y="connsiteY3"/>
                </a:cxn>
              </a:cxnLst>
              <a:rect l="l" t="t" r="r" b="b"/>
              <a:pathLst>
                <a:path w="2956524" h="889347">
                  <a:moveTo>
                    <a:pt x="515821" y="0"/>
                  </a:moveTo>
                  <a:lnTo>
                    <a:pt x="2440703" y="0"/>
                  </a:lnTo>
                  <a:lnTo>
                    <a:pt x="2956524" y="889347"/>
                  </a:lnTo>
                  <a:lnTo>
                    <a:pt x="0" y="889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rgbClr val="31859C"/>
                  </a:solidFill>
                  <a:latin typeface="Arial" panose="020B0604020202020204" pitchFamily="34" charset="0"/>
                  <a:cs typeface="Arial" panose="020B0604020202020204" pitchFamily="34" charset="0"/>
                </a:rPr>
                <a:t>Equipe</a:t>
              </a:r>
            </a:p>
          </p:txBody>
        </p:sp>
        <p:sp>
          <p:nvSpPr>
            <p:cNvPr id="27" name="Freeform 20">
              <a:extLst>
                <a:ext uri="{FF2B5EF4-FFF2-40B4-BE49-F238E27FC236}">
                  <a16:creationId xmlns:a16="http://schemas.microsoft.com/office/drawing/2014/main" id="{61017D67-E446-018C-B6E8-F6CC071EF1B3}"/>
                </a:ext>
              </a:extLst>
            </p:cNvPr>
            <p:cNvSpPr/>
            <p:nvPr/>
          </p:nvSpPr>
          <p:spPr>
            <a:xfrm>
              <a:off x="1396425" y="3058663"/>
              <a:ext cx="2328195" cy="982295"/>
            </a:xfrm>
            <a:custGeom>
              <a:avLst/>
              <a:gdLst>
                <a:gd name="connsiteX0" fmla="*/ 153620 w 3342197"/>
                <a:gd name="connsiteY0" fmla="*/ 0 h 1398512"/>
                <a:gd name="connsiteX1" fmla="*/ 3188579 w 3342197"/>
                <a:gd name="connsiteY1" fmla="*/ 0 h 1398512"/>
                <a:gd name="connsiteX2" fmla="*/ 3342197 w 3342197"/>
                <a:gd name="connsiteY2" fmla="*/ 264859 h 1398512"/>
                <a:gd name="connsiteX3" fmla="*/ 3329645 w 3342197"/>
                <a:gd name="connsiteY3" fmla="*/ 299154 h 1398512"/>
                <a:gd name="connsiteX4" fmla="*/ 1671098 w 3342197"/>
                <a:gd name="connsiteY4" fmla="*/ 1398512 h 1398512"/>
                <a:gd name="connsiteX5" fmla="*/ 12551 w 3342197"/>
                <a:gd name="connsiteY5" fmla="*/ 299154 h 1398512"/>
                <a:gd name="connsiteX6" fmla="*/ 0 w 3342197"/>
                <a:gd name="connsiteY6" fmla="*/ 264861 h 13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197" h="1398512">
                  <a:moveTo>
                    <a:pt x="153620" y="0"/>
                  </a:moveTo>
                  <a:lnTo>
                    <a:pt x="3188579" y="0"/>
                  </a:lnTo>
                  <a:lnTo>
                    <a:pt x="3342197" y="264859"/>
                  </a:lnTo>
                  <a:lnTo>
                    <a:pt x="3329645" y="299154"/>
                  </a:lnTo>
                  <a:cubicBezTo>
                    <a:pt x="3056391" y="945201"/>
                    <a:pt x="2416683" y="1398512"/>
                    <a:pt x="1671098" y="1398512"/>
                  </a:cubicBezTo>
                  <a:cubicBezTo>
                    <a:pt x="925514" y="1398512"/>
                    <a:pt x="285806" y="945201"/>
                    <a:pt x="12551" y="299154"/>
                  </a:cubicBezTo>
                  <a:lnTo>
                    <a:pt x="0" y="264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50"/>
                </a:lnSpc>
              </a:pPr>
              <a:r>
                <a:rPr lang="fr-CH" sz="1600" dirty="0">
                  <a:solidFill>
                    <a:srgbClr val="31859C"/>
                  </a:solidFill>
                  <a:latin typeface="Arial" panose="020B0604020202020204" pitchFamily="34" charset="0"/>
                  <a:cs typeface="Arial" panose="020B0604020202020204" pitchFamily="34" charset="0"/>
                </a:rPr>
                <a:t>Système</a:t>
              </a:r>
              <a:br>
                <a:rPr lang="fr-CH" sz="1600" dirty="0">
                  <a:solidFill>
                    <a:srgbClr val="31859C"/>
                  </a:solidFill>
                  <a:latin typeface="Arial" panose="020B0604020202020204" pitchFamily="34" charset="0"/>
                  <a:cs typeface="Arial" panose="020B0604020202020204" pitchFamily="34" charset="0"/>
                </a:rPr>
              </a:br>
              <a:r>
                <a:rPr lang="fr-CH" sz="1600" dirty="0">
                  <a:solidFill>
                    <a:srgbClr val="31859C"/>
                  </a:solidFill>
                  <a:latin typeface="Arial" panose="020B0604020202020204" pitchFamily="34" charset="0"/>
                  <a:cs typeface="Arial" panose="020B0604020202020204" pitchFamily="34" charset="0"/>
                </a:rPr>
                <a:t>de santé</a:t>
              </a:r>
            </a:p>
          </p:txBody>
        </p:sp>
      </p:grpSp>
      <p:sp>
        <p:nvSpPr>
          <p:cNvPr id="29" name="Oval 17">
            <a:extLst>
              <a:ext uri="{FF2B5EF4-FFF2-40B4-BE49-F238E27FC236}">
                <a16:creationId xmlns:a16="http://schemas.microsoft.com/office/drawing/2014/main" id="{9624791D-6699-B91E-85F6-B0AB72655FF2}"/>
              </a:ext>
            </a:extLst>
          </p:cNvPr>
          <p:cNvSpPr/>
          <p:nvPr/>
        </p:nvSpPr>
        <p:spPr>
          <a:xfrm>
            <a:off x="1385461" y="1519540"/>
            <a:ext cx="2507782" cy="2528589"/>
          </a:xfrm>
          <a:prstGeom prst="ellipse">
            <a:avLst/>
          </a:prstGeom>
          <a:no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sp>
        <p:nvSpPr>
          <p:cNvPr id="30" name="Freeform 23">
            <a:extLst>
              <a:ext uri="{FF2B5EF4-FFF2-40B4-BE49-F238E27FC236}">
                <a16:creationId xmlns:a16="http://schemas.microsoft.com/office/drawing/2014/main" id="{E77B0644-94FD-33D7-8F7F-B3B32AAC1442}"/>
              </a:ext>
            </a:extLst>
          </p:cNvPr>
          <p:cNvSpPr/>
          <p:nvPr/>
        </p:nvSpPr>
        <p:spPr>
          <a:xfrm flipV="1">
            <a:off x="5815961" y="3919991"/>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scene3d>
              <a:camera prst="orthographicFront">
                <a:rot lat="0" lon="0" rev="10800000"/>
              </a:camera>
              <a:lightRig rig="threePt" dir="t"/>
            </a:scene3d>
          </a:bodyPr>
          <a:lstStyle/>
          <a:p>
            <a:pPr algn="ctr"/>
            <a:r>
              <a:rPr lang="fr-CH" sz="2800" dirty="0">
                <a:latin typeface="Arial" panose="020B0604020202020204" pitchFamily="34" charset="0"/>
                <a:cs typeface="Arial" panose="020B0604020202020204" pitchFamily="34" charset="0"/>
              </a:rPr>
              <a:t>IPS</a:t>
            </a:r>
          </a:p>
        </p:txBody>
      </p:sp>
      <p:grpSp>
        <p:nvGrpSpPr>
          <p:cNvPr id="31" name="Groupe 30">
            <a:extLst>
              <a:ext uri="{FF2B5EF4-FFF2-40B4-BE49-F238E27FC236}">
                <a16:creationId xmlns:a16="http://schemas.microsoft.com/office/drawing/2014/main" id="{99763073-CB2C-4287-D9B5-5CF58F40AAEF}"/>
              </a:ext>
            </a:extLst>
          </p:cNvPr>
          <p:cNvGrpSpPr/>
          <p:nvPr/>
        </p:nvGrpSpPr>
        <p:grpSpPr>
          <a:xfrm>
            <a:off x="5307253" y="1519540"/>
            <a:ext cx="2261996" cy="2528589"/>
            <a:chOff x="5228423" y="1519540"/>
            <a:chExt cx="2261996" cy="2528589"/>
          </a:xfrm>
          <a:gradFill flip="none" rotWithShape="1">
            <a:gsLst>
              <a:gs pos="19000">
                <a:srgbClr val="79AEBE"/>
              </a:gs>
              <a:gs pos="0">
                <a:srgbClr val="31859C"/>
              </a:gs>
              <a:gs pos="62000">
                <a:srgbClr val="31859C">
                  <a:tint val="44500"/>
                  <a:satMod val="160000"/>
                </a:srgbClr>
              </a:gs>
              <a:gs pos="100000">
                <a:srgbClr val="31859C">
                  <a:tint val="23500"/>
                  <a:satMod val="160000"/>
                </a:srgbClr>
              </a:gs>
            </a:gsLst>
            <a:lin ang="16200000" scaled="1"/>
            <a:tileRect/>
          </a:gradFill>
        </p:grpSpPr>
        <p:sp>
          <p:nvSpPr>
            <p:cNvPr id="32" name="Freeform 27">
              <a:extLst>
                <a:ext uri="{FF2B5EF4-FFF2-40B4-BE49-F238E27FC236}">
                  <a16:creationId xmlns:a16="http://schemas.microsoft.com/office/drawing/2014/main" id="{ED4DE113-42D7-4210-4C83-4FF49DB9145B}"/>
                </a:ext>
              </a:extLst>
            </p:cNvPr>
            <p:cNvSpPr/>
            <p:nvPr/>
          </p:nvSpPr>
          <p:spPr>
            <a:xfrm>
              <a:off x="5228423" y="1519540"/>
              <a:ext cx="2261996" cy="841847"/>
            </a:xfrm>
            <a:custGeom>
              <a:avLst/>
              <a:gdLst>
                <a:gd name="connsiteX0" fmla="*/ 1623583 w 3247167"/>
                <a:gd name="connsiteY0" fmla="*/ 0 h 1198554"/>
                <a:gd name="connsiteX1" fmla="*/ 3206333 w 3247167"/>
                <a:gd name="connsiteY1" fmla="*/ 942013 h 1198554"/>
                <a:gd name="connsiteX2" fmla="*/ 3247167 w 3247167"/>
                <a:gd name="connsiteY2" fmla="*/ 1026779 h 1198554"/>
                <a:gd name="connsiteX3" fmla="*/ 3147537 w 3247167"/>
                <a:gd name="connsiteY3" fmla="*/ 1198554 h 1198554"/>
                <a:gd name="connsiteX4" fmla="*/ 99630 w 3247167"/>
                <a:gd name="connsiteY4" fmla="*/ 1198554 h 1198554"/>
                <a:gd name="connsiteX5" fmla="*/ 0 w 3247167"/>
                <a:gd name="connsiteY5" fmla="*/ 1026778 h 1198554"/>
                <a:gd name="connsiteX6" fmla="*/ 40834 w 3247167"/>
                <a:gd name="connsiteY6" fmla="*/ 942013 h 1198554"/>
                <a:gd name="connsiteX7" fmla="*/ 1623583 w 3247167"/>
                <a:gd name="connsiteY7" fmla="*/ 0 h 119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7167" h="1198554">
                  <a:moveTo>
                    <a:pt x="1623583" y="0"/>
                  </a:moveTo>
                  <a:cubicBezTo>
                    <a:pt x="2307036" y="0"/>
                    <a:pt x="2901522" y="380908"/>
                    <a:pt x="3206333" y="942013"/>
                  </a:cubicBezTo>
                  <a:lnTo>
                    <a:pt x="3247167" y="1026779"/>
                  </a:lnTo>
                  <a:lnTo>
                    <a:pt x="3147537" y="1198554"/>
                  </a:lnTo>
                  <a:lnTo>
                    <a:pt x="99630" y="1198554"/>
                  </a:lnTo>
                  <a:lnTo>
                    <a:pt x="0" y="1026778"/>
                  </a:lnTo>
                  <a:lnTo>
                    <a:pt x="40834" y="942013"/>
                  </a:lnTo>
                  <a:cubicBezTo>
                    <a:pt x="345644" y="380908"/>
                    <a:pt x="940131" y="0"/>
                    <a:pt x="1623583"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351000" bIns="27000" rtlCol="0" anchor="ctr"/>
            <a:lstStyle/>
            <a:p>
              <a:pPr algn="ctr"/>
              <a:r>
                <a:rPr lang="fr-CH" sz="1600" dirty="0">
                  <a:solidFill>
                    <a:srgbClr val="31859C"/>
                  </a:solidFill>
                  <a:latin typeface="Arial" panose="020B0604020202020204" pitchFamily="34" charset="0"/>
                  <a:cs typeface="Arial" panose="020B0604020202020204" pitchFamily="34" charset="0"/>
                </a:rPr>
                <a:t>Patient</a:t>
              </a:r>
            </a:p>
          </p:txBody>
        </p:sp>
        <p:sp>
          <p:nvSpPr>
            <p:cNvPr id="33" name="Freeform 29">
              <a:extLst>
                <a:ext uri="{FF2B5EF4-FFF2-40B4-BE49-F238E27FC236}">
                  <a16:creationId xmlns:a16="http://schemas.microsoft.com/office/drawing/2014/main" id="{AB523CF6-D567-A0CE-A22A-885A88B49A8C}"/>
                </a:ext>
              </a:extLst>
            </p:cNvPr>
            <p:cNvSpPr/>
            <p:nvPr/>
          </p:nvSpPr>
          <p:spPr>
            <a:xfrm>
              <a:off x="5325743" y="2415775"/>
              <a:ext cx="2067355" cy="619946"/>
            </a:xfrm>
            <a:custGeom>
              <a:avLst/>
              <a:gdLst>
                <a:gd name="connsiteX0" fmla="*/ 0 w 2967754"/>
                <a:gd name="connsiteY0" fmla="*/ 0 h 882629"/>
                <a:gd name="connsiteX1" fmla="*/ 2967754 w 2967754"/>
                <a:gd name="connsiteY1" fmla="*/ 0 h 882629"/>
                <a:gd name="connsiteX2" fmla="*/ 2455829 w 2967754"/>
                <a:gd name="connsiteY2" fmla="*/ 882629 h 882629"/>
                <a:gd name="connsiteX3" fmla="*/ 511925 w 2967754"/>
                <a:gd name="connsiteY3" fmla="*/ 882629 h 882629"/>
              </a:gdLst>
              <a:ahLst/>
              <a:cxnLst>
                <a:cxn ang="0">
                  <a:pos x="connsiteX0" y="connsiteY0"/>
                </a:cxn>
                <a:cxn ang="0">
                  <a:pos x="connsiteX1" y="connsiteY1"/>
                </a:cxn>
                <a:cxn ang="0">
                  <a:pos x="connsiteX2" y="connsiteY2"/>
                </a:cxn>
                <a:cxn ang="0">
                  <a:pos x="connsiteX3" y="connsiteY3"/>
                </a:cxn>
              </a:cxnLst>
              <a:rect l="l" t="t" r="r" b="b"/>
              <a:pathLst>
                <a:path w="2967754" h="882629">
                  <a:moveTo>
                    <a:pt x="0" y="0"/>
                  </a:moveTo>
                  <a:lnTo>
                    <a:pt x="2967754" y="0"/>
                  </a:lnTo>
                  <a:lnTo>
                    <a:pt x="2455829" y="882629"/>
                  </a:lnTo>
                  <a:lnTo>
                    <a:pt x="511925" y="8826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rgbClr val="31859C"/>
                  </a:solidFill>
                  <a:latin typeface="Arial" panose="020B0604020202020204" pitchFamily="34" charset="0"/>
                  <a:cs typeface="Arial" panose="020B0604020202020204" pitchFamily="34" charset="0"/>
                </a:rPr>
                <a:t>Equipe</a:t>
              </a:r>
            </a:p>
          </p:txBody>
        </p:sp>
        <p:sp>
          <p:nvSpPr>
            <p:cNvPr id="34" name="Freeform 30">
              <a:extLst>
                <a:ext uri="{FF2B5EF4-FFF2-40B4-BE49-F238E27FC236}">
                  <a16:creationId xmlns:a16="http://schemas.microsoft.com/office/drawing/2014/main" id="{5358C830-6068-38F4-5452-7B0880FCD227}"/>
                </a:ext>
              </a:extLst>
            </p:cNvPr>
            <p:cNvSpPr/>
            <p:nvPr/>
          </p:nvSpPr>
          <p:spPr>
            <a:xfrm>
              <a:off x="5713353" y="3083759"/>
              <a:ext cx="1292134" cy="964370"/>
            </a:xfrm>
            <a:custGeom>
              <a:avLst/>
              <a:gdLst>
                <a:gd name="connsiteX0" fmla="*/ 0 w 1854900"/>
                <a:gd name="connsiteY0" fmla="*/ 0 h 1372992"/>
                <a:gd name="connsiteX1" fmla="*/ 1854900 w 1854900"/>
                <a:gd name="connsiteY1" fmla="*/ 0 h 1372992"/>
                <a:gd name="connsiteX2" fmla="*/ 1062521 w 1854900"/>
                <a:gd name="connsiteY2" fmla="*/ 1366172 h 1372992"/>
                <a:gd name="connsiteX3" fmla="*/ 927449 w 1854900"/>
                <a:gd name="connsiteY3" fmla="*/ 1372992 h 1372992"/>
                <a:gd name="connsiteX4" fmla="*/ 792379 w 1854900"/>
                <a:gd name="connsiteY4" fmla="*/ 1366172 h 13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00" h="1372992">
                  <a:moveTo>
                    <a:pt x="0" y="0"/>
                  </a:moveTo>
                  <a:lnTo>
                    <a:pt x="1854900" y="0"/>
                  </a:lnTo>
                  <a:lnTo>
                    <a:pt x="1062521" y="1366172"/>
                  </a:lnTo>
                  <a:lnTo>
                    <a:pt x="927449" y="1372992"/>
                  </a:lnTo>
                  <a:lnTo>
                    <a:pt x="792379" y="136617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27000" bIns="432000" rtlCol="0" anchor="ctr"/>
            <a:lstStyle/>
            <a:p>
              <a:pPr algn="ctr">
                <a:lnSpc>
                  <a:spcPts val="1650"/>
                </a:lnSpc>
              </a:pPr>
              <a:r>
                <a:rPr lang="fr-CH" sz="1600" dirty="0">
                  <a:solidFill>
                    <a:srgbClr val="31859C"/>
                  </a:solidFill>
                  <a:latin typeface="Arial" panose="020B0604020202020204" pitchFamily="34" charset="0"/>
                  <a:cs typeface="Arial" panose="020B0604020202020204" pitchFamily="34" charset="0"/>
                </a:rPr>
                <a:t>Système</a:t>
              </a:r>
              <a:br>
                <a:rPr lang="fr-CH" sz="1600" dirty="0">
                  <a:solidFill>
                    <a:srgbClr val="31859C"/>
                  </a:solidFill>
                  <a:latin typeface="Arial" panose="020B0604020202020204" pitchFamily="34" charset="0"/>
                  <a:cs typeface="Arial" panose="020B0604020202020204" pitchFamily="34" charset="0"/>
                </a:rPr>
              </a:br>
              <a:r>
                <a:rPr lang="fr-CH" sz="1600" dirty="0">
                  <a:solidFill>
                    <a:srgbClr val="31859C"/>
                  </a:solidFill>
                  <a:latin typeface="Arial" panose="020B0604020202020204" pitchFamily="34" charset="0"/>
                  <a:cs typeface="Arial" panose="020B0604020202020204" pitchFamily="34" charset="0"/>
                </a:rPr>
                <a:t>de santé</a:t>
              </a:r>
            </a:p>
          </p:txBody>
        </p:sp>
      </p:grpSp>
      <p:sp>
        <p:nvSpPr>
          <p:cNvPr id="35" name="Oval 26">
            <a:extLst>
              <a:ext uri="{FF2B5EF4-FFF2-40B4-BE49-F238E27FC236}">
                <a16:creationId xmlns:a16="http://schemas.microsoft.com/office/drawing/2014/main" id="{ADD33279-15FF-9C6A-6C17-65671D02A7FE}"/>
              </a:ext>
            </a:extLst>
          </p:cNvPr>
          <p:cNvSpPr/>
          <p:nvPr/>
        </p:nvSpPr>
        <p:spPr>
          <a:xfrm>
            <a:off x="5184360" y="1519540"/>
            <a:ext cx="2507782" cy="2528589"/>
          </a:xfrm>
          <a:prstGeom prst="ellipse">
            <a:avLst/>
          </a:prstGeom>
          <a:no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sp>
        <p:nvSpPr>
          <p:cNvPr id="36" name="Freeform 38">
            <a:extLst>
              <a:ext uri="{FF2B5EF4-FFF2-40B4-BE49-F238E27FC236}">
                <a16:creationId xmlns:a16="http://schemas.microsoft.com/office/drawing/2014/main" id="{29544323-0CCC-9A69-C633-0B62351ACFAA}"/>
              </a:ext>
            </a:extLst>
          </p:cNvPr>
          <p:cNvSpPr/>
          <p:nvPr/>
        </p:nvSpPr>
        <p:spPr>
          <a:xfrm>
            <a:off x="3651800" y="1534800"/>
            <a:ext cx="1776561" cy="2210232"/>
          </a:xfrm>
          <a:custGeom>
            <a:avLst/>
            <a:gdLst>
              <a:gd name="connsiteX0" fmla="*/ 1273318 w 2550309"/>
              <a:gd name="connsiteY0" fmla="*/ 0 h 3146750"/>
              <a:gd name="connsiteX1" fmla="*/ 2542421 w 2550309"/>
              <a:gd name="connsiteY1" fmla="*/ 693686 h 3146750"/>
              <a:gd name="connsiteX2" fmla="*/ 2550309 w 2550309"/>
              <a:gd name="connsiteY2" fmla="*/ 707035 h 3146750"/>
              <a:gd name="connsiteX3" fmla="*/ 2507449 w 2550309"/>
              <a:gd name="connsiteY3" fmla="*/ 764351 h 3146750"/>
              <a:gd name="connsiteX4" fmla="*/ 2200037 w 2550309"/>
              <a:gd name="connsiteY4" fmla="*/ 1770748 h 3146750"/>
              <a:gd name="connsiteX5" fmla="*/ 2341490 w 2550309"/>
              <a:gd name="connsiteY5" fmla="*/ 2471390 h 3146750"/>
              <a:gd name="connsiteX6" fmla="*/ 2413338 w 2550309"/>
              <a:gd name="connsiteY6" fmla="*/ 2620537 h 3146750"/>
              <a:gd name="connsiteX7" fmla="*/ 2355535 w 2550309"/>
              <a:gd name="connsiteY7" fmla="*/ 2685919 h 3146750"/>
              <a:gd name="connsiteX8" fmla="*/ 1273318 w 2550309"/>
              <a:gd name="connsiteY8" fmla="*/ 3146750 h 3146750"/>
              <a:gd name="connsiteX9" fmla="*/ 191102 w 2550309"/>
              <a:gd name="connsiteY9" fmla="*/ 2685919 h 3146750"/>
              <a:gd name="connsiteX10" fmla="*/ 136548 w 2550309"/>
              <a:gd name="connsiteY10" fmla="*/ 2624213 h 3146750"/>
              <a:gd name="connsiteX11" fmla="*/ 211459 w 2550309"/>
              <a:gd name="connsiteY11" fmla="*/ 2468706 h 3146750"/>
              <a:gd name="connsiteX12" fmla="*/ 352912 w 2550309"/>
              <a:gd name="connsiteY12" fmla="*/ 1768064 h 3146750"/>
              <a:gd name="connsiteX13" fmla="*/ 45501 w 2550309"/>
              <a:gd name="connsiteY13" fmla="*/ 761667 h 3146750"/>
              <a:gd name="connsiteX14" fmla="*/ 0 w 2550309"/>
              <a:gd name="connsiteY14" fmla="*/ 700820 h 3146750"/>
              <a:gd name="connsiteX15" fmla="*/ 4216 w 2550309"/>
              <a:gd name="connsiteY15" fmla="*/ 693686 h 3146750"/>
              <a:gd name="connsiteX16" fmla="*/ 1273318 w 2550309"/>
              <a:gd name="connsiteY16" fmla="*/ 0 h 314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309" h="3146750">
                <a:moveTo>
                  <a:pt x="1273318" y="0"/>
                </a:moveTo>
                <a:cubicBezTo>
                  <a:pt x="1801608" y="0"/>
                  <a:pt x="2267382" y="275166"/>
                  <a:pt x="2542421" y="693686"/>
                </a:cubicBezTo>
                <a:lnTo>
                  <a:pt x="2550309" y="707035"/>
                </a:lnTo>
                <a:lnTo>
                  <a:pt x="2507449" y="764351"/>
                </a:lnTo>
                <a:cubicBezTo>
                  <a:pt x="2313365" y="1051633"/>
                  <a:pt x="2200037" y="1397956"/>
                  <a:pt x="2200037" y="1770748"/>
                </a:cubicBezTo>
                <a:cubicBezTo>
                  <a:pt x="2200037" y="2019276"/>
                  <a:pt x="2250405" y="2256041"/>
                  <a:pt x="2341490" y="2471390"/>
                </a:cubicBezTo>
                <a:lnTo>
                  <a:pt x="2413338" y="2620537"/>
                </a:lnTo>
                <a:lnTo>
                  <a:pt x="2355535" y="2685919"/>
                </a:lnTo>
                <a:cubicBezTo>
                  <a:pt x="2078572" y="2970644"/>
                  <a:pt x="1695950" y="3146750"/>
                  <a:pt x="1273318" y="3146750"/>
                </a:cubicBezTo>
                <a:cubicBezTo>
                  <a:pt x="850686" y="3146750"/>
                  <a:pt x="468065" y="2970644"/>
                  <a:pt x="191102" y="2685919"/>
                </a:cubicBezTo>
                <a:lnTo>
                  <a:pt x="136548" y="2624213"/>
                </a:lnTo>
                <a:lnTo>
                  <a:pt x="211459" y="2468706"/>
                </a:lnTo>
                <a:cubicBezTo>
                  <a:pt x="302544" y="2253357"/>
                  <a:pt x="352912" y="2016593"/>
                  <a:pt x="352912" y="1768064"/>
                </a:cubicBezTo>
                <a:cubicBezTo>
                  <a:pt x="352912" y="1395272"/>
                  <a:pt x="239584" y="1048949"/>
                  <a:pt x="45501" y="761667"/>
                </a:cubicBezTo>
                <a:lnTo>
                  <a:pt x="0" y="700820"/>
                </a:lnTo>
                <a:lnTo>
                  <a:pt x="4216" y="693686"/>
                </a:lnTo>
                <a:cubicBezTo>
                  <a:pt x="279255" y="275166"/>
                  <a:pt x="745028" y="0"/>
                  <a:pt x="1273318" y="0"/>
                </a:cubicBezTo>
                <a:close/>
              </a:path>
            </a:pathLst>
          </a:cu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43000" tIns="0" rIns="243000" rtlCol="0" anchor="ctr"/>
          <a:lstStyle/>
          <a:p>
            <a:pPr algn="ctr">
              <a:lnSpc>
                <a:spcPts val="2400"/>
              </a:lnSpc>
            </a:pPr>
            <a:r>
              <a:rPr lang="fr-CH" sz="1600" dirty="0">
                <a:solidFill>
                  <a:schemeClr val="bg1"/>
                </a:solidFill>
                <a:latin typeface="Arial" panose="020B0604020202020204" pitchFamily="34" charset="0"/>
                <a:cs typeface="Arial" panose="020B0604020202020204" pitchFamily="34" charset="0"/>
              </a:rPr>
              <a:t>Soins centrés sur le </a:t>
            </a:r>
            <a:r>
              <a:rPr lang="fr-CH" sz="1600" b="1" dirty="0">
                <a:solidFill>
                  <a:schemeClr val="bg1"/>
                </a:solidFill>
                <a:latin typeface="Arial" panose="020B0604020202020204" pitchFamily="34" charset="0"/>
                <a:cs typeface="Arial" panose="020B0604020202020204" pitchFamily="34" charset="0"/>
              </a:rPr>
              <a:t>patient</a:t>
            </a:r>
            <a:r>
              <a:rPr lang="fr-CH" sz="1600" dirty="0">
                <a:solidFill>
                  <a:schemeClr val="bg1"/>
                </a:solidFill>
                <a:latin typeface="Arial" panose="020B0604020202020204" pitchFamily="34" charset="0"/>
                <a:cs typeface="Arial" panose="020B0604020202020204" pitchFamily="34" charset="0"/>
              </a:rPr>
              <a:t>, intégrant la </a:t>
            </a:r>
            <a:r>
              <a:rPr lang="fr-CH" sz="1600" b="1" dirty="0">
                <a:solidFill>
                  <a:schemeClr val="bg1"/>
                </a:solidFill>
                <a:latin typeface="Arial" panose="020B0604020202020204" pitchFamily="34" charset="0"/>
                <a:cs typeface="Arial" panose="020B0604020202020204" pitchFamily="34" charset="0"/>
              </a:rPr>
              <a:t>famille</a:t>
            </a:r>
            <a:r>
              <a:rPr lang="fr-CH" sz="1600" dirty="0">
                <a:solidFill>
                  <a:schemeClr val="bg1"/>
                </a:solidFill>
                <a:latin typeface="Arial" panose="020B0604020202020204" pitchFamily="34" charset="0"/>
                <a:cs typeface="Arial" panose="020B0604020202020204" pitchFamily="34" charset="0"/>
              </a:rPr>
              <a:t> et les </a:t>
            </a:r>
            <a:r>
              <a:rPr lang="fr-CH" sz="1600" b="1" dirty="0">
                <a:solidFill>
                  <a:schemeClr val="bg1"/>
                </a:solidFill>
                <a:latin typeface="Arial" panose="020B0604020202020204" pitchFamily="34" charset="0"/>
                <a:cs typeface="Arial" panose="020B0604020202020204" pitchFamily="34" charset="0"/>
              </a:rPr>
              <a:t>proches</a:t>
            </a:r>
          </a:p>
        </p:txBody>
      </p:sp>
      <p:sp>
        <p:nvSpPr>
          <p:cNvPr id="2" name="Rectangle 1">
            <a:extLst>
              <a:ext uri="{FF2B5EF4-FFF2-40B4-BE49-F238E27FC236}">
                <a16:creationId xmlns:a16="http://schemas.microsoft.com/office/drawing/2014/main" id="{5C2A7FEE-81C9-CD80-9AA6-2E4CC99DBDF9}"/>
              </a:ext>
            </a:extLst>
          </p:cNvPr>
          <p:cNvSpPr>
            <a:spLocks noChangeArrowheads="1"/>
          </p:cNvSpPr>
          <p:nvPr/>
        </p:nvSpPr>
        <p:spPr bwMode="auto">
          <a:xfrm>
            <a:off x="233593" y="4301478"/>
            <a:ext cx="5112000" cy="384721"/>
          </a:xfrm>
          <a:prstGeom prst="rect">
            <a:avLst/>
          </a:prstGeom>
          <a:noFill/>
          <a:ln w="9525">
            <a:noFill/>
            <a:miter lim="800000"/>
            <a:headEnd/>
            <a:tailEnd/>
          </a:ln>
          <a:effectLst/>
        </p:spPr>
        <p:txBody>
          <a:bodyPr vert="horz" wrap="square" lIns="45720" tIns="22860" rIns="45720" bIns="22860" numCol="1" anchor="ctr" anchorCtr="0" compatLnSpc="1">
            <a:prstTxWarp prst="textNoShape">
              <a:avLst/>
            </a:prstTxWarp>
            <a:spAutoFit/>
          </a:bodyPr>
          <a:lstStyle/>
          <a:p>
            <a:pPr defTabSz="457189" fontAlgn="base">
              <a:spcBef>
                <a:spcPct val="0"/>
              </a:spcBef>
              <a:spcAft>
                <a:spcPct val="0"/>
              </a:spcAft>
              <a:defRPr/>
            </a:pPr>
            <a:r>
              <a:rPr lang="fr-CH" sz="1100" spc="28" dirty="0">
                <a:solidFill>
                  <a:srgbClr val="251E20"/>
                </a:solidFill>
                <a:latin typeface="Calibri"/>
              </a:rPr>
              <a:t>Infographie librement adaptée d'un document de travail de </a:t>
            </a:r>
            <a:br>
              <a:rPr lang="fr-CH" sz="1100" spc="28" dirty="0">
                <a:solidFill>
                  <a:srgbClr val="251E20"/>
                </a:solidFill>
                <a:latin typeface="Calibri"/>
              </a:rPr>
            </a:br>
            <a:r>
              <a:rPr lang="fr-CH" sz="1100" spc="28" dirty="0">
                <a:solidFill>
                  <a:srgbClr val="251E20"/>
                </a:solidFill>
                <a:latin typeface="Calibri"/>
              </a:rPr>
              <a:t>l'Association suisse des infirmières et infirmiers</a:t>
            </a:r>
          </a:p>
        </p:txBody>
      </p:sp>
    </p:spTree>
    <p:extLst>
      <p:ext uri="{BB962C8B-B14F-4D97-AF65-F5344CB8AC3E}">
        <p14:creationId xmlns:p14="http://schemas.microsoft.com/office/powerpoint/2010/main" val="54296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8A026D6-FB33-3AE7-3690-2C8CC56531F0}"/>
              </a:ext>
            </a:extLst>
          </p:cNvPr>
          <p:cNvSpPr>
            <a:spLocks noGrp="1"/>
          </p:cNvSpPr>
          <p:nvPr>
            <p:ph idx="1"/>
          </p:nvPr>
        </p:nvSpPr>
        <p:spPr/>
        <p:txBody>
          <a:bodyPr/>
          <a:lstStyle/>
          <a:p>
            <a:r>
              <a:rPr lang="fr-CH" dirty="0"/>
              <a:t>Formation universitaire (…) </a:t>
            </a:r>
            <a:r>
              <a:rPr lang="fr-CH" b="1" dirty="0">
                <a:solidFill>
                  <a:srgbClr val="31859C"/>
                </a:solidFill>
              </a:rPr>
              <a:t>un master </a:t>
            </a:r>
            <a:br>
              <a:rPr lang="fr-CH" b="1" dirty="0">
                <a:solidFill>
                  <a:srgbClr val="31859C"/>
                </a:solidFill>
              </a:rPr>
            </a:br>
            <a:r>
              <a:rPr lang="fr-CH" b="1" dirty="0">
                <a:solidFill>
                  <a:srgbClr val="31859C"/>
                </a:solidFill>
              </a:rPr>
              <a:t>au minimum est exigé</a:t>
            </a:r>
          </a:p>
          <a:p>
            <a:pPr>
              <a:spcBef>
                <a:spcPts val="2400"/>
              </a:spcBef>
            </a:pPr>
            <a:r>
              <a:rPr lang="fr-CH" b="1" dirty="0">
                <a:solidFill>
                  <a:srgbClr val="31859C"/>
                </a:solidFill>
              </a:rPr>
              <a:t>Reconnaissance formelle des programmes </a:t>
            </a:r>
            <a:br>
              <a:rPr lang="fr-CH" b="1" dirty="0">
                <a:solidFill>
                  <a:srgbClr val="31859C"/>
                </a:solidFill>
              </a:rPr>
            </a:br>
            <a:r>
              <a:rPr lang="fr-CH" b="1" dirty="0">
                <a:solidFill>
                  <a:srgbClr val="31859C"/>
                </a:solidFill>
              </a:rPr>
              <a:t>de formation </a:t>
            </a:r>
            <a:r>
              <a:rPr lang="fr-CH" dirty="0"/>
              <a:t>préparant spécifiquement les </a:t>
            </a:r>
            <a:br>
              <a:rPr lang="fr-CH" dirty="0"/>
            </a:br>
            <a:r>
              <a:rPr lang="fr-CH" dirty="0" err="1"/>
              <a:t>infirmiers·ères</a:t>
            </a:r>
            <a:r>
              <a:rPr lang="fr-CH" dirty="0"/>
              <a:t> à la PIA (accréditation par des </a:t>
            </a:r>
            <a:br>
              <a:rPr lang="fr-CH" dirty="0"/>
            </a:br>
            <a:r>
              <a:rPr lang="fr-CH" dirty="0"/>
              <a:t>organismes publics ou non gouvernementaux)</a:t>
            </a:r>
          </a:p>
          <a:p>
            <a:pPr>
              <a:spcBef>
                <a:spcPts val="2400"/>
              </a:spcBef>
            </a:pPr>
            <a:r>
              <a:rPr lang="fr-CH" b="1" dirty="0">
                <a:solidFill>
                  <a:srgbClr val="31859C"/>
                </a:solidFill>
              </a:rPr>
              <a:t>Système officiel de certification </a:t>
            </a:r>
            <a:r>
              <a:rPr lang="fr-CH" dirty="0"/>
              <a:t>lié à des niveaux d’études définis</a:t>
            </a:r>
          </a:p>
        </p:txBody>
      </p:sp>
      <p:sp>
        <p:nvSpPr>
          <p:cNvPr id="3" name="Titre 2">
            <a:extLst>
              <a:ext uri="{FF2B5EF4-FFF2-40B4-BE49-F238E27FC236}">
                <a16:creationId xmlns:a16="http://schemas.microsoft.com/office/drawing/2014/main" id="{B95D7BFA-4629-3DC5-C3D5-4A46863FE3A3}"/>
              </a:ext>
            </a:extLst>
          </p:cNvPr>
          <p:cNvSpPr>
            <a:spLocks noGrp="1"/>
          </p:cNvSpPr>
          <p:nvPr>
            <p:ph type="title"/>
          </p:nvPr>
        </p:nvSpPr>
        <p:spPr/>
        <p:txBody>
          <a:bodyPr/>
          <a:lstStyle/>
          <a:p>
            <a:r>
              <a:rPr lang="fr-CH" sz="2600" dirty="0"/>
              <a:t>Formation Pratique infirmière avancée (PIA)</a:t>
            </a:r>
          </a:p>
        </p:txBody>
      </p:sp>
      <p:sp>
        <p:nvSpPr>
          <p:cNvPr id="4" name="Espace réservé de la date 3">
            <a:extLst>
              <a:ext uri="{FF2B5EF4-FFF2-40B4-BE49-F238E27FC236}">
                <a16:creationId xmlns:a16="http://schemas.microsoft.com/office/drawing/2014/main" id="{129CE3CD-0A38-C3C4-8639-335E998F967C}"/>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C1A42E36-C521-5825-515B-60560241B390}"/>
              </a:ext>
            </a:extLst>
          </p:cNvPr>
          <p:cNvSpPr>
            <a:spLocks noGrp="1"/>
          </p:cNvSpPr>
          <p:nvPr>
            <p:ph type="sldNum" sz="quarter" idx="4"/>
          </p:nvPr>
        </p:nvSpPr>
        <p:spPr/>
        <p:txBody>
          <a:bodyPr/>
          <a:lstStyle/>
          <a:p>
            <a:fld id="{93954E36-B195-4A0A-A530-CE34383C1F85}" type="slidenum">
              <a:rPr lang="fr-CH" smtClean="0"/>
              <a:pPr/>
              <a:t>3</a:t>
            </a:fld>
            <a:endParaRPr lang="fr-CH" dirty="0"/>
          </a:p>
        </p:txBody>
      </p:sp>
      <p:sp>
        <p:nvSpPr>
          <p:cNvPr id="6" name="Espace réservé du pied de page 5">
            <a:extLst>
              <a:ext uri="{FF2B5EF4-FFF2-40B4-BE49-F238E27FC236}">
                <a16:creationId xmlns:a16="http://schemas.microsoft.com/office/drawing/2014/main" id="{362B66B1-8D54-52A0-C699-57C060217B59}"/>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
        <p:nvSpPr>
          <p:cNvPr id="7" name="ZoneTexte 6">
            <a:extLst>
              <a:ext uri="{FF2B5EF4-FFF2-40B4-BE49-F238E27FC236}">
                <a16:creationId xmlns:a16="http://schemas.microsoft.com/office/drawing/2014/main" id="{BC37C193-4660-AF89-9720-982C3DB4C978}"/>
              </a:ext>
            </a:extLst>
          </p:cNvPr>
          <p:cNvSpPr txBox="1"/>
          <p:nvPr/>
        </p:nvSpPr>
        <p:spPr>
          <a:xfrm>
            <a:off x="921774" y="4219902"/>
            <a:ext cx="7867502" cy="338554"/>
          </a:xfrm>
          <a:prstGeom prst="rect">
            <a:avLst/>
          </a:prstGeom>
          <a:noFill/>
        </p:spPr>
        <p:txBody>
          <a:bodyPr wrap="square" lIns="0" tIns="0" rIns="0" bIns="0">
            <a:spAutoFit/>
          </a:bodyPr>
          <a:lstStyle/>
          <a:p>
            <a:r>
              <a:rPr lang="fr-CH" sz="1100" dirty="0">
                <a:latin typeface="Arial" panose="020B0604020202020204" pitchFamily="34" charset="0"/>
                <a:cs typeface="Arial" panose="020B0604020202020204" pitchFamily="34" charset="0"/>
              </a:rPr>
              <a:t>Conseil International des </a:t>
            </a:r>
            <a:r>
              <a:rPr lang="fr-CH" sz="1100" dirty="0" err="1">
                <a:latin typeface="Arial" panose="020B0604020202020204" pitchFamily="34" charset="0"/>
                <a:cs typeface="Arial" panose="020B0604020202020204" pitchFamily="34" charset="0"/>
              </a:rPr>
              <a:t>Infirmiers·ères</a:t>
            </a:r>
            <a:r>
              <a:rPr lang="fr-CH" sz="1100" dirty="0">
                <a:latin typeface="Arial" panose="020B0604020202020204" pitchFamily="34" charset="0"/>
                <a:cs typeface="Arial" panose="020B0604020202020204" pitchFamily="34" charset="0"/>
              </a:rPr>
              <a:t> (2020) </a:t>
            </a:r>
            <a:br>
              <a:rPr lang="fr-CH" sz="1100" dirty="0">
                <a:latin typeface="Arial" panose="020B0604020202020204" pitchFamily="34" charset="0"/>
                <a:cs typeface="Arial" panose="020B0604020202020204" pitchFamily="34" charset="0"/>
              </a:rPr>
            </a:br>
            <a:r>
              <a:rPr lang="fr-CH" sz="1100" dirty="0">
                <a:latin typeface="Arial" panose="020B0604020202020204" pitchFamily="34" charset="0"/>
                <a:cs typeface="Arial" panose="020B0604020202020204" pitchFamily="34" charset="0"/>
                <a:hlinkClick r:id="rId2"/>
              </a:rPr>
              <a:t>https://www.icn.ch/fr/ressources/publications-et-rapports/directives-sur-la-pratique-infirmiere-avancee-2020</a:t>
            </a:r>
            <a:r>
              <a:rPr lang="fr-CH" sz="1100" dirty="0">
                <a:latin typeface="Arial" panose="020B0604020202020204" pitchFamily="34" charset="0"/>
                <a:cs typeface="Arial" panose="020B0604020202020204" pitchFamily="34" charset="0"/>
              </a:rPr>
              <a:t> </a:t>
            </a:r>
          </a:p>
        </p:txBody>
      </p:sp>
      <p:pic>
        <p:nvPicPr>
          <p:cNvPr id="8" name="Image 7">
            <a:extLst>
              <a:ext uri="{FF2B5EF4-FFF2-40B4-BE49-F238E27FC236}">
                <a16:creationId xmlns:a16="http://schemas.microsoft.com/office/drawing/2014/main" id="{CA2A20F6-717B-D664-F60F-DB322065C2FB}"/>
              </a:ext>
            </a:extLst>
          </p:cNvPr>
          <p:cNvPicPr>
            <a:picLocks noChangeAspect="1"/>
          </p:cNvPicPr>
          <p:nvPr/>
        </p:nvPicPr>
        <p:blipFill>
          <a:blip r:embed="rId3"/>
          <a:stretch>
            <a:fillRect/>
          </a:stretch>
        </p:blipFill>
        <p:spPr>
          <a:xfrm>
            <a:off x="7063574" y="928363"/>
            <a:ext cx="1725702" cy="2413928"/>
          </a:xfrm>
          <a:prstGeom prst="rect">
            <a:avLst/>
          </a:prstGeom>
        </p:spPr>
      </p:pic>
    </p:spTree>
    <p:extLst>
      <p:ext uri="{BB962C8B-B14F-4D97-AF65-F5344CB8AC3E}">
        <p14:creationId xmlns:p14="http://schemas.microsoft.com/office/powerpoint/2010/main" val="373726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E3C8DA91-2F86-5C9B-90C7-FDC94C9786D4}"/>
              </a:ext>
            </a:extLst>
          </p:cNvPr>
          <p:cNvSpPr>
            <a:spLocks noGrp="1"/>
          </p:cNvSpPr>
          <p:nvPr>
            <p:ph type="title"/>
          </p:nvPr>
        </p:nvSpPr>
        <p:spPr/>
        <p:txBody>
          <a:bodyPr/>
          <a:lstStyle/>
          <a:p>
            <a:r>
              <a:rPr lang="fr-CH" spc="-50" dirty="0" err="1"/>
              <a:t>Infirmier·ière</a:t>
            </a:r>
            <a:r>
              <a:rPr lang="fr-CH" spc="-50" dirty="0"/>
              <a:t> </a:t>
            </a:r>
            <a:r>
              <a:rPr lang="fr-CH" spc="-50" dirty="0" err="1"/>
              <a:t>clinicien·ne</a:t>
            </a:r>
            <a:r>
              <a:rPr lang="fr-CH" spc="-50" dirty="0"/>
              <a:t> </a:t>
            </a:r>
            <a:r>
              <a:rPr lang="fr-CH" spc="-50" dirty="0" err="1"/>
              <a:t>spécialisé·e</a:t>
            </a:r>
            <a:r>
              <a:rPr lang="fr-CH" spc="-50" dirty="0"/>
              <a:t> (ICS)</a:t>
            </a:r>
          </a:p>
        </p:txBody>
      </p:sp>
      <p:sp>
        <p:nvSpPr>
          <p:cNvPr id="3" name="Espace réservé de la date 2">
            <a:extLst>
              <a:ext uri="{FF2B5EF4-FFF2-40B4-BE49-F238E27FC236}">
                <a16:creationId xmlns:a16="http://schemas.microsoft.com/office/drawing/2014/main" id="{C2D12D8A-029E-FA40-4BCC-43257DC35FA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5173712A-250B-A8DA-CDD1-78D04D7DCBFB}"/>
              </a:ext>
            </a:extLst>
          </p:cNvPr>
          <p:cNvSpPr>
            <a:spLocks noGrp="1"/>
          </p:cNvSpPr>
          <p:nvPr>
            <p:ph type="sldNum" sz="quarter" idx="4"/>
          </p:nvPr>
        </p:nvSpPr>
        <p:spPr/>
        <p:txBody>
          <a:bodyPr/>
          <a:lstStyle/>
          <a:p>
            <a:fld id="{93954E36-B195-4A0A-A530-CE34383C1F85}" type="slidenum">
              <a:rPr lang="fr-CH" smtClean="0"/>
              <a:pPr/>
              <a:t>4</a:t>
            </a:fld>
            <a:endParaRPr lang="fr-CH" dirty="0"/>
          </a:p>
        </p:txBody>
      </p:sp>
      <p:sp>
        <p:nvSpPr>
          <p:cNvPr id="5" name="Espace réservé du pied de page 4">
            <a:extLst>
              <a:ext uri="{FF2B5EF4-FFF2-40B4-BE49-F238E27FC236}">
                <a16:creationId xmlns:a16="http://schemas.microsoft.com/office/drawing/2014/main" id="{8FA1F5E9-AE58-9FF2-9DB8-EF0C7E644AC7}"/>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23" name="Image 22">
            <a:extLst>
              <a:ext uri="{FF2B5EF4-FFF2-40B4-BE49-F238E27FC236}">
                <a16:creationId xmlns:a16="http://schemas.microsoft.com/office/drawing/2014/main" id="{D3225C2E-820A-DD4C-A1F7-C1CDB80D7A02}"/>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569572" y="1329698"/>
            <a:ext cx="5977436" cy="2916000"/>
          </a:xfrm>
          <a:prstGeom prst="rect">
            <a:avLst/>
          </a:prstGeom>
        </p:spPr>
      </p:pic>
      <p:sp>
        <p:nvSpPr>
          <p:cNvPr id="17" name="Freeform 15">
            <a:extLst>
              <a:ext uri="{FF2B5EF4-FFF2-40B4-BE49-F238E27FC236}">
                <a16:creationId xmlns:a16="http://schemas.microsoft.com/office/drawing/2014/main" id="{394F8ADF-C124-86C2-E941-72333AE9C9E3}"/>
              </a:ext>
            </a:extLst>
          </p:cNvPr>
          <p:cNvSpPr/>
          <p:nvPr/>
        </p:nvSpPr>
        <p:spPr>
          <a:xfrm>
            <a:off x="3963784" y="1275765"/>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ICS</a:t>
            </a:r>
          </a:p>
        </p:txBody>
      </p:sp>
      <p:sp>
        <p:nvSpPr>
          <p:cNvPr id="18" name="Oval 17">
            <a:extLst>
              <a:ext uri="{FF2B5EF4-FFF2-40B4-BE49-F238E27FC236}">
                <a16:creationId xmlns:a16="http://schemas.microsoft.com/office/drawing/2014/main" id="{138AFD8F-168A-6796-CB48-85C415195626}"/>
              </a:ext>
            </a:extLst>
          </p:cNvPr>
          <p:cNvSpPr/>
          <p:nvPr/>
        </p:nvSpPr>
        <p:spPr>
          <a:xfrm>
            <a:off x="3332183" y="1799089"/>
            <a:ext cx="2507782" cy="2528589"/>
          </a:xfrm>
          <a:prstGeom prst="ellipse">
            <a:avLst/>
          </a:prstGeom>
          <a:solidFill>
            <a:schemeClr val="bg1"/>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CC4AADF9-5647-8C30-1242-7B4B35F2D452}"/>
              </a:ext>
            </a:extLst>
          </p:cNvPr>
          <p:cNvGrpSpPr/>
          <p:nvPr/>
        </p:nvGrpSpPr>
        <p:grpSpPr>
          <a:xfrm>
            <a:off x="3453509" y="1806260"/>
            <a:ext cx="2268000" cy="2467952"/>
            <a:chOff x="1427957" y="1526711"/>
            <a:chExt cx="2268000" cy="2467952"/>
          </a:xfrm>
          <a:gradFill flip="none" rotWithShape="1">
            <a:gsLst>
              <a:gs pos="13000">
                <a:srgbClr val="79AEBE"/>
              </a:gs>
              <a:gs pos="0">
                <a:srgbClr val="31859C"/>
              </a:gs>
              <a:gs pos="47000">
                <a:srgbClr val="31859C">
                  <a:tint val="44500"/>
                  <a:satMod val="160000"/>
                </a:srgbClr>
              </a:gs>
              <a:gs pos="61000">
                <a:srgbClr val="31859C">
                  <a:tint val="23500"/>
                  <a:satMod val="160000"/>
                </a:srgbClr>
              </a:gs>
            </a:gsLst>
            <a:lin ang="5400000" scaled="1"/>
            <a:tileRect/>
          </a:gradFill>
        </p:grpSpPr>
        <p:sp>
          <p:nvSpPr>
            <p:cNvPr id="20" name="Freeform 20">
              <a:extLst>
                <a:ext uri="{FF2B5EF4-FFF2-40B4-BE49-F238E27FC236}">
                  <a16:creationId xmlns:a16="http://schemas.microsoft.com/office/drawing/2014/main" id="{05A6056B-95B8-1D17-62D8-E2C48D70A0CF}"/>
                </a:ext>
              </a:extLst>
            </p:cNvPr>
            <p:cNvSpPr/>
            <p:nvPr/>
          </p:nvSpPr>
          <p:spPr>
            <a:xfrm>
              <a:off x="1427957" y="3058663"/>
              <a:ext cx="2268000" cy="936000"/>
            </a:xfrm>
            <a:custGeom>
              <a:avLst/>
              <a:gdLst>
                <a:gd name="connsiteX0" fmla="*/ 153620 w 3342197"/>
                <a:gd name="connsiteY0" fmla="*/ 0 h 1398512"/>
                <a:gd name="connsiteX1" fmla="*/ 3188579 w 3342197"/>
                <a:gd name="connsiteY1" fmla="*/ 0 h 1398512"/>
                <a:gd name="connsiteX2" fmla="*/ 3342197 w 3342197"/>
                <a:gd name="connsiteY2" fmla="*/ 264859 h 1398512"/>
                <a:gd name="connsiteX3" fmla="*/ 3329645 w 3342197"/>
                <a:gd name="connsiteY3" fmla="*/ 299154 h 1398512"/>
                <a:gd name="connsiteX4" fmla="*/ 1671098 w 3342197"/>
                <a:gd name="connsiteY4" fmla="*/ 1398512 h 1398512"/>
                <a:gd name="connsiteX5" fmla="*/ 12551 w 3342197"/>
                <a:gd name="connsiteY5" fmla="*/ 299154 h 1398512"/>
                <a:gd name="connsiteX6" fmla="*/ 0 w 3342197"/>
                <a:gd name="connsiteY6" fmla="*/ 264861 h 13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197" h="1398512">
                  <a:moveTo>
                    <a:pt x="153620" y="0"/>
                  </a:moveTo>
                  <a:lnTo>
                    <a:pt x="3188579" y="0"/>
                  </a:lnTo>
                  <a:lnTo>
                    <a:pt x="3342197" y="264859"/>
                  </a:lnTo>
                  <a:lnTo>
                    <a:pt x="3329645" y="299154"/>
                  </a:lnTo>
                  <a:cubicBezTo>
                    <a:pt x="3056391" y="945201"/>
                    <a:pt x="2416683" y="1398512"/>
                    <a:pt x="1671098" y="1398512"/>
                  </a:cubicBezTo>
                  <a:cubicBezTo>
                    <a:pt x="925514" y="1398512"/>
                    <a:pt x="285806" y="945201"/>
                    <a:pt x="12551" y="299154"/>
                  </a:cubicBezTo>
                  <a:lnTo>
                    <a:pt x="0" y="2648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50"/>
                </a:lnSpc>
              </a:pPr>
              <a:r>
                <a:rPr lang="fr-CH" dirty="0">
                  <a:solidFill>
                    <a:srgbClr val="31859C"/>
                  </a:solidFill>
                  <a:latin typeface="Arial" panose="020B0604020202020204" pitchFamily="34" charset="0"/>
                  <a:cs typeface="Arial" panose="020B0604020202020204" pitchFamily="34" charset="0"/>
                </a:rPr>
                <a:t>Système</a:t>
              </a:r>
              <a:br>
                <a:rPr lang="fr-CH" dirty="0">
                  <a:solidFill>
                    <a:srgbClr val="31859C"/>
                  </a:solidFill>
                  <a:latin typeface="Arial" panose="020B0604020202020204" pitchFamily="34" charset="0"/>
                  <a:cs typeface="Arial" panose="020B0604020202020204" pitchFamily="34" charset="0"/>
                </a:rPr>
              </a:br>
              <a:r>
                <a:rPr lang="fr-CH" dirty="0">
                  <a:solidFill>
                    <a:srgbClr val="31859C"/>
                  </a:solidFill>
                  <a:latin typeface="Arial" panose="020B0604020202020204" pitchFamily="34" charset="0"/>
                  <a:cs typeface="Arial" panose="020B0604020202020204" pitchFamily="34" charset="0"/>
                </a:rPr>
                <a:t>de santé</a:t>
              </a:r>
            </a:p>
          </p:txBody>
        </p:sp>
        <p:sp>
          <p:nvSpPr>
            <p:cNvPr id="21" name="Freeform 18">
              <a:extLst>
                <a:ext uri="{FF2B5EF4-FFF2-40B4-BE49-F238E27FC236}">
                  <a16:creationId xmlns:a16="http://schemas.microsoft.com/office/drawing/2014/main" id="{1FF44A44-F99C-142C-FAF1-176F677AC0DA}"/>
                </a:ext>
              </a:extLst>
            </p:cNvPr>
            <p:cNvSpPr/>
            <p:nvPr/>
          </p:nvSpPr>
          <p:spPr>
            <a:xfrm>
              <a:off x="1917305" y="1526711"/>
              <a:ext cx="1286434" cy="826806"/>
            </a:xfrm>
            <a:custGeom>
              <a:avLst/>
              <a:gdLst>
                <a:gd name="connsiteX0" fmla="*/ 923357 w 1846716"/>
                <a:gd name="connsiteY0" fmla="*/ 0 h 1177140"/>
                <a:gd name="connsiteX1" fmla="*/ 1107397 w 1846716"/>
                <a:gd name="connsiteY1" fmla="*/ 9293 h 1177140"/>
                <a:gd name="connsiteX2" fmla="*/ 1175383 w 1846716"/>
                <a:gd name="connsiteY2" fmla="*/ 19669 h 1177140"/>
                <a:gd name="connsiteX3" fmla="*/ 1846716 w 1846716"/>
                <a:gd name="connsiteY3" fmla="*/ 1177140 h 1177140"/>
                <a:gd name="connsiteX4" fmla="*/ 0 w 1846716"/>
                <a:gd name="connsiteY4" fmla="*/ 1177140 h 1177140"/>
                <a:gd name="connsiteX5" fmla="*/ 671333 w 1846716"/>
                <a:gd name="connsiteY5" fmla="*/ 19669 h 1177140"/>
                <a:gd name="connsiteX6" fmla="*/ 739318 w 1846716"/>
                <a:gd name="connsiteY6" fmla="*/ 9293 h 1177140"/>
                <a:gd name="connsiteX7" fmla="*/ 923357 w 1846716"/>
                <a:gd name="connsiteY7" fmla="*/ 0 h 117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716" h="1177140">
                  <a:moveTo>
                    <a:pt x="923357" y="0"/>
                  </a:moveTo>
                  <a:cubicBezTo>
                    <a:pt x="985489" y="0"/>
                    <a:pt x="1046886" y="3148"/>
                    <a:pt x="1107397" y="9293"/>
                  </a:cubicBezTo>
                  <a:lnTo>
                    <a:pt x="1175383" y="19669"/>
                  </a:lnTo>
                  <a:lnTo>
                    <a:pt x="1846716" y="1177140"/>
                  </a:lnTo>
                  <a:lnTo>
                    <a:pt x="0" y="1177140"/>
                  </a:lnTo>
                  <a:lnTo>
                    <a:pt x="671333" y="19669"/>
                  </a:lnTo>
                  <a:lnTo>
                    <a:pt x="739318" y="9293"/>
                  </a:lnTo>
                  <a:cubicBezTo>
                    <a:pt x="799828" y="3148"/>
                    <a:pt x="861225" y="0"/>
                    <a:pt x="9233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97000" rtlCol="0" anchor="ctr"/>
            <a:lstStyle/>
            <a:p>
              <a:pPr algn="ctr"/>
              <a:r>
                <a:rPr lang="fr-CH" dirty="0">
                  <a:solidFill>
                    <a:srgbClr val="31859C"/>
                  </a:solidFill>
                  <a:latin typeface="Arial" panose="020B0604020202020204" pitchFamily="34" charset="0"/>
                  <a:cs typeface="Arial" panose="020B0604020202020204" pitchFamily="34" charset="0"/>
                </a:rPr>
                <a:t>Patient</a:t>
              </a:r>
              <a:endParaRPr lang="fr-CH" sz="1350" dirty="0">
                <a:solidFill>
                  <a:srgbClr val="31859C"/>
                </a:solidFill>
                <a:latin typeface="Arial" panose="020B0604020202020204" pitchFamily="34" charset="0"/>
                <a:cs typeface="Arial" panose="020B0604020202020204" pitchFamily="34" charset="0"/>
              </a:endParaRPr>
            </a:p>
          </p:txBody>
        </p:sp>
        <p:sp>
          <p:nvSpPr>
            <p:cNvPr id="22" name="Freeform 19">
              <a:extLst>
                <a:ext uri="{FF2B5EF4-FFF2-40B4-BE49-F238E27FC236}">
                  <a16:creationId xmlns:a16="http://schemas.microsoft.com/office/drawing/2014/main" id="{AEF1B7EC-75BF-F2FA-E6C0-B382DEF9608E}"/>
                </a:ext>
              </a:extLst>
            </p:cNvPr>
            <p:cNvSpPr/>
            <p:nvPr/>
          </p:nvSpPr>
          <p:spPr>
            <a:xfrm>
              <a:off x="1530756" y="2393758"/>
              <a:ext cx="2059533" cy="624665"/>
            </a:xfrm>
            <a:custGeom>
              <a:avLst/>
              <a:gdLst>
                <a:gd name="connsiteX0" fmla="*/ 515821 w 2956524"/>
                <a:gd name="connsiteY0" fmla="*/ 0 h 889347"/>
                <a:gd name="connsiteX1" fmla="*/ 2440703 w 2956524"/>
                <a:gd name="connsiteY1" fmla="*/ 0 h 889347"/>
                <a:gd name="connsiteX2" fmla="*/ 2956524 w 2956524"/>
                <a:gd name="connsiteY2" fmla="*/ 889347 h 889347"/>
                <a:gd name="connsiteX3" fmla="*/ 0 w 2956524"/>
                <a:gd name="connsiteY3" fmla="*/ 889347 h 889347"/>
              </a:gdLst>
              <a:ahLst/>
              <a:cxnLst>
                <a:cxn ang="0">
                  <a:pos x="connsiteX0" y="connsiteY0"/>
                </a:cxn>
                <a:cxn ang="0">
                  <a:pos x="connsiteX1" y="connsiteY1"/>
                </a:cxn>
                <a:cxn ang="0">
                  <a:pos x="connsiteX2" y="connsiteY2"/>
                </a:cxn>
                <a:cxn ang="0">
                  <a:pos x="connsiteX3" y="connsiteY3"/>
                </a:cxn>
              </a:cxnLst>
              <a:rect l="l" t="t" r="r" b="b"/>
              <a:pathLst>
                <a:path w="2956524" h="889347">
                  <a:moveTo>
                    <a:pt x="515821" y="0"/>
                  </a:moveTo>
                  <a:lnTo>
                    <a:pt x="2440703" y="0"/>
                  </a:lnTo>
                  <a:lnTo>
                    <a:pt x="2956524" y="889347"/>
                  </a:lnTo>
                  <a:lnTo>
                    <a:pt x="0" y="889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rgbClr val="31859C"/>
                  </a:solidFill>
                  <a:latin typeface="Arial" panose="020B0604020202020204" pitchFamily="34" charset="0"/>
                  <a:cs typeface="Arial" panose="020B0604020202020204" pitchFamily="34" charset="0"/>
                </a:rPr>
                <a:t>Equipe</a:t>
              </a:r>
            </a:p>
          </p:txBody>
        </p:sp>
      </p:grpSp>
    </p:spTree>
    <p:extLst>
      <p:ext uri="{BB962C8B-B14F-4D97-AF65-F5344CB8AC3E}">
        <p14:creationId xmlns:p14="http://schemas.microsoft.com/office/powerpoint/2010/main" val="218822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8DB33FA-8288-6FFD-13D4-EF111BD6F7DD}"/>
              </a:ext>
            </a:extLst>
          </p:cNvPr>
          <p:cNvSpPr>
            <a:spLocks noGrp="1"/>
          </p:cNvSpPr>
          <p:nvPr>
            <p:ph idx="1"/>
          </p:nvPr>
        </p:nvSpPr>
        <p:spPr>
          <a:xfrm>
            <a:off x="3566160" y="1008000"/>
            <a:ext cx="5120639" cy="3420000"/>
          </a:xfrm>
        </p:spPr>
        <p:txBody>
          <a:bodyPr/>
          <a:lstStyle/>
          <a:p>
            <a:r>
              <a:rPr lang="fr-CH" dirty="0"/>
              <a:t>Introduit en réponse à la </a:t>
            </a:r>
            <a:r>
              <a:rPr lang="fr-CH" b="1" dirty="0">
                <a:solidFill>
                  <a:srgbClr val="31859C"/>
                </a:solidFill>
              </a:rPr>
              <a:t>complexité croissante des soins </a:t>
            </a:r>
            <a:r>
              <a:rPr lang="fr-CH" dirty="0"/>
              <a:t>et à la spécialisation des soins de santé</a:t>
            </a:r>
          </a:p>
          <a:p>
            <a:pPr>
              <a:spcBef>
                <a:spcPts val="2400"/>
              </a:spcBef>
            </a:pPr>
            <a:r>
              <a:rPr lang="fr-CH" dirty="0"/>
              <a:t>Pour offrir </a:t>
            </a:r>
            <a:r>
              <a:rPr lang="fr-CH" b="1" dirty="0">
                <a:solidFill>
                  <a:srgbClr val="31859C"/>
                </a:solidFill>
              </a:rPr>
              <a:t>expertise clinique, coaching </a:t>
            </a:r>
            <a:r>
              <a:rPr lang="fr-CH" dirty="0"/>
              <a:t>et un </a:t>
            </a:r>
            <a:r>
              <a:rPr lang="fr-CH" b="1" dirty="0">
                <a:solidFill>
                  <a:srgbClr val="31859C"/>
                </a:solidFill>
              </a:rPr>
              <a:t>leadership</a:t>
            </a:r>
            <a:r>
              <a:rPr lang="fr-CH" dirty="0"/>
              <a:t> en </a:t>
            </a:r>
            <a:r>
              <a:rPr lang="fr-CH" b="1" dirty="0">
                <a:solidFill>
                  <a:srgbClr val="31859C"/>
                </a:solidFill>
              </a:rPr>
              <a:t>soutenant la pratique infirmière de première ligne</a:t>
            </a:r>
            <a:r>
              <a:rPr lang="fr-CH" dirty="0"/>
              <a:t>, afin d'améliorer les prestations des soins et les résultats patients</a:t>
            </a:r>
          </a:p>
        </p:txBody>
      </p:sp>
      <p:sp>
        <p:nvSpPr>
          <p:cNvPr id="3" name="Titre 2">
            <a:extLst>
              <a:ext uri="{FF2B5EF4-FFF2-40B4-BE49-F238E27FC236}">
                <a16:creationId xmlns:a16="http://schemas.microsoft.com/office/drawing/2014/main" id="{85D21577-3C4E-EF4C-263E-FAC5D7A4916C}"/>
              </a:ext>
            </a:extLst>
          </p:cNvPr>
          <p:cNvSpPr>
            <a:spLocks noGrp="1"/>
          </p:cNvSpPr>
          <p:nvPr>
            <p:ph type="title"/>
          </p:nvPr>
        </p:nvSpPr>
        <p:spPr/>
        <p:txBody>
          <a:bodyPr/>
          <a:lstStyle/>
          <a:p>
            <a:r>
              <a:rPr lang="fr-CH" dirty="0" err="1"/>
              <a:t>Infirmier·ière</a:t>
            </a:r>
            <a:r>
              <a:rPr lang="fr-CH" dirty="0"/>
              <a:t> </a:t>
            </a:r>
            <a:r>
              <a:rPr lang="fr-CH" dirty="0" err="1"/>
              <a:t>clinicien·ne</a:t>
            </a:r>
            <a:r>
              <a:rPr lang="fr-CH" dirty="0"/>
              <a:t> </a:t>
            </a:r>
            <a:r>
              <a:rPr lang="fr-CH" dirty="0" err="1"/>
              <a:t>spécialisé·e</a:t>
            </a:r>
            <a:r>
              <a:rPr lang="fr-CH" dirty="0"/>
              <a:t> (ICS)</a:t>
            </a:r>
          </a:p>
        </p:txBody>
      </p:sp>
      <p:sp>
        <p:nvSpPr>
          <p:cNvPr id="4" name="Espace réservé de la date 3">
            <a:extLst>
              <a:ext uri="{FF2B5EF4-FFF2-40B4-BE49-F238E27FC236}">
                <a16:creationId xmlns:a16="http://schemas.microsoft.com/office/drawing/2014/main" id="{EECE7337-7C98-F687-E47F-AFC984174F8A}"/>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30FF3068-5712-9841-50D9-68C447061452}"/>
              </a:ext>
            </a:extLst>
          </p:cNvPr>
          <p:cNvSpPr>
            <a:spLocks noGrp="1"/>
          </p:cNvSpPr>
          <p:nvPr>
            <p:ph type="sldNum" sz="quarter" idx="4"/>
          </p:nvPr>
        </p:nvSpPr>
        <p:spPr/>
        <p:txBody>
          <a:bodyPr/>
          <a:lstStyle/>
          <a:p>
            <a:fld id="{93954E36-B195-4A0A-A530-CE34383C1F85}" type="slidenum">
              <a:rPr lang="fr-CH" smtClean="0"/>
              <a:pPr/>
              <a:t>5</a:t>
            </a:fld>
            <a:endParaRPr lang="fr-CH" dirty="0"/>
          </a:p>
        </p:txBody>
      </p:sp>
      <p:sp>
        <p:nvSpPr>
          <p:cNvPr id="6" name="Espace réservé du pied de page 5">
            <a:extLst>
              <a:ext uri="{FF2B5EF4-FFF2-40B4-BE49-F238E27FC236}">
                <a16:creationId xmlns:a16="http://schemas.microsoft.com/office/drawing/2014/main" id="{F5CF252C-905B-F656-72FC-FFC0CDFDE7AA}"/>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6">
            <a:extLst>
              <a:ext uri="{FF2B5EF4-FFF2-40B4-BE49-F238E27FC236}">
                <a16:creationId xmlns:a16="http://schemas.microsoft.com/office/drawing/2014/main" id="{26FA3943-F839-8DB3-66BB-FC9DAEB0E17B}"/>
              </a:ext>
            </a:extLst>
          </p:cNvPr>
          <p:cNvPicPr>
            <a:picLocks noChangeAspect="1"/>
          </p:cNvPicPr>
          <p:nvPr/>
        </p:nvPicPr>
        <p:blipFill rotWithShape="1">
          <a:blip r:embed="rId3"/>
          <a:srcRect b="11824"/>
          <a:stretch/>
        </p:blipFill>
        <p:spPr>
          <a:xfrm>
            <a:off x="571737" y="1068915"/>
            <a:ext cx="2285563" cy="134263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EC7E97B4-B25E-C0C8-B67E-2502499C3C11}"/>
              </a:ext>
            </a:extLst>
          </p:cNvPr>
          <p:cNvPicPr>
            <a:picLocks noChangeAspect="1"/>
          </p:cNvPicPr>
          <p:nvPr/>
        </p:nvPicPr>
        <p:blipFill>
          <a:blip r:embed="rId4"/>
          <a:stretch>
            <a:fillRect/>
          </a:stretch>
        </p:blipFill>
        <p:spPr>
          <a:xfrm>
            <a:off x="900859" y="2278316"/>
            <a:ext cx="2431621" cy="1404854"/>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A98E0BA4-B188-2DF7-5626-A207D44A9A14}"/>
              </a:ext>
            </a:extLst>
          </p:cNvPr>
          <p:cNvSpPr txBox="1"/>
          <p:nvPr/>
        </p:nvSpPr>
        <p:spPr>
          <a:xfrm>
            <a:off x="572112" y="4242424"/>
            <a:ext cx="7769248" cy="338554"/>
          </a:xfrm>
          <a:prstGeom prst="rect">
            <a:avLst/>
          </a:prstGeom>
          <a:noFill/>
        </p:spPr>
        <p:txBody>
          <a:bodyPr wrap="square" lIns="0" tIns="0" rIns="0" bIns="0">
            <a:spAutoFit/>
          </a:bodyPr>
          <a:lstStyle/>
          <a:p>
            <a:r>
              <a:rPr lang="en-US" sz="1100" b="0" i="0" dirty="0">
                <a:solidFill>
                  <a:srgbClr val="212121"/>
                </a:solidFill>
                <a:effectLst/>
                <a:latin typeface="Arial" panose="020B0604020202020204" pitchFamily="34" charset="0"/>
                <a:cs typeface="Arial" panose="020B0604020202020204" pitchFamily="34" charset="0"/>
              </a:rPr>
              <a:t>Bryant‐Lukosius, D. , &amp; Wong, F. K. Y. (2019). </a:t>
            </a:r>
            <a:r>
              <a:rPr lang="en-US" sz="1100" b="0" i="1" dirty="0">
                <a:solidFill>
                  <a:srgbClr val="212121"/>
                </a:solidFill>
                <a:effectLst/>
                <a:latin typeface="Arial" panose="020B0604020202020204" pitchFamily="34" charset="0"/>
                <a:cs typeface="Arial" panose="020B0604020202020204" pitchFamily="34" charset="0"/>
              </a:rPr>
              <a:t>Chapter 6: International development of advanced practice nursing. </a:t>
            </a:r>
            <a:br>
              <a:rPr lang="en-US" sz="1100" b="0" i="1" dirty="0">
                <a:solidFill>
                  <a:srgbClr val="212121"/>
                </a:solidFill>
                <a:effectLst/>
                <a:latin typeface="Arial" panose="020B0604020202020204" pitchFamily="34" charset="0"/>
                <a:cs typeface="Arial" panose="020B0604020202020204" pitchFamily="34" charset="0"/>
              </a:rPr>
            </a:br>
            <a:r>
              <a:rPr lang="en-US" sz="1100" b="0" i="1" dirty="0">
                <a:solidFill>
                  <a:srgbClr val="212121"/>
                </a:solidFill>
                <a:effectLst/>
                <a:latin typeface="Arial" panose="020B0604020202020204" pitchFamily="34" charset="0"/>
                <a:cs typeface="Arial" panose="020B0604020202020204" pitchFamily="34" charset="0"/>
              </a:rPr>
              <a:t>Hamric &amp; Hanson's advanced practice nursing</a:t>
            </a:r>
            <a:r>
              <a:rPr lang="en-US" sz="1100" b="0" i="0" dirty="0">
                <a:solidFill>
                  <a:srgbClr val="212121"/>
                </a:solidFill>
                <a:effectLst/>
                <a:latin typeface="Arial" panose="020B0604020202020204" pitchFamily="34" charset="0"/>
                <a:cs typeface="Arial" panose="020B0604020202020204" pitchFamily="34" charset="0"/>
              </a:rPr>
              <a:t> (6th ed., pp. 129–141). Elsevier. </a:t>
            </a:r>
            <a:endParaRPr lang="fr-CH"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505D953-3CC5-C4AD-8AB5-EBDA70CFA93D}"/>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4" name="Espace réservé du numéro de diapositive 3">
            <a:extLst>
              <a:ext uri="{FF2B5EF4-FFF2-40B4-BE49-F238E27FC236}">
                <a16:creationId xmlns:a16="http://schemas.microsoft.com/office/drawing/2014/main" id="{5D7C1EBA-85D4-FD6E-F8AB-8C4CC29DDAA2}"/>
              </a:ext>
            </a:extLst>
          </p:cNvPr>
          <p:cNvSpPr>
            <a:spLocks noGrp="1"/>
          </p:cNvSpPr>
          <p:nvPr>
            <p:ph type="sldNum" sz="quarter" idx="4"/>
          </p:nvPr>
        </p:nvSpPr>
        <p:spPr/>
        <p:txBody>
          <a:bodyPr/>
          <a:lstStyle/>
          <a:p>
            <a:fld id="{93954E36-B195-4A0A-A530-CE34383C1F85}" type="slidenum">
              <a:rPr lang="fr-CH" smtClean="0"/>
              <a:pPr/>
              <a:t>6</a:t>
            </a:fld>
            <a:endParaRPr lang="fr-CH" dirty="0"/>
          </a:p>
        </p:txBody>
      </p:sp>
      <p:sp>
        <p:nvSpPr>
          <p:cNvPr id="5" name="Espace réservé du pied de page 4">
            <a:extLst>
              <a:ext uri="{FF2B5EF4-FFF2-40B4-BE49-F238E27FC236}">
                <a16:creationId xmlns:a16="http://schemas.microsoft.com/office/drawing/2014/main" id="{94110624-A50B-9C1C-B518-43427000FA2A}"/>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5">
            <a:extLst>
              <a:ext uri="{FF2B5EF4-FFF2-40B4-BE49-F238E27FC236}">
                <a16:creationId xmlns:a16="http://schemas.microsoft.com/office/drawing/2014/main" id="{C56F6B4D-7218-4E3D-4F27-CD68EEAA9936}"/>
              </a:ext>
            </a:extLst>
          </p:cNvPr>
          <p:cNvPicPr>
            <a:picLocks noChangeAspect="1"/>
          </p:cNvPicPr>
          <p:nvPr/>
        </p:nvPicPr>
        <p:blipFill>
          <a:blip r:embed="rId3"/>
          <a:stretch>
            <a:fillRect/>
          </a:stretch>
        </p:blipFill>
        <p:spPr>
          <a:xfrm>
            <a:off x="4273028" y="1161782"/>
            <a:ext cx="2763004" cy="1513873"/>
          </a:xfrm>
          <a:prstGeom prst="rect">
            <a:avLst/>
          </a:prstGeom>
          <a:ln>
            <a:noFill/>
          </a:ln>
          <a:effectLst>
            <a:outerShdw blurRad="50800" dist="38100" dir="5400000" algn="t" rotWithShape="0">
              <a:prstClr val="black">
                <a:alpha val="20000"/>
              </a:prstClr>
            </a:outerShdw>
          </a:effectLst>
        </p:spPr>
      </p:pic>
      <p:pic>
        <p:nvPicPr>
          <p:cNvPr id="8" name="Image 6">
            <a:extLst>
              <a:ext uri="{FF2B5EF4-FFF2-40B4-BE49-F238E27FC236}">
                <a16:creationId xmlns:a16="http://schemas.microsoft.com/office/drawing/2014/main" id="{B94A6060-4919-1ED6-7C43-F4CC32CFF620}"/>
              </a:ext>
            </a:extLst>
          </p:cNvPr>
          <p:cNvPicPr>
            <a:picLocks noChangeAspect="1"/>
          </p:cNvPicPr>
          <p:nvPr/>
        </p:nvPicPr>
        <p:blipFill>
          <a:blip r:embed="rId4"/>
          <a:stretch>
            <a:fillRect/>
          </a:stretch>
        </p:blipFill>
        <p:spPr>
          <a:xfrm>
            <a:off x="1045946" y="3289331"/>
            <a:ext cx="2620158" cy="880097"/>
          </a:xfrm>
          <a:prstGeom prst="rect">
            <a:avLst/>
          </a:prstGeom>
          <a:ln>
            <a:noFill/>
          </a:ln>
          <a:effectLst>
            <a:outerShdw blurRad="50800" dist="38100" dir="18900000" algn="bl" rotWithShape="0">
              <a:prstClr val="black">
                <a:alpha val="20000"/>
              </a:prstClr>
            </a:outerShdw>
          </a:effectLst>
        </p:spPr>
      </p:pic>
      <p:pic>
        <p:nvPicPr>
          <p:cNvPr id="9" name="Image 7">
            <a:extLst>
              <a:ext uri="{FF2B5EF4-FFF2-40B4-BE49-F238E27FC236}">
                <a16:creationId xmlns:a16="http://schemas.microsoft.com/office/drawing/2014/main" id="{1C89FF95-FB7E-43D7-6FDC-75FCC2D3FA1E}"/>
              </a:ext>
            </a:extLst>
          </p:cNvPr>
          <p:cNvPicPr>
            <a:picLocks noChangeAspect="1"/>
          </p:cNvPicPr>
          <p:nvPr/>
        </p:nvPicPr>
        <p:blipFill rotWithShape="1">
          <a:blip r:embed="rId5"/>
          <a:srcRect b="40405"/>
          <a:stretch/>
        </p:blipFill>
        <p:spPr>
          <a:xfrm>
            <a:off x="5224456" y="118864"/>
            <a:ext cx="2608879" cy="977286"/>
          </a:xfrm>
          <a:prstGeom prst="rect">
            <a:avLst/>
          </a:prstGeom>
          <a:ln>
            <a:noFill/>
          </a:ln>
          <a:effectLst>
            <a:outerShdw blurRad="50800" dist="38100" dir="2700000" algn="tl" rotWithShape="0">
              <a:prstClr val="black">
                <a:alpha val="20000"/>
              </a:prstClr>
            </a:outerShdw>
          </a:effectLst>
        </p:spPr>
      </p:pic>
      <p:pic>
        <p:nvPicPr>
          <p:cNvPr id="10" name="Image 8">
            <a:extLst>
              <a:ext uri="{FF2B5EF4-FFF2-40B4-BE49-F238E27FC236}">
                <a16:creationId xmlns:a16="http://schemas.microsoft.com/office/drawing/2014/main" id="{59BEC4C1-E1E0-7861-E552-A7535292E69B}"/>
              </a:ext>
            </a:extLst>
          </p:cNvPr>
          <p:cNvPicPr>
            <a:picLocks noChangeAspect="1"/>
          </p:cNvPicPr>
          <p:nvPr/>
        </p:nvPicPr>
        <p:blipFill>
          <a:blip r:embed="rId6"/>
          <a:stretch>
            <a:fillRect/>
          </a:stretch>
        </p:blipFill>
        <p:spPr>
          <a:xfrm>
            <a:off x="1689349" y="2121480"/>
            <a:ext cx="2419951" cy="1070774"/>
          </a:xfrm>
          <a:prstGeom prst="rect">
            <a:avLst/>
          </a:prstGeom>
          <a:ln>
            <a:noFill/>
          </a:ln>
          <a:effectLst>
            <a:outerShdw blurRad="50800" dist="38100" dir="13500000" algn="br" rotWithShape="0">
              <a:prstClr val="black">
                <a:alpha val="20000"/>
              </a:prstClr>
            </a:outerShdw>
          </a:effectLst>
        </p:spPr>
      </p:pic>
      <p:pic>
        <p:nvPicPr>
          <p:cNvPr id="11" name="Image 9">
            <a:extLst>
              <a:ext uri="{FF2B5EF4-FFF2-40B4-BE49-F238E27FC236}">
                <a16:creationId xmlns:a16="http://schemas.microsoft.com/office/drawing/2014/main" id="{BA3F1099-7CC1-A7E2-3404-2092BCEBC603}"/>
              </a:ext>
            </a:extLst>
          </p:cNvPr>
          <p:cNvPicPr>
            <a:picLocks noChangeAspect="1"/>
          </p:cNvPicPr>
          <p:nvPr/>
        </p:nvPicPr>
        <p:blipFill>
          <a:blip r:embed="rId7"/>
          <a:stretch>
            <a:fillRect/>
          </a:stretch>
        </p:blipFill>
        <p:spPr>
          <a:xfrm>
            <a:off x="296568" y="1048521"/>
            <a:ext cx="2318538" cy="979490"/>
          </a:xfrm>
          <a:prstGeom prst="rect">
            <a:avLst/>
          </a:prstGeom>
          <a:ln>
            <a:noFill/>
          </a:ln>
          <a:effectLst>
            <a:outerShdw blurRad="50800" dist="38100" dir="16200000" rotWithShape="0">
              <a:prstClr val="black">
                <a:alpha val="20000"/>
              </a:prstClr>
            </a:outerShdw>
          </a:effectLst>
        </p:spPr>
      </p:pic>
      <p:pic>
        <p:nvPicPr>
          <p:cNvPr id="12" name="Espace réservé du contenu 3">
            <a:extLst>
              <a:ext uri="{FF2B5EF4-FFF2-40B4-BE49-F238E27FC236}">
                <a16:creationId xmlns:a16="http://schemas.microsoft.com/office/drawing/2014/main" id="{A9787DC4-8A26-EE2B-2383-8B7F90A6E621}"/>
              </a:ext>
            </a:extLst>
          </p:cNvPr>
          <p:cNvPicPr>
            <a:picLocks noChangeAspect="1"/>
          </p:cNvPicPr>
          <p:nvPr/>
        </p:nvPicPr>
        <p:blipFill rotWithShape="1">
          <a:blip r:embed="rId8"/>
          <a:srcRect b="49172"/>
          <a:stretch/>
        </p:blipFill>
        <p:spPr>
          <a:xfrm>
            <a:off x="1455837" y="164816"/>
            <a:ext cx="2982979" cy="979490"/>
          </a:xfrm>
          <a:prstGeom prst="rect">
            <a:avLst/>
          </a:prstGeom>
          <a:ln>
            <a:noFill/>
          </a:ln>
          <a:effectLst>
            <a:outerShdw blurRad="50800" dist="38100" dir="8100000" algn="tr" rotWithShape="0">
              <a:prstClr val="black">
                <a:alpha val="20000"/>
              </a:prstClr>
            </a:outerShdw>
          </a:effectLst>
        </p:spPr>
      </p:pic>
      <p:pic>
        <p:nvPicPr>
          <p:cNvPr id="13" name="Image 12">
            <a:extLst>
              <a:ext uri="{FF2B5EF4-FFF2-40B4-BE49-F238E27FC236}">
                <a16:creationId xmlns:a16="http://schemas.microsoft.com/office/drawing/2014/main" id="{D598F420-5470-E963-8A35-6122B1163348}"/>
              </a:ext>
            </a:extLst>
          </p:cNvPr>
          <p:cNvPicPr>
            <a:picLocks noChangeAspect="1"/>
          </p:cNvPicPr>
          <p:nvPr/>
        </p:nvPicPr>
        <p:blipFill>
          <a:blip r:embed="rId9"/>
          <a:stretch>
            <a:fillRect/>
          </a:stretch>
        </p:blipFill>
        <p:spPr>
          <a:xfrm>
            <a:off x="6703620" y="2434894"/>
            <a:ext cx="1502062" cy="2101099"/>
          </a:xfrm>
          <a:prstGeom prst="rect">
            <a:avLst/>
          </a:prstGeom>
        </p:spPr>
      </p:pic>
      <p:pic>
        <p:nvPicPr>
          <p:cNvPr id="14" name="Picture 2" descr="Foundations of Clinical Nurse Specialist Practice: 9780826195432: Medicine  &amp; Health Science Books @ Amazon.com">
            <a:extLst>
              <a:ext uri="{FF2B5EF4-FFF2-40B4-BE49-F238E27FC236}">
                <a16:creationId xmlns:a16="http://schemas.microsoft.com/office/drawing/2014/main" id="{B9C28B4D-AEE7-C74D-C16F-CBD85891C0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9300" y="2971886"/>
            <a:ext cx="1413616" cy="182980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F0FD2D44-4536-3691-7C35-501FE9A01F1B}"/>
              </a:ext>
            </a:extLst>
          </p:cNvPr>
          <p:cNvSpPr txBox="1">
            <a:spLocks/>
          </p:cNvSpPr>
          <p:nvPr/>
        </p:nvSpPr>
        <p:spPr>
          <a:xfrm>
            <a:off x="1937498" y="296703"/>
            <a:ext cx="5750665" cy="4290090"/>
          </a:xfrm>
          <a:prstGeom prst="rect">
            <a:avLst/>
          </a:prstGeom>
          <a:solidFill>
            <a:schemeClr val="bg1"/>
          </a:solidFill>
          <a:ln w="38100">
            <a:solidFill>
              <a:srgbClr val="4296BC"/>
            </a:solidFill>
          </a:ln>
        </p:spPr>
        <p:txBody>
          <a:bodyPr vert="horz" lIns="72000" tIns="34290" rIns="72000" bIns="34290" rtlCol="0" anchor="ctr">
            <a:noAutofit/>
          </a:bodyPr>
          <a:lstStyle>
            <a:lvl1pPr marL="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1pPr>
            <a:lvl2pPr marL="457200" indent="0" algn="l" defTabSz="457200" rtl="0" eaLnBrk="1" latinLnBrk="0" hangingPunct="1">
              <a:spcBef>
                <a:spcPct val="20000"/>
              </a:spcBef>
              <a:buClr>
                <a:schemeClr val="bg2"/>
              </a:buClr>
              <a:buFontTx/>
              <a:buNone/>
              <a:defRPr sz="2400" kern="1200">
                <a:solidFill>
                  <a:schemeClr val="tx1"/>
                </a:solidFill>
                <a:latin typeface="Arial"/>
                <a:ea typeface="+mn-ea"/>
                <a:cs typeface="+mn-cs"/>
              </a:defRPr>
            </a:lvl2pPr>
            <a:lvl3pPr marL="914400" indent="0" algn="l" defTabSz="457200" rtl="0" eaLnBrk="1" latinLnBrk="0" hangingPunct="1">
              <a:spcBef>
                <a:spcPct val="20000"/>
              </a:spcBef>
              <a:buClr>
                <a:schemeClr val="bg2"/>
              </a:buClr>
              <a:buSzPct val="90000"/>
              <a:buFontTx/>
              <a:buNone/>
              <a:defRPr sz="1800" kern="1200">
                <a:solidFill>
                  <a:schemeClr val="tx1"/>
                </a:solidFill>
                <a:latin typeface="Arial"/>
                <a:ea typeface="+mn-ea"/>
                <a:cs typeface="+mn-cs"/>
              </a:defRPr>
            </a:lvl3pPr>
            <a:lvl4pPr marL="1371600" indent="0" algn="l" defTabSz="457200" rtl="0" eaLnBrk="1" latinLnBrk="0" hangingPunct="1">
              <a:spcBef>
                <a:spcPct val="20000"/>
              </a:spcBef>
              <a:buClr>
                <a:schemeClr val="bg2"/>
              </a:buClr>
              <a:buFontTx/>
              <a:buNone/>
              <a:defRPr sz="1400" kern="1200">
                <a:solidFill>
                  <a:schemeClr val="tx1"/>
                </a:solidFill>
                <a:latin typeface="Arial"/>
                <a:ea typeface="+mn-ea"/>
                <a:cs typeface="+mn-cs"/>
              </a:defRPr>
            </a:lvl4pPr>
            <a:lvl5pPr marL="1828800" indent="0" algn="l" defTabSz="457200" rtl="0" eaLnBrk="1" latinLnBrk="0" hangingPunct="1">
              <a:spcBef>
                <a:spcPct val="20000"/>
              </a:spcBef>
              <a:buClr>
                <a:schemeClr val="bg2"/>
              </a:buClr>
              <a:buFontTx/>
              <a:buNone/>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buFont typeface="+mj-lt"/>
              <a:buNone/>
            </a:pPr>
            <a:r>
              <a:rPr lang="fr-CH" sz="1400" b="1" dirty="0">
                <a:latin typeface="Arial" panose="020B0604020202020204" pitchFamily="34" charset="0"/>
                <a:cs typeface="Arial" panose="020B0604020202020204" pitchFamily="34" charset="0"/>
              </a:rPr>
              <a:t>L’intégration des ICS en pratique :</a:t>
            </a:r>
            <a:r>
              <a:rPr lang="fr-CH" sz="1400" dirty="0">
                <a:latin typeface="Arial" panose="020B0604020202020204" pitchFamily="34" charset="0"/>
                <a:cs typeface="Arial" panose="020B0604020202020204" pitchFamily="34" charset="0"/>
              </a:rPr>
              <a:t> quelques </a:t>
            </a:r>
            <a:r>
              <a:rPr lang="fr-CH" sz="1400" b="1" dirty="0">
                <a:latin typeface="Arial" panose="020B0604020202020204" pitchFamily="34" charset="0"/>
                <a:cs typeface="Arial" panose="020B0604020202020204" pitchFamily="34" charset="0"/>
              </a:rPr>
              <a:t>résultats décrits dans la littérature scientifique</a:t>
            </a:r>
          </a:p>
          <a:p>
            <a:pPr algn="l">
              <a:spcBef>
                <a:spcPts val="600"/>
              </a:spcBef>
              <a:buFont typeface="+mj-lt"/>
              <a:buNone/>
            </a:pPr>
            <a:r>
              <a:rPr lang="fr-CH" sz="1050" dirty="0">
                <a:latin typeface="Arial" panose="020B0604020202020204" pitchFamily="34" charset="0"/>
                <a:cs typeface="Arial" panose="020B0604020202020204" pitchFamily="34" charset="0"/>
              </a:rPr>
              <a:t>C</a:t>
            </a:r>
            <a:r>
              <a:rPr lang="fr-CH" sz="1050" b="0" i="0" dirty="0">
                <a:effectLst/>
                <a:latin typeface="Arial" panose="020B0604020202020204" pitchFamily="34" charset="0"/>
                <a:cs typeface="Arial" panose="020B0604020202020204" pitchFamily="34" charset="0"/>
              </a:rPr>
              <a:t>ardiologie :</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Réduction des taux de </a:t>
            </a:r>
            <a:r>
              <a:rPr lang="fr-CH" sz="1050" b="0" i="0" dirty="0" err="1">
                <a:effectLst/>
                <a:latin typeface="Arial" panose="020B0604020202020204" pitchFamily="34" charset="0"/>
                <a:cs typeface="Arial" panose="020B0604020202020204" pitchFamily="34" charset="0"/>
              </a:rPr>
              <a:t>réhospitalisation</a:t>
            </a:r>
            <a:r>
              <a:rPr lang="fr-CH" sz="1050" b="0" i="0" dirty="0">
                <a:effectLst/>
                <a:latin typeface="Arial" panose="020B0604020202020204" pitchFamily="34" charset="0"/>
                <a:cs typeface="Arial" panose="020B0604020202020204" pitchFamily="34" charset="0"/>
              </a:rPr>
              <a:t> pour des problèmes cardiaques.</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Amélioration de la gestion des maladies cardiaques chroniques grâce à l'éducation et au suivi des patients.</a:t>
            </a:r>
          </a:p>
          <a:p>
            <a:pPr marL="0" lvl="0" indent="0" algn="l">
              <a:spcBef>
                <a:spcPts val="600"/>
              </a:spcBef>
              <a:buFont typeface="+mj-lt"/>
              <a:buNone/>
            </a:pPr>
            <a:r>
              <a:rPr lang="fr-CH" sz="1050" b="0" i="0" dirty="0">
                <a:effectLst/>
                <a:latin typeface="Arial" panose="020B0604020202020204" pitchFamily="34" charset="0"/>
                <a:cs typeface="Arial" panose="020B0604020202020204" pitchFamily="34" charset="0"/>
              </a:rPr>
              <a:t>Pédiatrie :</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Amélioration de la gestion des maladies pédiatriques complexes.</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Réduction des complications postopératoires chez les enfants.</a:t>
            </a:r>
          </a:p>
          <a:p>
            <a:pPr algn="l">
              <a:spcBef>
                <a:spcPts val="600"/>
              </a:spcBef>
              <a:buFont typeface="+mj-lt"/>
              <a:buNone/>
            </a:pPr>
            <a:r>
              <a:rPr lang="fr-CH" sz="1050" dirty="0">
                <a:latin typeface="Arial" panose="020B0604020202020204" pitchFamily="34" charset="0"/>
                <a:cs typeface="Arial" panose="020B0604020202020204" pitchFamily="34" charset="0"/>
              </a:rPr>
              <a:t>O</a:t>
            </a:r>
            <a:r>
              <a:rPr lang="fr-CH" sz="1050" b="0" i="0" dirty="0">
                <a:effectLst/>
                <a:latin typeface="Arial" panose="020B0604020202020204" pitchFamily="34" charset="0"/>
                <a:cs typeface="Arial" panose="020B0604020202020204" pitchFamily="34" charset="0"/>
              </a:rPr>
              <a:t>ncologie :</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Amélioration de la qualité de vie des patients atteints de cancer grâce à une gestion efficace des symptômes et de la douleur.</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Coordination des soins pour assurer une continuité des soins pendant les traitements.</a:t>
            </a:r>
          </a:p>
          <a:p>
            <a:pPr algn="l">
              <a:spcBef>
                <a:spcPts val="600"/>
              </a:spcBef>
              <a:buFont typeface="+mj-lt"/>
              <a:buNone/>
            </a:pPr>
            <a:r>
              <a:rPr lang="fr-CH" sz="1050" dirty="0">
                <a:latin typeface="Arial" panose="020B0604020202020204" pitchFamily="34" charset="0"/>
                <a:cs typeface="Arial" panose="020B0604020202020204" pitchFamily="34" charset="0"/>
              </a:rPr>
              <a:t>P</a:t>
            </a:r>
            <a:r>
              <a:rPr lang="fr-CH" sz="1050" b="0" i="0" dirty="0">
                <a:effectLst/>
                <a:latin typeface="Arial" panose="020B0604020202020204" pitchFamily="34" charset="0"/>
                <a:cs typeface="Arial" panose="020B0604020202020204" pitchFamily="34" charset="0"/>
              </a:rPr>
              <a:t>sychiatrie :</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Réduction des crises chez les patients souffrant de troubles mentaux.</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Amélioration de la gestion des médicaments psychiatriques et de la stabilité émotionnelle.</a:t>
            </a:r>
          </a:p>
          <a:p>
            <a:pPr algn="l">
              <a:spcBef>
                <a:spcPts val="600"/>
              </a:spcBef>
              <a:buFont typeface="+mj-lt"/>
              <a:buNone/>
            </a:pPr>
            <a:r>
              <a:rPr lang="fr-CH" sz="1050" dirty="0">
                <a:latin typeface="Arial" panose="020B0604020202020204" pitchFamily="34" charset="0"/>
                <a:cs typeface="Arial" panose="020B0604020202020204" pitchFamily="34" charset="0"/>
              </a:rPr>
              <a:t>G</a:t>
            </a:r>
            <a:r>
              <a:rPr lang="fr-CH" sz="1050" b="0" i="0" dirty="0">
                <a:effectLst/>
                <a:latin typeface="Arial" panose="020B0604020202020204" pitchFamily="34" charset="0"/>
                <a:cs typeface="Arial" panose="020B0604020202020204" pitchFamily="34" charset="0"/>
              </a:rPr>
              <a:t>ériatrie :</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Prévention des chutes et des complications liées à la fragilité chez les personnes âgées.</a:t>
            </a:r>
          </a:p>
          <a:p>
            <a:pPr marL="180975" lvl="0" indent="-180975" algn="l">
              <a:buFont typeface="Arial" panose="020B0604020202020204" pitchFamily="34" charset="0"/>
              <a:buChar char="•"/>
            </a:pPr>
            <a:r>
              <a:rPr lang="fr-CH" sz="1050" b="0" i="0" dirty="0">
                <a:effectLst/>
                <a:latin typeface="Arial" panose="020B0604020202020204" pitchFamily="34" charset="0"/>
                <a:cs typeface="Arial" panose="020B0604020202020204" pitchFamily="34" charset="0"/>
              </a:rPr>
              <a:t>Amélioration de la qualité de vie des personnes âgées en établissant des plans de soins adaptés à leurs besoins spécifiques.</a:t>
            </a:r>
          </a:p>
        </p:txBody>
      </p:sp>
    </p:spTree>
    <p:extLst>
      <p:ext uri="{BB962C8B-B14F-4D97-AF65-F5344CB8AC3E}">
        <p14:creationId xmlns:p14="http://schemas.microsoft.com/office/powerpoint/2010/main" val="163415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D4E5999-7CEC-AD83-4698-B73B68B86CA0}"/>
              </a:ext>
            </a:extLst>
          </p:cNvPr>
          <p:cNvSpPr>
            <a:spLocks noGrp="1"/>
          </p:cNvSpPr>
          <p:nvPr>
            <p:ph idx="1"/>
          </p:nvPr>
        </p:nvSpPr>
        <p:spPr/>
        <p:txBody>
          <a:bodyPr/>
          <a:lstStyle/>
          <a:p>
            <a:r>
              <a:rPr lang="fr-CH" dirty="0"/>
              <a:t>Améliore l’étendue des prestations par des </a:t>
            </a:r>
            <a:r>
              <a:rPr lang="fr-CH" b="1" dirty="0">
                <a:solidFill>
                  <a:srgbClr val="31859C"/>
                </a:solidFill>
              </a:rPr>
              <a:t>activités d’éducation et de prévention</a:t>
            </a:r>
            <a:r>
              <a:rPr lang="fr-CH" dirty="0"/>
              <a:t>, et réduit les </a:t>
            </a:r>
            <a:r>
              <a:rPr lang="fr-CH" b="1" dirty="0">
                <a:solidFill>
                  <a:srgbClr val="31859C"/>
                </a:solidFill>
              </a:rPr>
              <a:t>complications</a:t>
            </a:r>
            <a:r>
              <a:rPr lang="fr-CH" dirty="0"/>
              <a:t> </a:t>
            </a:r>
          </a:p>
          <a:p>
            <a:pPr>
              <a:spcBef>
                <a:spcPts val="2400"/>
              </a:spcBef>
            </a:pPr>
            <a:r>
              <a:rPr lang="fr-CH" dirty="0"/>
              <a:t>Meilleure </a:t>
            </a:r>
            <a:r>
              <a:rPr lang="fr-CH" b="1" dirty="0">
                <a:solidFill>
                  <a:srgbClr val="31859C"/>
                </a:solidFill>
              </a:rPr>
              <a:t>évaluation et planification des soins </a:t>
            </a:r>
            <a:r>
              <a:rPr lang="fr-CH" dirty="0"/>
              <a:t>et amélioration de la </a:t>
            </a:r>
            <a:r>
              <a:rPr lang="fr-CH" b="1" dirty="0">
                <a:solidFill>
                  <a:srgbClr val="31859C"/>
                </a:solidFill>
              </a:rPr>
              <a:t>qualité de vie, gestion des symptômes</a:t>
            </a:r>
            <a:r>
              <a:rPr lang="fr-CH" dirty="0"/>
              <a:t> et du </a:t>
            </a:r>
            <a:r>
              <a:rPr lang="fr-CH" b="1" dirty="0">
                <a:solidFill>
                  <a:srgbClr val="31859C"/>
                </a:solidFill>
              </a:rPr>
              <a:t>bien-être physique, fonctionnel et psychologique</a:t>
            </a:r>
          </a:p>
          <a:p>
            <a:pPr>
              <a:spcBef>
                <a:spcPts val="2400"/>
              </a:spcBef>
            </a:pPr>
            <a:r>
              <a:rPr lang="fr-CH" b="1" dirty="0">
                <a:solidFill>
                  <a:srgbClr val="31859C"/>
                </a:solidFill>
              </a:rPr>
              <a:t>Meilleure surveillance </a:t>
            </a:r>
            <a:r>
              <a:rPr lang="fr-CH" dirty="0"/>
              <a:t>des patients atteints de maladies aiguës ou chroniques complexes et amélioration du </a:t>
            </a:r>
            <a:r>
              <a:rPr lang="fr-CH" b="1" dirty="0">
                <a:solidFill>
                  <a:srgbClr val="31859C"/>
                </a:solidFill>
              </a:rPr>
              <a:t>taux de survie</a:t>
            </a:r>
            <a:r>
              <a:rPr lang="fr-CH" dirty="0"/>
              <a:t>, du </a:t>
            </a:r>
            <a:r>
              <a:rPr lang="fr-CH" b="1" dirty="0">
                <a:solidFill>
                  <a:srgbClr val="31859C"/>
                </a:solidFill>
              </a:rPr>
              <a:t>taux de complications </a:t>
            </a:r>
            <a:r>
              <a:rPr lang="fr-CH" dirty="0"/>
              <a:t>et réduction de la </a:t>
            </a:r>
            <a:r>
              <a:rPr lang="fr-CH" b="1" dirty="0">
                <a:solidFill>
                  <a:srgbClr val="31859C"/>
                </a:solidFill>
              </a:rPr>
              <a:t>durée d’hospitalisation</a:t>
            </a:r>
            <a:r>
              <a:rPr lang="fr-CH" dirty="0"/>
              <a:t>, des </a:t>
            </a:r>
            <a:r>
              <a:rPr lang="fr-CH" b="1" dirty="0">
                <a:solidFill>
                  <a:srgbClr val="31859C"/>
                </a:solidFill>
              </a:rPr>
              <a:t>réadmissions à l’hôpital </a:t>
            </a:r>
            <a:r>
              <a:rPr lang="fr-CH" dirty="0"/>
              <a:t>et des </a:t>
            </a:r>
            <a:r>
              <a:rPr lang="fr-CH" b="1" dirty="0">
                <a:solidFill>
                  <a:srgbClr val="31859C"/>
                </a:solidFill>
              </a:rPr>
              <a:t>consultations aux urgences</a:t>
            </a:r>
            <a:endParaRPr lang="fr-CH" dirty="0"/>
          </a:p>
        </p:txBody>
      </p:sp>
      <p:sp>
        <p:nvSpPr>
          <p:cNvPr id="3" name="Titre 2">
            <a:extLst>
              <a:ext uri="{FF2B5EF4-FFF2-40B4-BE49-F238E27FC236}">
                <a16:creationId xmlns:a16="http://schemas.microsoft.com/office/drawing/2014/main" id="{65E58194-F7A9-5CC1-305A-A3F040282BCD}"/>
              </a:ext>
            </a:extLst>
          </p:cNvPr>
          <p:cNvSpPr>
            <a:spLocks noGrp="1"/>
          </p:cNvSpPr>
          <p:nvPr>
            <p:ph type="title"/>
          </p:nvPr>
        </p:nvSpPr>
        <p:spPr/>
        <p:txBody>
          <a:bodyPr/>
          <a:lstStyle/>
          <a:p>
            <a:r>
              <a:rPr lang="fr-CH" sz="2300" spc="-100" dirty="0"/>
              <a:t>Potentiel des </a:t>
            </a:r>
            <a:r>
              <a:rPr lang="fr-CH" sz="2300" spc="-100" dirty="0" err="1"/>
              <a:t>infirmiers·ières</a:t>
            </a:r>
            <a:r>
              <a:rPr lang="fr-CH" sz="2300" spc="-100" dirty="0"/>
              <a:t> </a:t>
            </a:r>
            <a:r>
              <a:rPr lang="fr-CH" sz="2300" spc="-100" dirty="0" err="1"/>
              <a:t>cliniciens·nes</a:t>
            </a:r>
            <a:r>
              <a:rPr lang="fr-CH" sz="2300" spc="-100" dirty="0"/>
              <a:t> </a:t>
            </a:r>
            <a:r>
              <a:rPr lang="fr-CH" sz="2300" spc="-100" dirty="0" err="1"/>
              <a:t>spécialisés·es</a:t>
            </a:r>
            <a:r>
              <a:rPr lang="fr-CH" sz="2300" spc="-100" dirty="0"/>
              <a:t> (ICS)</a:t>
            </a:r>
          </a:p>
        </p:txBody>
      </p:sp>
      <p:sp>
        <p:nvSpPr>
          <p:cNvPr id="4" name="Espace réservé de la date 3">
            <a:extLst>
              <a:ext uri="{FF2B5EF4-FFF2-40B4-BE49-F238E27FC236}">
                <a16:creationId xmlns:a16="http://schemas.microsoft.com/office/drawing/2014/main" id="{93015CF4-92B4-47BB-D3A8-C672A786C840}"/>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B270D61B-7C50-33C3-B575-82DDED8698D1}"/>
              </a:ext>
            </a:extLst>
          </p:cNvPr>
          <p:cNvSpPr>
            <a:spLocks noGrp="1"/>
          </p:cNvSpPr>
          <p:nvPr>
            <p:ph type="sldNum" sz="quarter" idx="4"/>
          </p:nvPr>
        </p:nvSpPr>
        <p:spPr/>
        <p:txBody>
          <a:bodyPr/>
          <a:lstStyle/>
          <a:p>
            <a:fld id="{93954E36-B195-4A0A-A530-CE34383C1F85}" type="slidenum">
              <a:rPr lang="fr-CH" smtClean="0"/>
              <a:pPr/>
              <a:t>7</a:t>
            </a:fld>
            <a:endParaRPr lang="fr-CH" dirty="0"/>
          </a:p>
        </p:txBody>
      </p:sp>
      <p:sp>
        <p:nvSpPr>
          <p:cNvPr id="6" name="Espace réservé du pied de page 5">
            <a:extLst>
              <a:ext uri="{FF2B5EF4-FFF2-40B4-BE49-F238E27FC236}">
                <a16:creationId xmlns:a16="http://schemas.microsoft.com/office/drawing/2014/main" id="{0C6886CE-C9DD-5B62-6873-92BD3A8907BB}"/>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spTree>
    <p:extLst>
      <p:ext uri="{BB962C8B-B14F-4D97-AF65-F5344CB8AC3E}">
        <p14:creationId xmlns:p14="http://schemas.microsoft.com/office/powerpoint/2010/main" val="303695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0784D7C-31E9-8412-3EA2-142C0E9FCE6F}"/>
              </a:ext>
            </a:extLst>
          </p:cNvPr>
          <p:cNvSpPr>
            <a:spLocks noGrp="1"/>
          </p:cNvSpPr>
          <p:nvPr>
            <p:ph type="title"/>
          </p:nvPr>
        </p:nvSpPr>
        <p:spPr/>
        <p:txBody>
          <a:bodyPr/>
          <a:lstStyle/>
          <a:p>
            <a:r>
              <a:rPr lang="fr-CH" dirty="0" err="1"/>
              <a:t>Infirmier·ière</a:t>
            </a:r>
            <a:r>
              <a:rPr lang="fr-CH" dirty="0"/>
              <a:t> </a:t>
            </a:r>
            <a:r>
              <a:rPr lang="fr-CH" dirty="0" err="1"/>
              <a:t>praticien·ne</a:t>
            </a:r>
            <a:r>
              <a:rPr lang="fr-CH" dirty="0"/>
              <a:t> </a:t>
            </a:r>
            <a:r>
              <a:rPr lang="fr-CH" dirty="0" err="1"/>
              <a:t>spécialisé·e</a:t>
            </a:r>
            <a:r>
              <a:rPr lang="fr-CH" dirty="0"/>
              <a:t> (IPS)</a:t>
            </a:r>
          </a:p>
        </p:txBody>
      </p:sp>
      <p:sp>
        <p:nvSpPr>
          <p:cNvPr id="4" name="Espace réservé de la date 3">
            <a:extLst>
              <a:ext uri="{FF2B5EF4-FFF2-40B4-BE49-F238E27FC236}">
                <a16:creationId xmlns:a16="http://schemas.microsoft.com/office/drawing/2014/main" id="{53F7CFB7-7FE4-F8FF-19BC-E2741DE562A4}"/>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231F18F3-0ED8-385A-1B19-ED818E6B44FB}"/>
              </a:ext>
            </a:extLst>
          </p:cNvPr>
          <p:cNvSpPr>
            <a:spLocks noGrp="1"/>
          </p:cNvSpPr>
          <p:nvPr>
            <p:ph type="sldNum" sz="quarter" idx="4"/>
          </p:nvPr>
        </p:nvSpPr>
        <p:spPr/>
        <p:txBody>
          <a:bodyPr/>
          <a:lstStyle/>
          <a:p>
            <a:fld id="{93954E36-B195-4A0A-A530-CE34383C1F85}" type="slidenum">
              <a:rPr lang="fr-CH" smtClean="0"/>
              <a:pPr/>
              <a:t>8</a:t>
            </a:fld>
            <a:endParaRPr lang="fr-CH" dirty="0"/>
          </a:p>
        </p:txBody>
      </p:sp>
      <p:sp>
        <p:nvSpPr>
          <p:cNvPr id="6" name="Espace réservé du pied de page 5">
            <a:extLst>
              <a:ext uri="{FF2B5EF4-FFF2-40B4-BE49-F238E27FC236}">
                <a16:creationId xmlns:a16="http://schemas.microsoft.com/office/drawing/2014/main" id="{56FC2CB0-BCB9-A3FB-E53D-B2802F51E314}"/>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Image 6">
            <a:extLst>
              <a:ext uri="{FF2B5EF4-FFF2-40B4-BE49-F238E27FC236}">
                <a16:creationId xmlns:a16="http://schemas.microsoft.com/office/drawing/2014/main" id="{53C072AA-E815-286C-0616-612FB98647D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569572" y="1329698"/>
            <a:ext cx="5977436" cy="2916000"/>
          </a:xfrm>
          <a:prstGeom prst="rect">
            <a:avLst/>
          </a:prstGeom>
        </p:spPr>
      </p:pic>
      <p:sp>
        <p:nvSpPr>
          <p:cNvPr id="8" name="Freeform 15">
            <a:extLst>
              <a:ext uri="{FF2B5EF4-FFF2-40B4-BE49-F238E27FC236}">
                <a16:creationId xmlns:a16="http://schemas.microsoft.com/office/drawing/2014/main" id="{7B914CAE-7DB2-637B-282E-B82B50C87D8B}"/>
              </a:ext>
            </a:extLst>
          </p:cNvPr>
          <p:cNvSpPr/>
          <p:nvPr/>
        </p:nvSpPr>
        <p:spPr>
          <a:xfrm>
            <a:off x="3963784" y="1275765"/>
            <a:ext cx="1244580" cy="689577"/>
          </a:xfrm>
          <a:custGeom>
            <a:avLst/>
            <a:gdLst>
              <a:gd name="connsiteX0" fmla="*/ 893317 w 1786634"/>
              <a:gd name="connsiteY0" fmla="*/ 0 h 981764"/>
              <a:gd name="connsiteX1" fmla="*/ 1786634 w 1786634"/>
              <a:gd name="connsiteY1" fmla="*/ 914484 h 981764"/>
              <a:gd name="connsiteX2" fmla="*/ 1783316 w 1786634"/>
              <a:gd name="connsiteY2" fmla="*/ 981764 h 981764"/>
              <a:gd name="connsiteX3" fmla="*/ 1751304 w 1786634"/>
              <a:gd name="connsiteY3" fmla="*/ 962316 h 981764"/>
              <a:gd name="connsiteX4" fmla="*/ 893317 w 1786634"/>
              <a:gd name="connsiteY4" fmla="*/ 745066 h 981764"/>
              <a:gd name="connsiteX5" fmla="*/ 35330 w 1786634"/>
              <a:gd name="connsiteY5" fmla="*/ 962316 h 981764"/>
              <a:gd name="connsiteX6" fmla="*/ 3319 w 1786634"/>
              <a:gd name="connsiteY6" fmla="*/ 981764 h 981764"/>
              <a:gd name="connsiteX7" fmla="*/ 0 w 1786634"/>
              <a:gd name="connsiteY7" fmla="*/ 914484 h 981764"/>
              <a:gd name="connsiteX8" fmla="*/ 893317 w 1786634"/>
              <a:gd name="connsiteY8" fmla="*/ 0 h 9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634" h="981764">
                <a:moveTo>
                  <a:pt x="893317" y="0"/>
                </a:moveTo>
                <a:cubicBezTo>
                  <a:pt x="1386682" y="0"/>
                  <a:pt x="1786634" y="409428"/>
                  <a:pt x="1786634" y="914484"/>
                </a:cubicBezTo>
                <a:lnTo>
                  <a:pt x="1783316" y="981764"/>
                </a:lnTo>
                <a:lnTo>
                  <a:pt x="1751304" y="962316"/>
                </a:lnTo>
                <a:cubicBezTo>
                  <a:pt x="1496256" y="823766"/>
                  <a:pt x="1203978" y="745066"/>
                  <a:pt x="893317" y="745066"/>
                </a:cubicBezTo>
                <a:cubicBezTo>
                  <a:pt x="582657" y="745066"/>
                  <a:pt x="290378" y="823766"/>
                  <a:pt x="35330" y="962316"/>
                </a:cubicBezTo>
                <a:lnTo>
                  <a:pt x="3319" y="981764"/>
                </a:lnTo>
                <a:lnTo>
                  <a:pt x="0" y="914484"/>
                </a:lnTo>
                <a:cubicBezTo>
                  <a:pt x="0" y="409428"/>
                  <a:pt x="399952" y="0"/>
                  <a:pt x="893317" y="0"/>
                </a:cubicBezTo>
                <a:close/>
              </a:path>
            </a:pathLst>
          </a:custGeom>
          <a:solidFill>
            <a:srgbClr val="31859C"/>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fr-CH" sz="2800" dirty="0">
                <a:latin typeface="Arial" panose="020B0604020202020204" pitchFamily="34" charset="0"/>
                <a:cs typeface="Arial" panose="020B0604020202020204" pitchFamily="34" charset="0"/>
              </a:rPr>
              <a:t>IPS</a:t>
            </a:r>
          </a:p>
        </p:txBody>
      </p:sp>
      <p:sp>
        <p:nvSpPr>
          <p:cNvPr id="14" name="Espace réservé du numéro de diapositive 4">
            <a:extLst>
              <a:ext uri="{FF2B5EF4-FFF2-40B4-BE49-F238E27FC236}">
                <a16:creationId xmlns:a16="http://schemas.microsoft.com/office/drawing/2014/main" id="{3C42C8EB-B2C7-7181-469C-42CB3CCDE996}"/>
              </a:ext>
            </a:extLst>
          </p:cNvPr>
          <p:cNvSpPr txBox="1">
            <a:spLocks/>
          </p:cNvSpPr>
          <p:nvPr/>
        </p:nvSpPr>
        <p:spPr>
          <a:xfrm>
            <a:off x="8452485" y="4860000"/>
            <a:ext cx="2025976" cy="272891"/>
          </a:xfrm>
          <a:prstGeom prst="rect">
            <a:avLst/>
          </a:prstGeom>
        </p:spPr>
        <p:txBody>
          <a:bodyPr vert="horz" lIns="91440" tIns="45720" rIns="91440" bIns="45720" rtlCol="0" anchor="ctr"/>
          <a:lstStyle>
            <a:defPPr>
              <a:defRPr lang="fr-FR"/>
            </a:defPPr>
            <a:lvl1pPr marL="0" algn="r"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954E36-B195-4A0A-A530-CE34383C1F85}" type="slidenum">
              <a:rPr lang="fr-CH" smtClean="0"/>
              <a:pPr/>
              <a:t>8</a:t>
            </a:fld>
            <a:endParaRPr lang="fr-CH" dirty="0"/>
          </a:p>
        </p:txBody>
      </p:sp>
      <p:sp>
        <p:nvSpPr>
          <p:cNvPr id="27" name="Oval 26">
            <a:extLst>
              <a:ext uri="{FF2B5EF4-FFF2-40B4-BE49-F238E27FC236}">
                <a16:creationId xmlns:a16="http://schemas.microsoft.com/office/drawing/2014/main" id="{2ABE1DFB-7F6D-4BA7-5170-5404E3475EE9}"/>
              </a:ext>
            </a:extLst>
          </p:cNvPr>
          <p:cNvSpPr/>
          <p:nvPr/>
        </p:nvSpPr>
        <p:spPr>
          <a:xfrm>
            <a:off x="3331899" y="1795439"/>
            <a:ext cx="2507782" cy="2528589"/>
          </a:xfrm>
          <a:prstGeom prst="ellipse">
            <a:avLst/>
          </a:prstGeom>
          <a:solidFill>
            <a:schemeClr val="bg1"/>
          </a:solidFill>
          <a:ln w="76200">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dirty="0">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AA9DC778-5429-28B9-9730-C9F92168DEF6}"/>
              </a:ext>
            </a:extLst>
          </p:cNvPr>
          <p:cNvGrpSpPr/>
          <p:nvPr/>
        </p:nvGrpSpPr>
        <p:grpSpPr>
          <a:xfrm>
            <a:off x="3491368" y="1838111"/>
            <a:ext cx="2196000" cy="2485917"/>
            <a:chOff x="5264999" y="1562212"/>
            <a:chExt cx="2196000" cy="2485917"/>
          </a:xfrm>
          <a:gradFill flip="none" rotWithShape="1">
            <a:gsLst>
              <a:gs pos="10000">
                <a:srgbClr val="79AEBE"/>
              </a:gs>
              <a:gs pos="0">
                <a:srgbClr val="31859C"/>
              </a:gs>
              <a:gs pos="62000">
                <a:srgbClr val="31859C">
                  <a:tint val="44500"/>
                  <a:satMod val="160000"/>
                </a:srgbClr>
              </a:gs>
              <a:gs pos="100000">
                <a:srgbClr val="31859C">
                  <a:tint val="23500"/>
                  <a:satMod val="160000"/>
                </a:srgbClr>
              </a:gs>
            </a:gsLst>
            <a:lin ang="16200000" scaled="1"/>
            <a:tileRect/>
          </a:gradFill>
        </p:grpSpPr>
        <p:sp>
          <p:nvSpPr>
            <p:cNvPr id="28" name="Freeform 27">
              <a:extLst>
                <a:ext uri="{FF2B5EF4-FFF2-40B4-BE49-F238E27FC236}">
                  <a16:creationId xmlns:a16="http://schemas.microsoft.com/office/drawing/2014/main" id="{74FE957D-7321-458F-5698-0FB006341CCF}"/>
                </a:ext>
              </a:extLst>
            </p:cNvPr>
            <p:cNvSpPr/>
            <p:nvPr/>
          </p:nvSpPr>
          <p:spPr>
            <a:xfrm>
              <a:off x="5264999" y="1562212"/>
              <a:ext cx="2196000" cy="792000"/>
            </a:xfrm>
            <a:custGeom>
              <a:avLst/>
              <a:gdLst>
                <a:gd name="connsiteX0" fmla="*/ 1623583 w 3247167"/>
                <a:gd name="connsiteY0" fmla="*/ 0 h 1198554"/>
                <a:gd name="connsiteX1" fmla="*/ 3206333 w 3247167"/>
                <a:gd name="connsiteY1" fmla="*/ 942013 h 1198554"/>
                <a:gd name="connsiteX2" fmla="*/ 3247167 w 3247167"/>
                <a:gd name="connsiteY2" fmla="*/ 1026779 h 1198554"/>
                <a:gd name="connsiteX3" fmla="*/ 3147537 w 3247167"/>
                <a:gd name="connsiteY3" fmla="*/ 1198554 h 1198554"/>
                <a:gd name="connsiteX4" fmla="*/ 99630 w 3247167"/>
                <a:gd name="connsiteY4" fmla="*/ 1198554 h 1198554"/>
                <a:gd name="connsiteX5" fmla="*/ 0 w 3247167"/>
                <a:gd name="connsiteY5" fmla="*/ 1026778 h 1198554"/>
                <a:gd name="connsiteX6" fmla="*/ 40834 w 3247167"/>
                <a:gd name="connsiteY6" fmla="*/ 942013 h 1198554"/>
                <a:gd name="connsiteX7" fmla="*/ 1623583 w 3247167"/>
                <a:gd name="connsiteY7" fmla="*/ 0 h 119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7167" h="1198554">
                  <a:moveTo>
                    <a:pt x="1623583" y="0"/>
                  </a:moveTo>
                  <a:cubicBezTo>
                    <a:pt x="2307036" y="0"/>
                    <a:pt x="2901522" y="380908"/>
                    <a:pt x="3206333" y="942013"/>
                  </a:cubicBezTo>
                  <a:lnTo>
                    <a:pt x="3247167" y="1026779"/>
                  </a:lnTo>
                  <a:lnTo>
                    <a:pt x="3147537" y="1198554"/>
                  </a:lnTo>
                  <a:lnTo>
                    <a:pt x="99630" y="1198554"/>
                  </a:lnTo>
                  <a:lnTo>
                    <a:pt x="0" y="1026778"/>
                  </a:lnTo>
                  <a:lnTo>
                    <a:pt x="40834" y="942013"/>
                  </a:lnTo>
                  <a:cubicBezTo>
                    <a:pt x="345644" y="380908"/>
                    <a:pt x="940131" y="0"/>
                    <a:pt x="1623583"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180000" bIns="27000" rtlCol="0" anchor="ctr"/>
            <a:lstStyle/>
            <a:p>
              <a:pPr algn="ctr"/>
              <a:r>
                <a:rPr lang="fr-CH" dirty="0">
                  <a:solidFill>
                    <a:srgbClr val="31859C"/>
                  </a:solidFill>
                  <a:latin typeface="Arial" panose="020B0604020202020204" pitchFamily="34" charset="0"/>
                  <a:cs typeface="Arial" panose="020B0604020202020204" pitchFamily="34" charset="0"/>
                </a:rPr>
                <a:t>Patient</a:t>
              </a:r>
            </a:p>
          </p:txBody>
        </p:sp>
        <p:sp>
          <p:nvSpPr>
            <p:cNvPr id="29" name="Freeform 29">
              <a:extLst>
                <a:ext uri="{FF2B5EF4-FFF2-40B4-BE49-F238E27FC236}">
                  <a16:creationId xmlns:a16="http://schemas.microsoft.com/office/drawing/2014/main" id="{EF8B765E-E434-ED89-CA47-307E03908D71}"/>
                </a:ext>
              </a:extLst>
            </p:cNvPr>
            <p:cNvSpPr/>
            <p:nvPr/>
          </p:nvSpPr>
          <p:spPr>
            <a:xfrm>
              <a:off x="5325743" y="2397487"/>
              <a:ext cx="2067355" cy="619946"/>
            </a:xfrm>
            <a:custGeom>
              <a:avLst/>
              <a:gdLst>
                <a:gd name="connsiteX0" fmla="*/ 0 w 2967754"/>
                <a:gd name="connsiteY0" fmla="*/ 0 h 882629"/>
                <a:gd name="connsiteX1" fmla="*/ 2967754 w 2967754"/>
                <a:gd name="connsiteY1" fmla="*/ 0 h 882629"/>
                <a:gd name="connsiteX2" fmla="*/ 2455829 w 2967754"/>
                <a:gd name="connsiteY2" fmla="*/ 882629 h 882629"/>
                <a:gd name="connsiteX3" fmla="*/ 511925 w 2967754"/>
                <a:gd name="connsiteY3" fmla="*/ 882629 h 882629"/>
              </a:gdLst>
              <a:ahLst/>
              <a:cxnLst>
                <a:cxn ang="0">
                  <a:pos x="connsiteX0" y="connsiteY0"/>
                </a:cxn>
                <a:cxn ang="0">
                  <a:pos x="connsiteX1" y="connsiteY1"/>
                </a:cxn>
                <a:cxn ang="0">
                  <a:pos x="connsiteX2" y="connsiteY2"/>
                </a:cxn>
                <a:cxn ang="0">
                  <a:pos x="connsiteX3" y="connsiteY3"/>
                </a:cxn>
              </a:cxnLst>
              <a:rect l="l" t="t" r="r" b="b"/>
              <a:pathLst>
                <a:path w="2967754" h="882629">
                  <a:moveTo>
                    <a:pt x="0" y="0"/>
                  </a:moveTo>
                  <a:lnTo>
                    <a:pt x="2967754" y="0"/>
                  </a:lnTo>
                  <a:lnTo>
                    <a:pt x="2455829" y="882629"/>
                  </a:lnTo>
                  <a:lnTo>
                    <a:pt x="511925" y="8826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rgbClr val="31859C"/>
                  </a:solidFill>
                  <a:latin typeface="Arial" panose="020B0604020202020204" pitchFamily="34" charset="0"/>
                  <a:cs typeface="Arial" panose="020B0604020202020204" pitchFamily="34" charset="0"/>
                </a:rPr>
                <a:t>Equipe</a:t>
              </a:r>
            </a:p>
          </p:txBody>
        </p:sp>
        <p:sp>
          <p:nvSpPr>
            <p:cNvPr id="30" name="Freeform 30">
              <a:extLst>
                <a:ext uri="{FF2B5EF4-FFF2-40B4-BE49-F238E27FC236}">
                  <a16:creationId xmlns:a16="http://schemas.microsoft.com/office/drawing/2014/main" id="{95F67126-3FCC-3209-1CFB-60303C56D930}"/>
                </a:ext>
              </a:extLst>
            </p:cNvPr>
            <p:cNvSpPr/>
            <p:nvPr/>
          </p:nvSpPr>
          <p:spPr>
            <a:xfrm>
              <a:off x="5713353" y="3083759"/>
              <a:ext cx="1292134" cy="964370"/>
            </a:xfrm>
            <a:custGeom>
              <a:avLst/>
              <a:gdLst>
                <a:gd name="connsiteX0" fmla="*/ 0 w 1854900"/>
                <a:gd name="connsiteY0" fmla="*/ 0 h 1372992"/>
                <a:gd name="connsiteX1" fmla="*/ 1854900 w 1854900"/>
                <a:gd name="connsiteY1" fmla="*/ 0 h 1372992"/>
                <a:gd name="connsiteX2" fmla="*/ 1062521 w 1854900"/>
                <a:gd name="connsiteY2" fmla="*/ 1366172 h 1372992"/>
                <a:gd name="connsiteX3" fmla="*/ 927449 w 1854900"/>
                <a:gd name="connsiteY3" fmla="*/ 1372992 h 1372992"/>
                <a:gd name="connsiteX4" fmla="*/ 792379 w 1854900"/>
                <a:gd name="connsiteY4" fmla="*/ 1366172 h 13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00" h="1372992">
                  <a:moveTo>
                    <a:pt x="0" y="0"/>
                  </a:moveTo>
                  <a:lnTo>
                    <a:pt x="1854900" y="0"/>
                  </a:lnTo>
                  <a:lnTo>
                    <a:pt x="1062521" y="1366172"/>
                  </a:lnTo>
                  <a:lnTo>
                    <a:pt x="927449" y="1372992"/>
                  </a:lnTo>
                  <a:lnTo>
                    <a:pt x="792379" y="136617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tIns="27000" bIns="432000" rtlCol="0" anchor="ctr"/>
            <a:lstStyle/>
            <a:p>
              <a:pPr algn="ctr">
                <a:lnSpc>
                  <a:spcPts val="1650"/>
                </a:lnSpc>
              </a:pPr>
              <a:r>
                <a:rPr lang="fr-CH" sz="1650" dirty="0">
                  <a:solidFill>
                    <a:srgbClr val="31859C"/>
                  </a:solidFill>
                  <a:latin typeface="Arial" panose="020B0604020202020204" pitchFamily="34" charset="0"/>
                  <a:cs typeface="Arial" panose="020B0604020202020204" pitchFamily="34" charset="0"/>
                </a:rPr>
                <a:t>Système</a:t>
              </a:r>
              <a:br>
                <a:rPr lang="fr-CH" sz="1650" dirty="0">
                  <a:solidFill>
                    <a:srgbClr val="31859C"/>
                  </a:solidFill>
                  <a:latin typeface="Arial" panose="020B0604020202020204" pitchFamily="34" charset="0"/>
                  <a:cs typeface="Arial" panose="020B0604020202020204" pitchFamily="34" charset="0"/>
                </a:rPr>
              </a:br>
              <a:r>
                <a:rPr lang="fr-CH" sz="1650" dirty="0">
                  <a:solidFill>
                    <a:srgbClr val="31859C"/>
                  </a:solidFill>
                  <a:latin typeface="Arial" panose="020B0604020202020204" pitchFamily="34" charset="0"/>
                  <a:cs typeface="Arial" panose="020B0604020202020204" pitchFamily="34" charset="0"/>
                </a:rPr>
                <a:t>de santé</a:t>
              </a:r>
            </a:p>
          </p:txBody>
        </p:sp>
      </p:grpSp>
    </p:spTree>
    <p:extLst>
      <p:ext uri="{BB962C8B-B14F-4D97-AF65-F5344CB8AC3E}">
        <p14:creationId xmlns:p14="http://schemas.microsoft.com/office/powerpoint/2010/main" val="94983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C0ADCE8-9FC3-90D4-D909-F7787E8D14C1}"/>
              </a:ext>
            </a:extLst>
          </p:cNvPr>
          <p:cNvSpPr>
            <a:spLocks noGrp="1"/>
          </p:cNvSpPr>
          <p:nvPr>
            <p:ph idx="1"/>
          </p:nvPr>
        </p:nvSpPr>
        <p:spPr>
          <a:xfrm>
            <a:off x="457200" y="1008000"/>
            <a:ext cx="6482080" cy="3420000"/>
          </a:xfrm>
        </p:spPr>
        <p:txBody>
          <a:bodyPr/>
          <a:lstStyle/>
          <a:p>
            <a:r>
              <a:rPr lang="fr-CH" dirty="0"/>
              <a:t>Introduit en réponse à des </a:t>
            </a:r>
            <a:r>
              <a:rPr lang="fr-CH" b="1" dirty="0">
                <a:solidFill>
                  <a:srgbClr val="31859C"/>
                </a:solidFill>
              </a:rPr>
              <a:t>besoins croissants en soins </a:t>
            </a:r>
            <a:r>
              <a:rPr lang="fr-CH" dirty="0"/>
              <a:t>et à la </a:t>
            </a:r>
            <a:r>
              <a:rPr lang="fr-CH" b="1" dirty="0">
                <a:solidFill>
                  <a:srgbClr val="31859C"/>
                </a:solidFill>
              </a:rPr>
              <a:t>pénurie des médecins </a:t>
            </a:r>
            <a:r>
              <a:rPr lang="fr-CH" dirty="0"/>
              <a:t>ainsi que pour renforcer </a:t>
            </a:r>
            <a:r>
              <a:rPr lang="fr-CH" b="1" dirty="0">
                <a:solidFill>
                  <a:srgbClr val="31859C"/>
                </a:solidFill>
              </a:rPr>
              <a:t>l’accès aux soins primaires </a:t>
            </a:r>
            <a:r>
              <a:rPr lang="fr-CH" dirty="0"/>
              <a:t>au bénéfice des populations ayant des maladies aiguës ou chroniques complexes</a:t>
            </a:r>
          </a:p>
          <a:p>
            <a:pPr>
              <a:spcBef>
                <a:spcPts val="1800"/>
              </a:spcBef>
            </a:pPr>
            <a:r>
              <a:rPr lang="fr-CH" dirty="0"/>
              <a:t>En complément des compétences infirmières, les IPS ont une </a:t>
            </a:r>
            <a:r>
              <a:rPr lang="fr-CH" b="1" dirty="0">
                <a:solidFill>
                  <a:srgbClr val="31859C"/>
                </a:solidFill>
              </a:rPr>
              <a:t>étendue de pratique </a:t>
            </a:r>
            <a:r>
              <a:rPr lang="fr-CH" dirty="0"/>
              <a:t>dans les </a:t>
            </a:r>
            <a:r>
              <a:rPr lang="fr-CH" b="1" dirty="0">
                <a:solidFill>
                  <a:srgbClr val="31859C"/>
                </a:solidFill>
              </a:rPr>
              <a:t>activités diagnostiques et thérapeutiques </a:t>
            </a:r>
            <a:br>
              <a:rPr lang="fr-CH" b="1" dirty="0">
                <a:solidFill>
                  <a:srgbClr val="31859C"/>
                </a:solidFill>
              </a:rPr>
            </a:br>
            <a:r>
              <a:rPr lang="fr-CH" dirty="0"/>
              <a:t>impliquant notamment la  </a:t>
            </a:r>
            <a:r>
              <a:rPr lang="fr-CH" b="1" dirty="0">
                <a:solidFill>
                  <a:srgbClr val="31859C"/>
                </a:solidFill>
              </a:rPr>
              <a:t>prescription </a:t>
            </a:r>
            <a:br>
              <a:rPr lang="fr-CH" b="1" dirty="0">
                <a:solidFill>
                  <a:srgbClr val="31859C"/>
                </a:solidFill>
              </a:rPr>
            </a:br>
            <a:r>
              <a:rPr lang="fr-CH" b="1" dirty="0">
                <a:solidFill>
                  <a:srgbClr val="31859C"/>
                </a:solidFill>
              </a:rPr>
              <a:t>d’examens paracliniques </a:t>
            </a:r>
            <a:r>
              <a:rPr lang="fr-CH" dirty="0"/>
              <a:t>et des </a:t>
            </a:r>
            <a:br>
              <a:rPr lang="fr-CH" dirty="0"/>
            </a:br>
            <a:r>
              <a:rPr lang="fr-CH" b="1" dirty="0">
                <a:solidFill>
                  <a:srgbClr val="31859C"/>
                </a:solidFill>
              </a:rPr>
              <a:t>médicaments</a:t>
            </a:r>
          </a:p>
        </p:txBody>
      </p:sp>
      <p:sp>
        <p:nvSpPr>
          <p:cNvPr id="3" name="Titre 2">
            <a:extLst>
              <a:ext uri="{FF2B5EF4-FFF2-40B4-BE49-F238E27FC236}">
                <a16:creationId xmlns:a16="http://schemas.microsoft.com/office/drawing/2014/main" id="{1D70616C-7713-34CB-04A4-40F0A3CB0230}"/>
              </a:ext>
            </a:extLst>
          </p:cNvPr>
          <p:cNvSpPr>
            <a:spLocks noGrp="1"/>
          </p:cNvSpPr>
          <p:nvPr>
            <p:ph type="title"/>
          </p:nvPr>
        </p:nvSpPr>
        <p:spPr/>
        <p:txBody>
          <a:bodyPr/>
          <a:lstStyle/>
          <a:p>
            <a:r>
              <a:rPr lang="fr-CH" dirty="0" err="1"/>
              <a:t>Infirmier·ière</a:t>
            </a:r>
            <a:r>
              <a:rPr lang="fr-CH" dirty="0"/>
              <a:t> </a:t>
            </a:r>
            <a:r>
              <a:rPr lang="fr-CH" dirty="0" err="1"/>
              <a:t>praticien·ne</a:t>
            </a:r>
            <a:r>
              <a:rPr lang="fr-CH" dirty="0"/>
              <a:t> </a:t>
            </a:r>
            <a:r>
              <a:rPr lang="fr-CH" dirty="0" err="1"/>
              <a:t>spécialisé·e</a:t>
            </a:r>
            <a:r>
              <a:rPr lang="fr-CH" dirty="0"/>
              <a:t> (IPS)</a:t>
            </a:r>
          </a:p>
        </p:txBody>
      </p:sp>
      <p:sp>
        <p:nvSpPr>
          <p:cNvPr id="4" name="Espace réservé de la date 3">
            <a:extLst>
              <a:ext uri="{FF2B5EF4-FFF2-40B4-BE49-F238E27FC236}">
                <a16:creationId xmlns:a16="http://schemas.microsoft.com/office/drawing/2014/main" id="{30C380B1-C45A-EAB4-1174-1D70489E5455}"/>
              </a:ext>
            </a:extLst>
          </p:cNvPr>
          <p:cNvSpPr>
            <a:spLocks noGrp="1"/>
          </p:cNvSpPr>
          <p:nvPr>
            <p:ph type="dt" sz="half" idx="2"/>
          </p:nvPr>
        </p:nvSpPr>
        <p:spPr/>
        <p:txBody>
          <a:bodyPr/>
          <a:lstStyle/>
          <a:p>
            <a:fld id="{DBF13976-C295-4171-BCBB-72AF41A921D6}" type="datetime1">
              <a:rPr lang="fr-CH" smtClean="0"/>
              <a:t>30.09.2024</a:t>
            </a:fld>
            <a:endParaRPr lang="fr-CH" dirty="0"/>
          </a:p>
        </p:txBody>
      </p:sp>
      <p:sp>
        <p:nvSpPr>
          <p:cNvPr id="5" name="Espace réservé du numéro de diapositive 4">
            <a:extLst>
              <a:ext uri="{FF2B5EF4-FFF2-40B4-BE49-F238E27FC236}">
                <a16:creationId xmlns:a16="http://schemas.microsoft.com/office/drawing/2014/main" id="{E6D70A94-1F1A-E7BC-9E90-E63730A86B65}"/>
              </a:ext>
            </a:extLst>
          </p:cNvPr>
          <p:cNvSpPr>
            <a:spLocks noGrp="1"/>
          </p:cNvSpPr>
          <p:nvPr>
            <p:ph type="sldNum" sz="quarter" idx="4"/>
          </p:nvPr>
        </p:nvSpPr>
        <p:spPr/>
        <p:txBody>
          <a:bodyPr/>
          <a:lstStyle/>
          <a:p>
            <a:fld id="{93954E36-B195-4A0A-A530-CE34383C1F85}" type="slidenum">
              <a:rPr lang="fr-CH" smtClean="0"/>
              <a:pPr/>
              <a:t>9</a:t>
            </a:fld>
            <a:endParaRPr lang="fr-CH" dirty="0"/>
          </a:p>
        </p:txBody>
      </p:sp>
      <p:sp>
        <p:nvSpPr>
          <p:cNvPr id="6" name="Espace réservé du pied de page 5">
            <a:extLst>
              <a:ext uri="{FF2B5EF4-FFF2-40B4-BE49-F238E27FC236}">
                <a16:creationId xmlns:a16="http://schemas.microsoft.com/office/drawing/2014/main" id="{1BBF5D6F-6103-F58F-DA8B-F326E9280B32}"/>
              </a:ext>
            </a:extLst>
          </p:cNvPr>
          <p:cNvSpPr>
            <a:spLocks noGrp="1"/>
          </p:cNvSpPr>
          <p:nvPr>
            <p:ph type="ftr" sz="quarter" idx="3"/>
          </p:nvPr>
        </p:nvSpPr>
        <p:spPr/>
        <p:txBody>
          <a:bodyPr/>
          <a:lstStyle/>
          <a:p>
            <a:pPr algn="l"/>
            <a:r>
              <a:rPr lang="fr-CH"/>
              <a:t>Faculté de biologie et de médecine - Institut universitaire de formation et de recherche en soins (IUFRS)</a:t>
            </a:r>
            <a:endParaRPr lang="fr-CH" dirty="0"/>
          </a:p>
        </p:txBody>
      </p:sp>
      <p:pic>
        <p:nvPicPr>
          <p:cNvPr id="7" name="Picture 8" descr="CINQ A SEPT «Les infirmier·e·s praticien·ne·s spécialisé·e·s (IPS)» -  Institut et Haute Ecole de la Santé La Source">
            <a:extLst>
              <a:ext uri="{FF2B5EF4-FFF2-40B4-BE49-F238E27FC236}">
                <a16:creationId xmlns:a16="http://schemas.microsoft.com/office/drawing/2014/main" id="{DE73DE50-3E19-18D8-934B-40F50EA85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799" y="1284321"/>
            <a:ext cx="1719646" cy="1458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umeurs thoraciques: infirmiers spécialisés – Centres interdisciplinaires  d'oncologie">
            <a:extLst>
              <a:ext uri="{FF2B5EF4-FFF2-40B4-BE49-F238E27FC236}">
                <a16:creationId xmlns:a16="http://schemas.microsoft.com/office/drawing/2014/main" id="{D2546438-36D5-5F2D-B956-B35000E63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720" y="3501758"/>
            <a:ext cx="3270725" cy="95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6769"/>
      </p:ext>
    </p:extLst>
  </p:cSld>
  <p:clrMapOvr>
    <a:masterClrMapping/>
  </p:clrMapOvr>
</p:sld>
</file>

<file path=ppt/theme/theme1.xml><?xml version="1.0" encoding="utf-8"?>
<a:theme xmlns:a="http://schemas.openxmlformats.org/drawingml/2006/main" name="Modèle Unil-FBM CHUV">
  <a:themeElements>
    <a:clrScheme name="Unil_Bleu">
      <a:dk1>
        <a:srgbClr val="000000"/>
      </a:dk1>
      <a:lt1>
        <a:sysClr val="window" lastClr="FFFFFF"/>
      </a:lt1>
      <a:dk2>
        <a:srgbClr val="0076AF"/>
      </a:dk2>
      <a:lt2>
        <a:srgbClr val="0076AF"/>
      </a:lt2>
      <a:accent1>
        <a:srgbClr val="34AAA9"/>
      </a:accent1>
      <a:accent2>
        <a:srgbClr val="2D1957"/>
      </a:accent2>
      <a:accent3>
        <a:srgbClr val="00A0D6"/>
      </a:accent3>
      <a:accent4>
        <a:srgbClr val="006852"/>
      </a:accent4>
      <a:accent5>
        <a:srgbClr val="003953"/>
      </a:accent5>
      <a:accent6>
        <a:srgbClr val="405694"/>
      </a:accent6>
      <a:hlink>
        <a:srgbClr val="6C1869"/>
      </a:hlink>
      <a:folHlink>
        <a:srgbClr val="439EC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Unil.potx</Template>
  <TotalTime>0</TotalTime>
  <Words>1782</Words>
  <Application>Microsoft Office PowerPoint</Application>
  <PresentationFormat>Affichage à l'écran (16:9)</PresentationFormat>
  <Paragraphs>169</Paragraphs>
  <Slides>13</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Courier New</vt:lpstr>
      <vt:lpstr>Söhne</vt:lpstr>
      <vt:lpstr>Wingdings</vt:lpstr>
      <vt:lpstr>Modèle Unil-FBM CHUV</vt:lpstr>
      <vt:lpstr>Présentation PowerPoint</vt:lpstr>
      <vt:lpstr>Pratique infirmière avancée : Deux rôles</vt:lpstr>
      <vt:lpstr>Formation Pratique infirmière avancée (PIA)</vt:lpstr>
      <vt:lpstr>Infirmier·ière clinicien·ne spécialisé·e (ICS)</vt:lpstr>
      <vt:lpstr>Infirmier·ière clinicien·ne spécialisé·e (ICS)</vt:lpstr>
      <vt:lpstr>Présentation PowerPoint</vt:lpstr>
      <vt:lpstr>Potentiel des infirmiers·ières cliniciens·nes spécialisés·es (ICS)</vt:lpstr>
      <vt:lpstr>Infirmier·ière praticien·ne spécialisé·e (IPS)</vt:lpstr>
      <vt:lpstr>Infirmier·ière praticien·ne spécialisé·e (IPS)</vt:lpstr>
      <vt:lpstr>Cadre légal - Article 124b LSP Vaudoise</vt:lpstr>
      <vt:lpstr>Présentation PowerPoint</vt:lpstr>
      <vt:lpstr>Potentiel des infirmiers·ières praticiens·nes spécialisés·es (IPS)</vt:lpstr>
      <vt:lpstr>Présentation PowerPoint</vt:lpstr>
    </vt:vector>
  </TitlesOfParts>
  <Company>UNIL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Jacqueline Frey</dc:creator>
  <cp:lastModifiedBy>Eicher Manuela</cp:lastModifiedBy>
  <cp:revision>309</cp:revision>
  <cp:lastPrinted>2024-09-11T11:02:55Z</cp:lastPrinted>
  <dcterms:created xsi:type="dcterms:W3CDTF">2013-12-16T07:11:10Z</dcterms:created>
  <dcterms:modified xsi:type="dcterms:W3CDTF">2024-09-30T12:05:42Z</dcterms:modified>
</cp:coreProperties>
</file>