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ileron Heavy" panose="020B0604020202020204" charset="0"/>
      <p:regular r:id="rId15"/>
    </p:embeddedFont>
    <p:embeddedFont>
      <p:font typeface="Lato" panose="020F0502020204030203" pitchFamily="34" charset="0"/>
      <p:regular r:id="rId16"/>
    </p:embeddedFont>
    <p:embeddedFont>
      <p:font typeface="Lora" pitchFamily="2" charset="0"/>
      <p:regular r:id="rId17"/>
    </p:embeddedFont>
    <p:embeddedFont>
      <p:font typeface="Lora Bold" charset="0"/>
      <p:regular r:id="rId18"/>
    </p:embeddedFont>
    <p:embeddedFont>
      <p:font typeface="Open Sans" panose="020B0606030504020204" pitchFamily="34" charset="0"/>
      <p:regular r:id="rId19"/>
      <p:bold r:id="rId20"/>
    </p:embeddedFont>
    <p:embeddedFont>
      <p:font typeface="Open Sans Bold" panose="020B0806030504020204" charset="0"/>
      <p:regular r:id="rId21"/>
    </p:embeddedFont>
    <p:embeddedFont>
      <p:font typeface="Open Sans Bold Italics" panose="020B0604020202020204" charset="0"/>
      <p:regular r:id="rId22"/>
    </p:embeddedFont>
    <p:embeddedFont>
      <p:font typeface="Open Sans Italics" panose="020B0604020202020204" charset="0"/>
      <p:regular r:id="rId23"/>
    </p:embeddedFont>
    <p:embeddedFont>
      <p:font typeface="Playfair Display" panose="00000500000000000000" pitchFamily="2" charset="0"/>
      <p:regular r:id="rId24"/>
    </p:embeddedFont>
    <p:embeddedFont>
      <p:font typeface="Playfair Display Bold" panose="00000800000000000000" charset="0"/>
      <p:regular r:id="rId25"/>
    </p:embeddedFont>
    <p:embeddedFont>
      <p:font typeface="Playfair Display Bold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998" autoAdjust="0"/>
  </p:normalViewPr>
  <p:slideViewPr>
    <p:cSldViewPr>
      <p:cViewPr varScale="1">
        <p:scale>
          <a:sx n="77" d="100"/>
          <a:sy n="77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4DEEA-AE7A-4BA2-83F8-89C84FC07902}" type="datetimeFigureOut">
              <a:rPr lang="fr-CH" smtClean="0"/>
              <a:t>25.09.2024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5832-5DA3-4D2F-A845-ED1F475B7F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568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5832-5DA3-4D2F-A845-ED1F475B7F1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524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5832-5DA3-4D2F-A845-ED1F475B7F1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30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5832-5DA3-4D2F-A845-ED1F475B7F1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715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5832-5DA3-4D2F-A845-ED1F475B7F1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476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5832-5DA3-4D2F-A845-ED1F475B7F1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116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5832-5DA3-4D2F-A845-ED1F475B7F1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060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1796298" y="567698"/>
            <a:ext cx="8229600" cy="7940893"/>
            <a:chOff x="0" y="0"/>
            <a:chExt cx="2167467" cy="20914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2091429"/>
            </a:xfrm>
            <a:custGeom>
              <a:avLst/>
              <a:gdLst/>
              <a:ahLst/>
              <a:cxnLst/>
              <a:rect l="l" t="t" r="r" b="b"/>
              <a:pathLst>
                <a:path w="2167467" h="2091429">
                  <a:moveTo>
                    <a:pt x="0" y="0"/>
                  </a:moveTo>
                  <a:lnTo>
                    <a:pt x="2167467" y="0"/>
                  </a:lnTo>
                  <a:lnTo>
                    <a:pt x="2167467" y="2091429"/>
                  </a:lnTo>
                  <a:lnTo>
                    <a:pt x="0" y="2091429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7467" cy="2129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4500989" y="4500989"/>
            <a:ext cx="10287000" cy="1285022"/>
            <a:chOff x="0" y="0"/>
            <a:chExt cx="2709333" cy="3384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338442"/>
            </a:xfrm>
            <a:custGeom>
              <a:avLst/>
              <a:gdLst/>
              <a:ahLst/>
              <a:cxnLst/>
              <a:rect l="l" t="t" r="r" b="b"/>
              <a:pathLst>
                <a:path w="2709333" h="338442">
                  <a:moveTo>
                    <a:pt x="0" y="0"/>
                  </a:moveTo>
                  <a:lnTo>
                    <a:pt x="2709333" y="0"/>
                  </a:lnTo>
                  <a:lnTo>
                    <a:pt x="2709333" y="338442"/>
                  </a:lnTo>
                  <a:lnTo>
                    <a:pt x="0" y="33844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3" cy="37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03993" y="1028700"/>
            <a:ext cx="5984007" cy="7222039"/>
            <a:chOff x="0" y="0"/>
            <a:chExt cx="927079" cy="1118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7079" cy="1118883"/>
            </a:xfrm>
            <a:custGeom>
              <a:avLst/>
              <a:gdLst/>
              <a:ahLst/>
              <a:cxnLst/>
              <a:rect l="l" t="t" r="r" b="b"/>
              <a:pathLst>
                <a:path w="927079" h="1118883">
                  <a:moveTo>
                    <a:pt x="0" y="0"/>
                  </a:moveTo>
                  <a:lnTo>
                    <a:pt x="927079" y="0"/>
                  </a:lnTo>
                  <a:lnTo>
                    <a:pt x="927079" y="1118883"/>
                  </a:lnTo>
                  <a:lnTo>
                    <a:pt x="0" y="1118883"/>
                  </a:lnTo>
                  <a:close/>
                </a:path>
              </a:pathLst>
            </a:custGeom>
            <a:blipFill>
              <a:blip r:embed="rId3"/>
              <a:stretch>
                <a:fillRect l="-40573" r="-40573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5630" y="2609141"/>
            <a:ext cx="11109807" cy="391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2"/>
              </a:lnSpc>
            </a:pP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Interventions du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Réseau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Fribourgeois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Santé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Mentale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(RFSM)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Etablissements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médico-sociaux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(EMS) :</a:t>
            </a:r>
          </a:p>
          <a:p>
            <a:pPr algn="just">
              <a:lnSpc>
                <a:spcPts val="4392"/>
              </a:lnSpc>
            </a:pP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  <a:p>
            <a:pPr algn="just">
              <a:lnSpc>
                <a:spcPts val="4392"/>
              </a:lnSpc>
            </a:pPr>
            <a:r>
              <a:rPr lang="en-US" sz="36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Une</a:t>
            </a:r>
            <a:r>
              <a:rPr lang="en-US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synergie</a:t>
            </a:r>
            <a:r>
              <a:rPr lang="en-US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entre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pratique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infirmière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avancée</a:t>
            </a:r>
            <a:r>
              <a:rPr lang="en-US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et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pratique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médicale</a:t>
            </a:r>
            <a:r>
              <a:rPr lang="en-US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pour </a:t>
            </a:r>
            <a:r>
              <a:rPr lang="en-US" sz="36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l’optimisation</a:t>
            </a:r>
            <a:r>
              <a:rPr lang="en-US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de la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qualité</a:t>
            </a:r>
            <a:r>
              <a:rPr lang="en-US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des </a:t>
            </a:r>
            <a:r>
              <a:rPr lang="en-US" sz="36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soins</a:t>
            </a:r>
            <a:r>
              <a:rPr lang="en-US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destinée</a:t>
            </a:r>
            <a:r>
              <a:rPr lang="en-US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aux </a:t>
            </a:r>
            <a:r>
              <a:rPr lang="en-US" sz="36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aînés</a:t>
            </a:r>
            <a:endParaRPr lang="en-US" sz="360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5630" y="9111932"/>
            <a:ext cx="1110980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SOPHIE BAPST,</a:t>
            </a:r>
            <a:r>
              <a:rPr lang="en-US" sz="1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INFIRMIÈRE CLINICIENNE SPÉCIALISÉE (ICLS), SECTEUR PERSONNE ÂGÉE, RFSM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5630" y="9427003"/>
            <a:ext cx="995843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GIANFRANCO MASDEA</a:t>
            </a:r>
            <a:r>
              <a:rPr lang="en-US" sz="1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MÉDECIN DIRECTEUR ADJOINT SECTEUR PERSONNE ÂGÉE, RFSM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402756" y="1206977"/>
            <a:ext cx="10287000" cy="7873047"/>
            <a:chOff x="0" y="0"/>
            <a:chExt cx="2709333" cy="2073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073560"/>
            </a:xfrm>
            <a:custGeom>
              <a:avLst/>
              <a:gdLst/>
              <a:ahLst/>
              <a:cxnLst/>
              <a:rect l="l" t="t" r="r" b="b"/>
              <a:pathLst>
                <a:path w="2709333" h="2073560">
                  <a:moveTo>
                    <a:pt x="0" y="0"/>
                  </a:moveTo>
                  <a:lnTo>
                    <a:pt x="2709333" y="0"/>
                  </a:lnTo>
                  <a:lnTo>
                    <a:pt x="2709333" y="2073560"/>
                  </a:lnTo>
                  <a:lnTo>
                    <a:pt x="0" y="207356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2111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86440" y="2900942"/>
            <a:ext cx="7129647" cy="1551813"/>
            <a:chOff x="0" y="0"/>
            <a:chExt cx="9506196" cy="2069084"/>
          </a:xfrm>
        </p:grpSpPr>
        <p:sp>
          <p:nvSpPr>
            <p:cNvPr id="6" name="TextBox 6"/>
            <p:cNvSpPr txBox="1"/>
            <p:nvPr/>
          </p:nvSpPr>
          <p:spPr>
            <a:xfrm>
              <a:off x="0" y="287867"/>
              <a:ext cx="9506196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959"/>
                </a:lnSpc>
              </a:pPr>
              <a:r>
                <a:rPr lang="en-US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Nous </a:t>
              </a:r>
              <a:r>
                <a:rPr lang="en-US" sz="6399" b="1" dirty="0" err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contacter</a:t>
              </a:r>
              <a:r>
                <a:rPr lang="en-US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50619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043684"/>
              <a:ext cx="2390922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4220" y="1814227"/>
            <a:ext cx="7444073" cy="7200103"/>
            <a:chOff x="0" y="0"/>
            <a:chExt cx="812800" cy="786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86162"/>
            </a:xfrm>
            <a:custGeom>
              <a:avLst/>
              <a:gdLst/>
              <a:ahLst/>
              <a:cxnLst/>
              <a:rect l="l" t="t" r="r" b="b"/>
              <a:pathLst>
                <a:path w="812800" h="786162">
                  <a:moveTo>
                    <a:pt x="406400" y="0"/>
                  </a:moveTo>
                  <a:cubicBezTo>
                    <a:pt x="181951" y="0"/>
                    <a:pt x="0" y="175988"/>
                    <a:pt x="0" y="393081"/>
                  </a:cubicBezTo>
                  <a:cubicBezTo>
                    <a:pt x="0" y="610173"/>
                    <a:pt x="181951" y="786162"/>
                    <a:pt x="406400" y="786162"/>
                  </a:cubicBezTo>
                  <a:cubicBezTo>
                    <a:pt x="630849" y="786162"/>
                    <a:pt x="812800" y="610173"/>
                    <a:pt x="812800" y="393081"/>
                  </a:cubicBezTo>
                  <a:cubicBezTo>
                    <a:pt x="812800" y="175988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5975" r="-35975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86440" y="4899946"/>
            <a:ext cx="7129647" cy="152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2"/>
              </a:lnSpc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 RFSM assure la coordination des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demandes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plateforme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coordination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établie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 sein du RFSM et assure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porte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d’entrée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unique.</a:t>
            </a:r>
          </a:p>
          <a:p>
            <a:pPr algn="l">
              <a:lnSpc>
                <a:spcPts val="3132"/>
              </a:lnSpc>
            </a:pP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686440" y="6424327"/>
            <a:ext cx="7129647" cy="1272540"/>
            <a:chOff x="0" y="0"/>
            <a:chExt cx="9506196" cy="169672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87867"/>
              <a:ext cx="9506196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959"/>
                </a:lnSpc>
              </a:pPr>
              <a:r>
                <a:rPr lang="en-US" sz="6399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Secteur3@rfsm.ch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950619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50916" y="-906323"/>
            <a:ext cx="1586169" cy="18288000"/>
            <a:chOff x="0" y="0"/>
            <a:chExt cx="417756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756" cy="4816592"/>
            </a:xfrm>
            <a:custGeom>
              <a:avLst/>
              <a:gdLst/>
              <a:ahLst/>
              <a:cxnLst/>
              <a:rect l="l" t="t" r="r" b="b"/>
              <a:pathLst>
                <a:path w="417756" h="4816592">
                  <a:moveTo>
                    <a:pt x="0" y="0"/>
                  </a:moveTo>
                  <a:lnTo>
                    <a:pt x="417756" y="0"/>
                  </a:lnTo>
                  <a:lnTo>
                    <a:pt x="41775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756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424007" y="3236852"/>
            <a:ext cx="7916677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6" name="Freeform 6"/>
          <p:cNvSpPr/>
          <p:nvPr/>
        </p:nvSpPr>
        <p:spPr>
          <a:xfrm>
            <a:off x="14136222" y="8622920"/>
            <a:ext cx="351017" cy="351017"/>
          </a:xfrm>
          <a:custGeom>
            <a:avLst/>
            <a:gdLst/>
            <a:ahLst/>
            <a:cxnLst/>
            <a:rect l="l" t="t" r="r" b="b"/>
            <a:pathLst>
              <a:path w="351017" h="351017">
                <a:moveTo>
                  <a:pt x="0" y="0"/>
                </a:moveTo>
                <a:lnTo>
                  <a:pt x="351016" y="0"/>
                </a:lnTo>
                <a:lnTo>
                  <a:pt x="351016" y="351017"/>
                </a:lnTo>
                <a:lnTo>
                  <a:pt x="0" y="351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7" name="Freeform 7"/>
          <p:cNvSpPr/>
          <p:nvPr/>
        </p:nvSpPr>
        <p:spPr>
          <a:xfrm>
            <a:off x="14136222" y="8126565"/>
            <a:ext cx="351017" cy="351017"/>
          </a:xfrm>
          <a:custGeom>
            <a:avLst/>
            <a:gdLst/>
            <a:ahLst/>
            <a:cxnLst/>
            <a:rect l="l" t="t" r="r" b="b"/>
            <a:pathLst>
              <a:path w="351017" h="351017">
                <a:moveTo>
                  <a:pt x="0" y="0"/>
                </a:moveTo>
                <a:lnTo>
                  <a:pt x="351016" y="0"/>
                </a:lnTo>
                <a:lnTo>
                  <a:pt x="351016" y="351016"/>
                </a:lnTo>
                <a:lnTo>
                  <a:pt x="0" y="35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8" name="Freeform 8"/>
          <p:cNvSpPr/>
          <p:nvPr/>
        </p:nvSpPr>
        <p:spPr>
          <a:xfrm>
            <a:off x="14136222" y="7618410"/>
            <a:ext cx="351017" cy="351017"/>
          </a:xfrm>
          <a:custGeom>
            <a:avLst/>
            <a:gdLst/>
            <a:ahLst/>
            <a:cxnLst/>
            <a:rect l="l" t="t" r="r" b="b"/>
            <a:pathLst>
              <a:path w="351017" h="351017">
                <a:moveTo>
                  <a:pt x="0" y="0"/>
                </a:moveTo>
                <a:lnTo>
                  <a:pt x="351016" y="0"/>
                </a:lnTo>
                <a:lnTo>
                  <a:pt x="351016" y="351016"/>
                </a:lnTo>
                <a:lnTo>
                  <a:pt x="0" y="351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10" name="TextBox 10"/>
          <p:cNvSpPr txBox="1"/>
          <p:nvPr/>
        </p:nvSpPr>
        <p:spPr>
          <a:xfrm>
            <a:off x="7748738" y="2504071"/>
            <a:ext cx="24900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Merci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75318" y="3897335"/>
            <a:ext cx="9777550" cy="1513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78"/>
              </a:lnSpc>
            </a:pPr>
            <a:r>
              <a:rPr lang="en-US" sz="2099" spc="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2099" i="1" spc="18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Advanced practice nurses enhance the quality and safety of patient care through their advanced clinical skills and their commitment to holistic, patient-centered care." (Hamric et al. 2019)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74250" y="7639091"/>
            <a:ext cx="2989539" cy="27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026 308 03 12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74250" y="8147246"/>
            <a:ext cx="2989539" cy="27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Sophie.bapst@rfsm.ch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74250" y="8632616"/>
            <a:ext cx="2989539" cy="27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www.RFSM.ch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864772" y="7657891"/>
            <a:ext cx="5236499" cy="1372870"/>
            <a:chOff x="0" y="0"/>
            <a:chExt cx="6981998" cy="183049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620395"/>
              <a:ext cx="6981998" cy="1210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9"/>
                </a:lnSpc>
              </a:pPr>
              <a:r>
                <a:rPr lang="en-US" sz="1599" spc="4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Sophie BAPST, MScSI </a:t>
              </a:r>
            </a:p>
            <a:p>
              <a:pPr algn="l">
                <a:lnSpc>
                  <a:spcPts val="2479"/>
                </a:lnSpc>
              </a:pPr>
              <a:r>
                <a:rPr lang="en-US" sz="1599" spc="4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Infirmière Clinicienne Spécialisée RFSM</a:t>
              </a:r>
            </a:p>
            <a:p>
              <a:pPr algn="l">
                <a:lnSpc>
                  <a:spcPts val="2479"/>
                </a:lnSpc>
              </a:pPr>
              <a:endParaRPr lang="en-US" sz="1599" spc="4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981998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Contact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67742" y="133074"/>
            <a:ext cx="6438824" cy="10287000"/>
            <a:chOff x="0" y="0"/>
            <a:chExt cx="169582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822" cy="2709333"/>
            </a:xfrm>
            <a:custGeom>
              <a:avLst/>
              <a:gdLst/>
              <a:ahLst/>
              <a:cxnLst/>
              <a:rect l="l" t="t" r="r" b="b"/>
              <a:pathLst>
                <a:path w="1695822" h="2709333">
                  <a:moveTo>
                    <a:pt x="0" y="0"/>
                  </a:moveTo>
                  <a:lnTo>
                    <a:pt x="1695822" y="0"/>
                  </a:lnTo>
                  <a:lnTo>
                    <a:pt x="16958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9582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36453" y="2364258"/>
            <a:ext cx="12199890" cy="3913927"/>
            <a:chOff x="0" y="0"/>
            <a:chExt cx="16266520" cy="5218569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1669060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en-US" sz="6399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Références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23166" y="2384606"/>
              <a:ext cx="3274267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3166" y="2651306"/>
              <a:ext cx="16243355" cy="2567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39" lvl="1" indent="-172720" algn="just">
                <a:lnSpc>
                  <a:spcPts val="3183"/>
                </a:lnSpc>
                <a:buFont typeface="Arial"/>
                <a:buChar char="•"/>
              </a:pPr>
              <a:r>
                <a:rPr lang="en-US" sz="1599" spc="1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Schuler, D., et al. (2023). Santé psychique – chiffres clés 2021. Observatoire Suisse de la Santé (OBSAN). Neuchâtel, Suisse. 1034-2301</a:t>
              </a:r>
            </a:p>
            <a:p>
              <a:pPr marL="345439" lvl="1" indent="-172720" algn="just">
                <a:lnSpc>
                  <a:spcPts val="3183"/>
                </a:lnSpc>
                <a:buFont typeface="Arial"/>
                <a:buChar char="•"/>
              </a:pPr>
              <a:r>
                <a:rPr lang="en-US" sz="1599" spc="1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Hamric, A. B., Hanson, C. M., Tracy, M. F., &amp; O'Grady, E. T. (2019). Advanced practice nursing: An integrative approach (6th ed.). Elsevier.</a:t>
              </a:r>
            </a:p>
            <a:p>
              <a:pPr algn="just">
                <a:lnSpc>
                  <a:spcPts val="3183"/>
                </a:lnSpc>
              </a:pPr>
              <a:endParaRPr lang="en-US" sz="1599" spc="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071515" y="1053993"/>
            <a:ext cx="5246370" cy="8440151"/>
            <a:chOff x="0" y="0"/>
            <a:chExt cx="812800" cy="1307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307600"/>
            </a:xfrm>
            <a:custGeom>
              <a:avLst/>
              <a:gdLst/>
              <a:ahLst/>
              <a:cxnLst/>
              <a:rect l="l" t="t" r="r" b="b"/>
              <a:pathLst>
                <a:path w="812800" h="1307600">
                  <a:moveTo>
                    <a:pt x="0" y="0"/>
                  </a:moveTo>
                  <a:lnTo>
                    <a:pt x="812800" y="0"/>
                  </a:lnTo>
                  <a:lnTo>
                    <a:pt x="812800" y="1307600"/>
                  </a:lnTo>
                  <a:lnTo>
                    <a:pt x="0" y="1307600"/>
                  </a:lnTo>
                  <a:close/>
                </a:path>
              </a:pathLst>
            </a:custGeom>
            <a:blipFill>
              <a:blip r:embed="rId2"/>
              <a:stretch>
                <a:fillRect l="-70732" r="-70732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8607" y="0"/>
            <a:ext cx="6438824" cy="10287000"/>
            <a:chOff x="0" y="0"/>
            <a:chExt cx="169582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822" cy="2709333"/>
            </a:xfrm>
            <a:custGeom>
              <a:avLst/>
              <a:gdLst/>
              <a:ahLst/>
              <a:cxnLst/>
              <a:rect l="l" t="t" r="r" b="b"/>
              <a:pathLst>
                <a:path w="1695822" h="2709333">
                  <a:moveTo>
                    <a:pt x="0" y="0"/>
                  </a:moveTo>
                  <a:lnTo>
                    <a:pt x="1695822" y="0"/>
                  </a:lnTo>
                  <a:lnTo>
                    <a:pt x="16958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9582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50749" y="2300712"/>
            <a:ext cx="8908551" cy="7842089"/>
            <a:chOff x="0" y="-114300"/>
            <a:chExt cx="11878069" cy="1045611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8520931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en-US" sz="6399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Introduction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54987"/>
              <a:ext cx="720923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16916" y="2384606"/>
              <a:ext cx="2390922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916" y="2613206"/>
              <a:ext cx="11861153" cy="7728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79"/>
                </a:lnSpc>
              </a:pP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prévalence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troubles et complications </a:t>
              </a:r>
              <a:r>
                <a:rPr lang="en-US" sz="2100" b="1" spc="1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psychiatriques</a:t>
              </a:r>
              <a:r>
                <a:rPr lang="en-US" sz="2100" b="1" spc="1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est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constante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spc="1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augmentation 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chez les residents-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EMS.</a:t>
              </a:r>
            </a:p>
            <a:p>
              <a:pPr algn="just">
                <a:lnSpc>
                  <a:spcPts val="4179"/>
                </a:lnSpc>
              </a:pPr>
              <a:endParaRPr lang="en-US" sz="21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179"/>
                </a:lnSpc>
              </a:pP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Induisant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une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prise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soin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spc="1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complexe</a:t>
              </a:r>
              <a:r>
                <a:rPr lang="en-US" sz="2100" b="1" spc="1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ces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personnes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âgées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algn="just">
                <a:lnSpc>
                  <a:spcPts val="4179"/>
                </a:lnSpc>
              </a:pPr>
              <a:endParaRPr lang="en-US" sz="21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179"/>
                </a:lnSpc>
              </a:pP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L’intégration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compétences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spc="1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avancées</a:t>
              </a:r>
              <a:r>
                <a:rPr lang="en-US" sz="2100" b="1" spc="1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des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Infirmiers-ères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 pratique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avancée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(IPA)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renforce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la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capacité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du RFSM à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offrir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prestations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spc="1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innovantes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100" b="1" spc="1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personnalisées</a:t>
              </a:r>
              <a:r>
                <a:rPr lang="en-US" sz="2100" b="1" spc="1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et </a:t>
              </a:r>
              <a:r>
                <a:rPr lang="en-US" sz="2100" b="1" spc="1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adaptées</a:t>
              </a:r>
              <a:r>
                <a:rPr lang="en-US" sz="2100" b="1" spc="1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à la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complexité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multidimensionnelle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</a:t>
              </a:r>
              <a:r>
                <a:rPr lang="en-US" sz="21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résidents</a:t>
              </a:r>
              <a:r>
                <a:rPr lang="en-US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-es.</a:t>
              </a:r>
            </a:p>
            <a:p>
              <a:pPr algn="just">
                <a:lnSpc>
                  <a:spcPts val="4179"/>
                </a:lnSpc>
              </a:pPr>
              <a:endParaRPr lang="en-US" sz="21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3183"/>
                </a:lnSpc>
              </a:pPr>
              <a:endParaRPr lang="en-US" sz="21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84532" y="2638045"/>
            <a:ext cx="6415875" cy="641587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37719" r="-37719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099375" y="5071169"/>
            <a:ext cx="2817800" cy="23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(Schuler, D., et al. 2023)</a:t>
            </a:r>
          </a:p>
        </p:txBody>
      </p:sp>
      <p:sp>
        <p:nvSpPr>
          <p:cNvPr id="15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1711" y="6071599"/>
            <a:ext cx="12119641" cy="2832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3" name="Group 3"/>
          <p:cNvGrpSpPr/>
          <p:nvPr/>
        </p:nvGrpSpPr>
        <p:grpSpPr>
          <a:xfrm>
            <a:off x="1047746" y="2583618"/>
            <a:ext cx="2906977" cy="638053"/>
            <a:chOff x="0" y="0"/>
            <a:chExt cx="406199" cy="891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Main d’oeuvre</a:t>
              </a:r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2482188" y="3221671"/>
            <a:ext cx="19046" cy="569985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sp>
        <p:nvSpPr>
          <p:cNvPr id="7" name="AutoShape 7"/>
          <p:cNvSpPr/>
          <p:nvPr/>
        </p:nvSpPr>
        <p:spPr>
          <a:xfrm>
            <a:off x="7176545" y="3221671"/>
            <a:ext cx="0" cy="569985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sp>
        <p:nvSpPr>
          <p:cNvPr id="8" name="AutoShape 8"/>
          <p:cNvSpPr/>
          <p:nvPr/>
        </p:nvSpPr>
        <p:spPr>
          <a:xfrm>
            <a:off x="12062650" y="3320271"/>
            <a:ext cx="0" cy="5689452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sp>
        <p:nvSpPr>
          <p:cNvPr id="9" name="AutoShape 9"/>
          <p:cNvSpPr/>
          <p:nvPr/>
        </p:nvSpPr>
        <p:spPr>
          <a:xfrm flipV="1">
            <a:off x="2501339" y="3990344"/>
            <a:ext cx="870987" cy="13127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sp>
        <p:nvSpPr>
          <p:cNvPr id="10" name="AutoShape 10"/>
          <p:cNvSpPr/>
          <p:nvPr/>
        </p:nvSpPr>
        <p:spPr>
          <a:xfrm>
            <a:off x="2501247" y="7044695"/>
            <a:ext cx="871078" cy="46326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11" name="Group 11"/>
          <p:cNvGrpSpPr/>
          <p:nvPr/>
        </p:nvGrpSpPr>
        <p:grpSpPr>
          <a:xfrm>
            <a:off x="3372325" y="3482636"/>
            <a:ext cx="3108206" cy="1015416"/>
            <a:chOff x="0" y="0"/>
            <a:chExt cx="2359345" cy="7707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9345" cy="770772"/>
            </a:xfrm>
            <a:custGeom>
              <a:avLst/>
              <a:gdLst/>
              <a:ahLst/>
              <a:cxnLst/>
              <a:rect l="l" t="t" r="r" b="b"/>
              <a:pathLst>
                <a:path w="2359345" h="770772">
                  <a:moveTo>
                    <a:pt x="0" y="0"/>
                  </a:moveTo>
                  <a:lnTo>
                    <a:pt x="2359345" y="0"/>
                  </a:lnTo>
                  <a:lnTo>
                    <a:pt x="2359345" y="770772"/>
                  </a:lnTo>
                  <a:lnTo>
                    <a:pt x="0" y="77077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2359345" cy="7612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Ressources médicales limitées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8921527"/>
            <a:ext cx="2906977" cy="638053"/>
            <a:chOff x="0" y="0"/>
            <a:chExt cx="406199" cy="891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2C92D5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Mesure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72325" y="6866902"/>
            <a:ext cx="3108206" cy="1282116"/>
            <a:chOff x="0" y="0"/>
            <a:chExt cx="2359345" cy="9732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59345" cy="973215"/>
            </a:xfrm>
            <a:custGeom>
              <a:avLst/>
              <a:gdLst/>
              <a:ahLst/>
              <a:cxnLst/>
              <a:rect l="l" t="t" r="r" b="b"/>
              <a:pathLst>
                <a:path w="2359345" h="973215">
                  <a:moveTo>
                    <a:pt x="0" y="0"/>
                  </a:moveTo>
                  <a:lnTo>
                    <a:pt x="2359345" y="0"/>
                  </a:lnTo>
                  <a:lnTo>
                    <a:pt x="2359345" y="973215"/>
                  </a:lnTo>
                  <a:lnTo>
                    <a:pt x="0" y="9732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2359345" cy="9636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Absence du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suivi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indicateurs</a:t>
              </a:r>
              <a:endParaRPr lang="en-U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7162257" y="7070263"/>
            <a:ext cx="924733" cy="5527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21" name="Group 21"/>
          <p:cNvGrpSpPr/>
          <p:nvPr/>
        </p:nvGrpSpPr>
        <p:grpSpPr>
          <a:xfrm>
            <a:off x="8086990" y="6751175"/>
            <a:ext cx="3253287" cy="748716"/>
            <a:chOff x="0" y="0"/>
            <a:chExt cx="2469471" cy="56832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69471" cy="568328"/>
            </a:xfrm>
            <a:custGeom>
              <a:avLst/>
              <a:gdLst/>
              <a:ahLst/>
              <a:cxnLst/>
              <a:rect l="l" t="t" r="r" b="b"/>
              <a:pathLst>
                <a:path w="2469471" h="568328">
                  <a:moveTo>
                    <a:pt x="0" y="0"/>
                  </a:moveTo>
                  <a:lnTo>
                    <a:pt x="2469471" y="0"/>
                  </a:lnTo>
                  <a:lnTo>
                    <a:pt x="2469471" y="568328"/>
                  </a:lnTo>
                  <a:lnTo>
                    <a:pt x="0" y="568328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2469471" cy="55880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Difficulté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 coordination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>
            <a:off x="7190835" y="8076121"/>
            <a:ext cx="896156" cy="19627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25" name="Group 25"/>
          <p:cNvGrpSpPr/>
          <p:nvPr/>
        </p:nvGrpSpPr>
        <p:grpSpPr>
          <a:xfrm>
            <a:off x="8089907" y="7802411"/>
            <a:ext cx="3352229" cy="1048835"/>
            <a:chOff x="-95620" y="-25367"/>
            <a:chExt cx="2544575" cy="796139"/>
          </a:xfrm>
        </p:grpSpPr>
        <p:sp>
          <p:nvSpPr>
            <p:cNvPr id="26" name="Freeform 26"/>
            <p:cNvSpPr/>
            <p:nvPr/>
          </p:nvSpPr>
          <p:spPr>
            <a:xfrm>
              <a:off x="-95620" y="-25367"/>
              <a:ext cx="2487264" cy="770772"/>
            </a:xfrm>
            <a:custGeom>
              <a:avLst/>
              <a:gdLst/>
              <a:ahLst/>
              <a:cxnLst/>
              <a:rect l="l" t="t" r="r" b="b"/>
              <a:pathLst>
                <a:path w="2448955" h="770772">
                  <a:moveTo>
                    <a:pt x="0" y="0"/>
                  </a:moveTo>
                  <a:lnTo>
                    <a:pt x="2448955" y="0"/>
                  </a:lnTo>
                  <a:lnTo>
                    <a:pt x="2448955" y="770772"/>
                  </a:lnTo>
                  <a:lnTo>
                    <a:pt x="0" y="77077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525"/>
              <a:ext cx="2448955" cy="7612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Manque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stabilité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dans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l’équipe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médicale</a:t>
              </a:r>
              <a:endParaRPr lang="en-U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723056" y="2583618"/>
            <a:ext cx="2906977" cy="638053"/>
            <a:chOff x="0" y="0"/>
            <a:chExt cx="406199" cy="8915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Méthode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23056" y="8921527"/>
            <a:ext cx="2906977" cy="638053"/>
            <a:chOff x="0" y="0"/>
            <a:chExt cx="406199" cy="8915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2C92D5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Management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609161" y="2682219"/>
            <a:ext cx="2906977" cy="638053"/>
            <a:chOff x="0" y="0"/>
            <a:chExt cx="406199" cy="8915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Matériel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609161" y="9009723"/>
            <a:ext cx="2906977" cy="638053"/>
            <a:chOff x="0" y="0"/>
            <a:chExt cx="406199" cy="8915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Milieu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611352" y="5748256"/>
            <a:ext cx="2906977" cy="703326"/>
            <a:chOff x="0" y="0"/>
            <a:chExt cx="406199" cy="9827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06199" cy="98277"/>
            </a:xfrm>
            <a:custGeom>
              <a:avLst/>
              <a:gdLst/>
              <a:ahLst/>
              <a:cxnLst/>
              <a:rect l="l" t="t" r="r" b="b"/>
              <a:pathLst>
                <a:path w="406199" h="98277">
                  <a:moveTo>
                    <a:pt x="49139" y="0"/>
                  </a:moveTo>
                  <a:lnTo>
                    <a:pt x="357060" y="0"/>
                  </a:lnTo>
                  <a:cubicBezTo>
                    <a:pt x="370093" y="0"/>
                    <a:pt x="382591" y="5177"/>
                    <a:pt x="391807" y="14392"/>
                  </a:cubicBezTo>
                  <a:cubicBezTo>
                    <a:pt x="401022" y="23608"/>
                    <a:pt x="406199" y="36106"/>
                    <a:pt x="406199" y="49139"/>
                  </a:cubicBezTo>
                  <a:lnTo>
                    <a:pt x="406199" y="49139"/>
                  </a:lnTo>
                  <a:cubicBezTo>
                    <a:pt x="406199" y="76277"/>
                    <a:pt x="384199" y="98277"/>
                    <a:pt x="357060" y="98277"/>
                  </a:cubicBezTo>
                  <a:lnTo>
                    <a:pt x="49139" y="98277"/>
                  </a:lnTo>
                  <a:cubicBezTo>
                    <a:pt x="22000" y="98277"/>
                    <a:pt x="0" y="76277"/>
                    <a:pt x="0" y="49139"/>
                  </a:cubicBezTo>
                  <a:lnTo>
                    <a:pt x="0" y="49139"/>
                  </a:lnTo>
                  <a:cubicBezTo>
                    <a:pt x="0" y="22000"/>
                    <a:pt x="22000" y="0"/>
                    <a:pt x="49139" y="0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406199" cy="98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Limites de la pratique médico-centrée</a:t>
              </a:r>
            </a:p>
          </p:txBody>
        </p:sp>
      </p:grpSp>
      <p:sp>
        <p:nvSpPr>
          <p:cNvPr id="43" name="AutoShape 43"/>
          <p:cNvSpPr/>
          <p:nvPr/>
        </p:nvSpPr>
        <p:spPr>
          <a:xfrm>
            <a:off x="12062650" y="4121623"/>
            <a:ext cx="1396848" cy="3695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44" name="Group 44"/>
          <p:cNvGrpSpPr/>
          <p:nvPr/>
        </p:nvGrpSpPr>
        <p:grpSpPr>
          <a:xfrm>
            <a:off x="13459498" y="3384172"/>
            <a:ext cx="3108206" cy="1548816"/>
            <a:chOff x="0" y="0"/>
            <a:chExt cx="2359345" cy="117565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359345" cy="1175659"/>
            </a:xfrm>
            <a:custGeom>
              <a:avLst/>
              <a:gdLst/>
              <a:ahLst/>
              <a:cxnLst/>
              <a:rect l="l" t="t" r="r" b="b"/>
              <a:pathLst>
                <a:path w="2359345" h="1175659">
                  <a:moveTo>
                    <a:pt x="0" y="0"/>
                  </a:moveTo>
                  <a:lnTo>
                    <a:pt x="2359345" y="0"/>
                  </a:lnTo>
                  <a:lnTo>
                    <a:pt x="2359345" y="1175659"/>
                  </a:lnTo>
                  <a:lnTo>
                    <a:pt x="0" y="1175659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9525"/>
              <a:ext cx="2359345" cy="116613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Manque de ressources pour l’actualisation des connaissances et des compétences</a:t>
              </a:r>
            </a:p>
          </p:txBody>
        </p:sp>
      </p:grpSp>
      <p:sp>
        <p:nvSpPr>
          <p:cNvPr id="47" name="AutoShape 47"/>
          <p:cNvSpPr/>
          <p:nvPr/>
        </p:nvSpPr>
        <p:spPr>
          <a:xfrm>
            <a:off x="12062650" y="7104725"/>
            <a:ext cx="139136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48" name="Group 48"/>
          <p:cNvGrpSpPr/>
          <p:nvPr/>
        </p:nvGrpSpPr>
        <p:grpSpPr>
          <a:xfrm>
            <a:off x="13454019" y="6597017"/>
            <a:ext cx="3108206" cy="1015416"/>
            <a:chOff x="0" y="0"/>
            <a:chExt cx="2359345" cy="770772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359345" cy="770772"/>
            </a:xfrm>
            <a:custGeom>
              <a:avLst/>
              <a:gdLst/>
              <a:ahLst/>
              <a:cxnLst/>
              <a:rect l="l" t="t" r="r" b="b"/>
              <a:pathLst>
                <a:path w="2359345" h="770772">
                  <a:moveTo>
                    <a:pt x="0" y="0"/>
                  </a:moveTo>
                  <a:lnTo>
                    <a:pt x="2359345" y="0"/>
                  </a:lnTo>
                  <a:lnTo>
                    <a:pt x="2359345" y="770772"/>
                  </a:lnTo>
                  <a:lnTo>
                    <a:pt x="0" y="77077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9525"/>
              <a:ext cx="2359345" cy="7612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Difficultés de répondre aux besoins croissants</a:t>
              </a:r>
            </a:p>
          </p:txBody>
        </p:sp>
      </p:grpSp>
      <p:sp>
        <p:nvSpPr>
          <p:cNvPr id="51" name="AutoShape 51"/>
          <p:cNvSpPr/>
          <p:nvPr/>
        </p:nvSpPr>
        <p:spPr>
          <a:xfrm flipV="1">
            <a:off x="7223981" y="4011153"/>
            <a:ext cx="1008089" cy="507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52" name="Group 52"/>
          <p:cNvGrpSpPr/>
          <p:nvPr/>
        </p:nvGrpSpPr>
        <p:grpSpPr>
          <a:xfrm>
            <a:off x="8232070" y="3370094"/>
            <a:ext cx="3108206" cy="1282116"/>
            <a:chOff x="0" y="0"/>
            <a:chExt cx="2359345" cy="97321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359345" cy="973215"/>
            </a:xfrm>
            <a:custGeom>
              <a:avLst/>
              <a:gdLst/>
              <a:ahLst/>
              <a:cxnLst/>
              <a:rect l="l" t="t" r="r" b="b"/>
              <a:pathLst>
                <a:path w="2359345" h="973215">
                  <a:moveTo>
                    <a:pt x="0" y="0"/>
                  </a:moveTo>
                  <a:lnTo>
                    <a:pt x="2359345" y="0"/>
                  </a:lnTo>
                  <a:lnTo>
                    <a:pt x="2359345" y="973215"/>
                  </a:lnTo>
                  <a:lnTo>
                    <a:pt x="0" y="9732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9525"/>
              <a:ext cx="2359345" cy="9636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Manque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d’uniformité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dans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les 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processus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sp>
        <p:nvSpPr>
          <p:cNvPr id="55" name="AutoShape 55"/>
          <p:cNvSpPr/>
          <p:nvPr/>
        </p:nvSpPr>
        <p:spPr>
          <a:xfrm>
            <a:off x="12062650" y="7774358"/>
            <a:ext cx="1396848" cy="64105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56" name="Group 56"/>
          <p:cNvGrpSpPr/>
          <p:nvPr/>
        </p:nvGrpSpPr>
        <p:grpSpPr>
          <a:xfrm>
            <a:off x="13459498" y="7774358"/>
            <a:ext cx="3108206" cy="1282116"/>
            <a:chOff x="0" y="0"/>
            <a:chExt cx="2359345" cy="97321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359345" cy="973215"/>
            </a:xfrm>
            <a:custGeom>
              <a:avLst/>
              <a:gdLst/>
              <a:ahLst/>
              <a:cxnLst/>
              <a:rect l="l" t="t" r="r" b="b"/>
              <a:pathLst>
                <a:path w="2359345" h="973215">
                  <a:moveTo>
                    <a:pt x="0" y="0"/>
                  </a:moveTo>
                  <a:lnTo>
                    <a:pt x="2359345" y="0"/>
                  </a:lnTo>
                  <a:lnTo>
                    <a:pt x="2359345" y="973215"/>
                  </a:lnTo>
                  <a:lnTo>
                    <a:pt x="0" y="9732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9525"/>
              <a:ext cx="2359345" cy="9636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en-US" sz="17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Manque de prise de considération des dimensions soignantes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 rot="5400000">
            <a:off x="1529350" y="-825485"/>
            <a:ext cx="1471428" cy="4530128"/>
            <a:chOff x="0" y="0"/>
            <a:chExt cx="387537" cy="11931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87537" cy="1193120"/>
            </a:xfrm>
            <a:custGeom>
              <a:avLst/>
              <a:gdLst/>
              <a:ahLst/>
              <a:cxnLst/>
              <a:rect l="l" t="t" r="r" b="b"/>
              <a:pathLst>
                <a:path w="387537" h="1193120">
                  <a:moveTo>
                    <a:pt x="0" y="0"/>
                  </a:moveTo>
                  <a:lnTo>
                    <a:pt x="387537" y="0"/>
                  </a:lnTo>
                  <a:lnTo>
                    <a:pt x="387537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87537" cy="1231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38806" y="1141267"/>
            <a:ext cx="16679523" cy="1272540"/>
            <a:chOff x="0" y="0"/>
            <a:chExt cx="22239364" cy="1696720"/>
          </a:xfrm>
        </p:grpSpPr>
        <p:sp>
          <p:nvSpPr>
            <p:cNvPr id="64" name="TextBox 64"/>
            <p:cNvSpPr txBox="1"/>
            <p:nvPr/>
          </p:nvSpPr>
          <p:spPr>
            <a:xfrm>
              <a:off x="0" y="287867"/>
              <a:ext cx="20833070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en-US" sz="6399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Limites de la pratique médico-centrée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47625"/>
              <a:ext cx="2223936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6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4962" y="2100740"/>
            <a:ext cx="7423153" cy="6852759"/>
          </a:xfrm>
          <a:custGeom>
            <a:avLst/>
            <a:gdLst/>
            <a:ahLst/>
            <a:cxnLst/>
            <a:rect l="l" t="t" r="r" b="b"/>
            <a:pathLst>
              <a:path w="7423153" h="9281844">
                <a:moveTo>
                  <a:pt x="0" y="0"/>
                </a:moveTo>
                <a:lnTo>
                  <a:pt x="7423152" y="0"/>
                </a:lnTo>
                <a:lnTo>
                  <a:pt x="7423152" y="9281844"/>
                </a:lnTo>
                <a:lnTo>
                  <a:pt x="0" y="9281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3102" t="-13910" r="-3382" b="-13910"/>
            </a:stretch>
          </a:blipFill>
        </p:spPr>
        <p:txBody>
          <a:bodyPr/>
          <a:lstStyle/>
          <a:p>
            <a:endParaRPr lang="fr-CH"/>
          </a:p>
        </p:txBody>
      </p:sp>
      <p:grpSp>
        <p:nvGrpSpPr>
          <p:cNvPr id="3" name="Group 3"/>
          <p:cNvGrpSpPr/>
          <p:nvPr/>
        </p:nvGrpSpPr>
        <p:grpSpPr>
          <a:xfrm>
            <a:off x="5369011" y="3552130"/>
            <a:ext cx="8139771" cy="2006832"/>
            <a:chOff x="0" y="0"/>
            <a:chExt cx="3173145" cy="7823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69011" y="5949487"/>
            <a:ext cx="8139771" cy="2006832"/>
            <a:chOff x="0" y="0"/>
            <a:chExt cx="3173145" cy="782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69011" y="1288605"/>
            <a:ext cx="8139771" cy="2006832"/>
            <a:chOff x="0" y="0"/>
            <a:chExt cx="3173145" cy="7823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529350" y="-817981"/>
            <a:ext cx="1471428" cy="4530128"/>
            <a:chOff x="0" y="0"/>
            <a:chExt cx="387537" cy="11931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7537" cy="1193120"/>
            </a:xfrm>
            <a:custGeom>
              <a:avLst/>
              <a:gdLst/>
              <a:ahLst/>
              <a:cxnLst/>
              <a:rect l="l" t="t" r="r" b="b"/>
              <a:pathLst>
                <a:path w="387537" h="1193120">
                  <a:moveTo>
                    <a:pt x="0" y="0"/>
                  </a:moveTo>
                  <a:lnTo>
                    <a:pt x="387537" y="0"/>
                  </a:lnTo>
                  <a:lnTo>
                    <a:pt x="387537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87537" cy="1231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792374" y="1742601"/>
            <a:ext cx="7293045" cy="1098839"/>
            <a:chOff x="0" y="0"/>
            <a:chExt cx="9724060" cy="146511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659303"/>
              <a:ext cx="9724060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spc="4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Favoriser l’</a:t>
              </a:r>
              <a:r>
                <a:rPr lang="en-US" sz="1800" b="1" spc="48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attractivité</a:t>
              </a:r>
              <a:r>
                <a:rPr lang="en-US" sz="1800" spc="4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et la </a:t>
              </a:r>
              <a:r>
                <a:rPr lang="en-US" sz="1800" b="1" spc="48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complémentarité </a:t>
              </a:r>
              <a:r>
                <a:rPr lang="en-US" sz="1800" spc="4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 nos prestations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972406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Complémentarité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92374" y="4014421"/>
            <a:ext cx="7293045" cy="1083945"/>
            <a:chOff x="0" y="0"/>
            <a:chExt cx="9724060" cy="144526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39445"/>
              <a:ext cx="9724060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Apporter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une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expertise </a:t>
              </a:r>
              <a:r>
                <a:rPr lang="en-US" sz="1800" b="1" spc="4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médicale</a:t>
              </a:r>
              <a:r>
                <a:rPr lang="en-US" sz="1800" b="1" spc="4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disciplinaire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et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une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expertise </a:t>
              </a:r>
              <a:r>
                <a:rPr lang="en-US" sz="1800" b="1" spc="4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infirmière</a:t>
              </a:r>
              <a:r>
                <a:rPr lang="en-US" sz="1800" b="1" spc="4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avancée</a:t>
              </a:r>
              <a:endPara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972406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Expertise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792374" y="6591932"/>
            <a:ext cx="7293045" cy="1175553"/>
            <a:chOff x="0" y="-47625"/>
            <a:chExt cx="9724060" cy="156740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64844"/>
              <a:ext cx="9724060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Renforcer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et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actualiser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les </a:t>
              </a:r>
              <a:r>
                <a:rPr lang="en-US" sz="1800" b="1" spc="48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compétences</a:t>
              </a:r>
              <a:r>
                <a:rPr lang="en-US" sz="1800" b="1" spc="48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des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équipes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EMS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dans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situations </a:t>
              </a:r>
              <a:r>
                <a:rPr lang="en-US" sz="1800" spc="4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psychiatriques</a:t>
              </a:r>
              <a:r>
                <a:rPr lang="en-US" sz="1800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complexes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972406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Compétences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21021" y="1842595"/>
            <a:ext cx="4883366" cy="1181420"/>
            <a:chOff x="0" y="0"/>
            <a:chExt cx="6511155" cy="157522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114300"/>
              <a:ext cx="6511155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en-US" sz="6399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Objectifs</a:t>
              </a: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0" y="1549827"/>
              <a:ext cx="2390922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369011" y="8280168"/>
            <a:ext cx="8139771" cy="2006832"/>
            <a:chOff x="0" y="0"/>
            <a:chExt cx="3173145" cy="78232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92374" y="8864381"/>
            <a:ext cx="7293045" cy="788670"/>
            <a:chOff x="0" y="0"/>
            <a:chExt cx="9724060" cy="1051560"/>
          </a:xfrm>
        </p:grpSpPr>
        <p:sp>
          <p:nvSpPr>
            <p:cNvPr id="31" name="TextBox 31"/>
            <p:cNvSpPr txBox="1"/>
            <p:nvPr/>
          </p:nvSpPr>
          <p:spPr>
            <a:xfrm>
              <a:off x="0" y="664845"/>
              <a:ext cx="9724060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spc="4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Consolider les partenariats pour assurer un </a:t>
              </a:r>
              <a:r>
                <a:rPr lang="en-US" sz="1800" b="1" spc="48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itinéraire </a:t>
              </a:r>
              <a:r>
                <a:rPr lang="en-US" sz="1800" spc="4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clinique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972406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Partenariat</a:t>
              </a:r>
            </a:p>
          </p:txBody>
        </p:sp>
      </p:grpSp>
      <p:sp>
        <p:nvSpPr>
          <p:cNvPr id="34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8028" y="-59447"/>
            <a:ext cx="3922458" cy="3029964"/>
            <a:chOff x="0" y="0"/>
            <a:chExt cx="1033075" cy="798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3075" cy="798015"/>
            </a:xfrm>
            <a:custGeom>
              <a:avLst/>
              <a:gdLst/>
              <a:ahLst/>
              <a:cxnLst/>
              <a:rect l="l" t="t" r="r" b="b"/>
              <a:pathLst>
                <a:path w="1033075" h="798015">
                  <a:moveTo>
                    <a:pt x="0" y="0"/>
                  </a:moveTo>
                  <a:lnTo>
                    <a:pt x="1033075" y="0"/>
                  </a:lnTo>
                  <a:lnTo>
                    <a:pt x="1033075" y="798015"/>
                  </a:lnTo>
                  <a:lnTo>
                    <a:pt x="0" y="7980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3075" cy="836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2112683" y="3586142"/>
            <a:ext cx="3267680" cy="4092843"/>
            <a:chOff x="0" y="0"/>
            <a:chExt cx="860624" cy="1077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624" cy="1077950"/>
            </a:xfrm>
            <a:custGeom>
              <a:avLst/>
              <a:gdLst/>
              <a:ahLst/>
              <a:cxnLst/>
              <a:rect l="l" t="t" r="r" b="b"/>
              <a:pathLst>
                <a:path w="860624" h="1077950">
                  <a:moveTo>
                    <a:pt x="0" y="0"/>
                  </a:moveTo>
                  <a:lnTo>
                    <a:pt x="860624" y="0"/>
                  </a:lnTo>
                  <a:lnTo>
                    <a:pt x="860624" y="1077950"/>
                  </a:lnTo>
                  <a:lnTo>
                    <a:pt x="0" y="107795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0624" cy="111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8906623" y="1036714"/>
            <a:ext cx="0" cy="933566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grpSp>
        <p:nvGrpSpPr>
          <p:cNvPr id="9" name="Group 9"/>
          <p:cNvGrpSpPr/>
          <p:nvPr/>
        </p:nvGrpSpPr>
        <p:grpSpPr>
          <a:xfrm>
            <a:off x="1570467" y="3676644"/>
            <a:ext cx="3898627" cy="3267680"/>
            <a:chOff x="0" y="0"/>
            <a:chExt cx="969741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9741" cy="812800"/>
            </a:xfrm>
            <a:custGeom>
              <a:avLst/>
              <a:gdLst/>
              <a:ahLst/>
              <a:cxnLst/>
              <a:rect l="l" t="t" r="r" b="b"/>
              <a:pathLst>
                <a:path w="969741" h="812800">
                  <a:moveTo>
                    <a:pt x="0" y="0"/>
                  </a:moveTo>
                  <a:lnTo>
                    <a:pt x="969741" y="0"/>
                  </a:lnTo>
                  <a:lnTo>
                    <a:pt x="96974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2901" r="-12901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235741" y="951103"/>
            <a:ext cx="8023559" cy="1116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2"/>
              </a:lnSpc>
            </a:pP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Les consultations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peuvent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être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planifiées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ou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demandées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de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manière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ponctuelle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pour les situations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d’urgence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ou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aiguës</a:t>
            </a:r>
            <a:r>
              <a:rPr lang="en-US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: </a:t>
            </a:r>
            <a:r>
              <a:rPr lang="en-US" sz="1800" b="1" spc="36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Un Service Agile</a:t>
            </a:r>
          </a:p>
          <a:p>
            <a:pPr algn="l">
              <a:lnSpc>
                <a:spcPts val="3042"/>
              </a:lnSpc>
            </a:pPr>
            <a:endParaRPr lang="en-US" sz="1800" b="1" spc="36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2642" y="1743703"/>
            <a:ext cx="7497625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Prestations offertes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7707" y="8087807"/>
            <a:ext cx="4125237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Prestation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médicale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et/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infirmière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auprès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d’un-e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résident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93931" y="8087807"/>
            <a:ext cx="3538197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4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Supervision médicale et/ou infirmière directe ou indirecte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29892" y="7542629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Consultation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68566" y="8087807"/>
            <a:ext cx="3554443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4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Conseil médical et/ou infirmier auprès des soignants-es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4493" y="7542629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Liaison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31735" y="7542629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Supervision</a:t>
            </a:r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7509869" y="3587912"/>
            <a:ext cx="3267680" cy="4092843"/>
            <a:chOff x="0" y="0"/>
            <a:chExt cx="860624" cy="10779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0624" cy="1077950"/>
            </a:xfrm>
            <a:custGeom>
              <a:avLst/>
              <a:gdLst/>
              <a:ahLst/>
              <a:cxnLst/>
              <a:rect l="l" t="t" r="r" b="b"/>
              <a:pathLst>
                <a:path w="860624" h="1077950">
                  <a:moveTo>
                    <a:pt x="0" y="0"/>
                  </a:moveTo>
                  <a:lnTo>
                    <a:pt x="860624" y="0"/>
                  </a:lnTo>
                  <a:lnTo>
                    <a:pt x="860624" y="1077950"/>
                  </a:lnTo>
                  <a:lnTo>
                    <a:pt x="0" y="107795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60624" cy="111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67654" y="3678413"/>
            <a:ext cx="3898627" cy="3267680"/>
            <a:chOff x="0" y="0"/>
            <a:chExt cx="969741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69741" cy="812800"/>
            </a:xfrm>
            <a:custGeom>
              <a:avLst/>
              <a:gdLst/>
              <a:ahLst/>
              <a:cxnLst/>
              <a:rect l="l" t="t" r="r" b="b"/>
              <a:pathLst>
                <a:path w="969741" h="812800">
                  <a:moveTo>
                    <a:pt x="0" y="0"/>
                  </a:moveTo>
                  <a:lnTo>
                    <a:pt x="969741" y="0"/>
                  </a:lnTo>
                  <a:lnTo>
                    <a:pt x="96974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12901" r="-12901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24" name="Group 24"/>
          <p:cNvGrpSpPr/>
          <p:nvPr/>
        </p:nvGrpSpPr>
        <p:grpSpPr>
          <a:xfrm rot="5400000">
            <a:off x="13037271" y="3586142"/>
            <a:ext cx="3267680" cy="4092843"/>
            <a:chOff x="0" y="0"/>
            <a:chExt cx="860624" cy="10779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60624" cy="1077950"/>
            </a:xfrm>
            <a:custGeom>
              <a:avLst/>
              <a:gdLst/>
              <a:ahLst/>
              <a:cxnLst/>
              <a:rect l="l" t="t" r="r" b="b"/>
              <a:pathLst>
                <a:path w="860624" h="1077950">
                  <a:moveTo>
                    <a:pt x="0" y="0"/>
                  </a:moveTo>
                  <a:lnTo>
                    <a:pt x="860624" y="0"/>
                  </a:lnTo>
                  <a:lnTo>
                    <a:pt x="860624" y="1077950"/>
                  </a:lnTo>
                  <a:lnTo>
                    <a:pt x="0" y="107795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60624" cy="111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495056" y="3676644"/>
            <a:ext cx="3898627" cy="3267680"/>
            <a:chOff x="0" y="0"/>
            <a:chExt cx="969741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69741" cy="812800"/>
            </a:xfrm>
            <a:custGeom>
              <a:avLst/>
              <a:gdLst/>
              <a:ahLst/>
              <a:cxnLst/>
              <a:rect l="l" t="t" r="r" b="b"/>
              <a:pathLst>
                <a:path w="969741" h="812800">
                  <a:moveTo>
                    <a:pt x="0" y="0"/>
                  </a:moveTo>
                  <a:lnTo>
                    <a:pt x="969741" y="0"/>
                  </a:lnTo>
                  <a:lnTo>
                    <a:pt x="96974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2901" r="-12901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8028" y="-59447"/>
            <a:ext cx="3922458" cy="3029964"/>
            <a:chOff x="0" y="0"/>
            <a:chExt cx="1033075" cy="798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3075" cy="798015"/>
            </a:xfrm>
            <a:custGeom>
              <a:avLst/>
              <a:gdLst/>
              <a:ahLst/>
              <a:cxnLst/>
              <a:rect l="l" t="t" r="r" b="b"/>
              <a:pathLst>
                <a:path w="1033075" h="798015">
                  <a:moveTo>
                    <a:pt x="0" y="0"/>
                  </a:moveTo>
                  <a:lnTo>
                    <a:pt x="1033075" y="0"/>
                  </a:lnTo>
                  <a:lnTo>
                    <a:pt x="1033075" y="798015"/>
                  </a:lnTo>
                  <a:lnTo>
                    <a:pt x="0" y="7980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3075" cy="836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6" name="TextBox 6"/>
          <p:cNvSpPr txBox="1"/>
          <p:nvPr/>
        </p:nvSpPr>
        <p:spPr>
          <a:xfrm>
            <a:off x="7033827" y="4847373"/>
            <a:ext cx="4423842" cy="3185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Recommandations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autours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paradigmes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médico-centrés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marL="777240" lvl="2" indent="-259080" algn="just">
              <a:lnSpc>
                <a:spcPts val="2520"/>
              </a:lnSpc>
              <a:buFont typeface="Arial"/>
              <a:buChar char="⚬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traitement</a:t>
            </a: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77240" lvl="2" indent="-259080" algn="just">
              <a:lnSpc>
                <a:spcPts val="2520"/>
              </a:lnSpc>
              <a:buFont typeface="Arial"/>
              <a:buChar char="⚬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diagnostic </a:t>
            </a:r>
          </a:p>
          <a:p>
            <a:pPr marL="777240" lvl="2" indent="-259080" algn="just">
              <a:lnSpc>
                <a:spcPts val="2520"/>
              </a:lnSpc>
              <a:buFont typeface="Arial"/>
              <a:buChar char="⚬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maladie</a:t>
            </a: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520"/>
              </a:lnSpc>
            </a:pP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Evaluation/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ajustement</a:t>
            </a:r>
            <a:r>
              <a:rPr lang="en-US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mesures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thérapeutiques</a:t>
            </a: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520"/>
              </a:lnSpc>
            </a:pP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520"/>
              </a:lnSpc>
            </a:pP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1021" y="4847373"/>
            <a:ext cx="4552479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Consultation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médicale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auprès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d’un-e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résident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-e </a:t>
            </a: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Consultation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le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réseau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gravitant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autour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d’un-e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résident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78642" y="4847373"/>
            <a:ext cx="4423842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Supervision sur des situations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cliniques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3207" y="4302195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Consultation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33827" y="4302195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Liaison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81414" y="4302195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Supervision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1021" y="1728295"/>
            <a:ext cx="8496814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Prestations</a:t>
            </a:r>
            <a:r>
              <a:rPr lang="en-US" sz="6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médicales</a:t>
            </a:r>
            <a:endParaRPr lang="en-US" sz="6399" b="1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0" y="1058619"/>
            <a:ext cx="2781300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8028" y="-59447"/>
            <a:ext cx="3922458" cy="3029964"/>
            <a:chOff x="0" y="0"/>
            <a:chExt cx="1033075" cy="798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3075" cy="798015"/>
            </a:xfrm>
            <a:custGeom>
              <a:avLst/>
              <a:gdLst/>
              <a:ahLst/>
              <a:cxnLst/>
              <a:rect l="l" t="t" r="r" b="b"/>
              <a:pathLst>
                <a:path w="1033075" h="798015">
                  <a:moveTo>
                    <a:pt x="0" y="0"/>
                  </a:moveTo>
                  <a:lnTo>
                    <a:pt x="1033075" y="0"/>
                  </a:lnTo>
                  <a:lnTo>
                    <a:pt x="1033075" y="798015"/>
                  </a:lnTo>
                  <a:lnTo>
                    <a:pt x="0" y="7980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3075" cy="836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21021" y="1728295"/>
            <a:ext cx="8496814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Prestations de l’IPA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1814" y="4004267"/>
            <a:ext cx="4552479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Evaluation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Gériatrique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Globale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(EGG)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utilisant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son 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expertise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clinique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avancée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les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d’évaluation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probants</a:t>
            </a: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520"/>
              </a:lnSpc>
            </a:pP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Evaluation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clinique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infirmière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l’état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mental 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(ECI-EM)</a:t>
            </a:r>
          </a:p>
          <a:p>
            <a:pPr algn="just">
              <a:lnSpc>
                <a:spcPts val="2520"/>
              </a:lnSpc>
            </a:pP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Planification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mise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œuvre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b="1" i="1" spc="48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monitoring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évaluation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 interventions de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soins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personnalisés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selon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les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priorités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soins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complexes</a:t>
            </a:r>
          </a:p>
          <a:p>
            <a:pPr marL="194310" lvl="1" algn="just">
              <a:lnSpc>
                <a:spcPts val="2520"/>
              </a:lnSpc>
            </a:pP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Entretien </a:t>
            </a:r>
            <a:r>
              <a:rPr lang="en-US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infirmier</a:t>
            </a:r>
            <a:r>
              <a:rPr lang="en-US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 avec le-la </a:t>
            </a:r>
            <a:r>
              <a:rPr lang="en-US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résident</a:t>
            </a:r>
            <a:r>
              <a:rPr lang="en-US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-e et/</a:t>
            </a:r>
            <a:r>
              <a:rPr lang="en-US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ou</a:t>
            </a:r>
            <a:r>
              <a:rPr lang="en-US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 son réseau</a:t>
            </a:r>
          </a:p>
          <a:p>
            <a:pPr algn="just">
              <a:lnSpc>
                <a:spcPts val="2520"/>
              </a:lnSpc>
            </a:pP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Education/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enseignement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la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personne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soignée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19435" y="4004267"/>
            <a:ext cx="4423842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Supervision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clinique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directe</a:t>
            </a: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520"/>
              </a:lnSpc>
            </a:pP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Supervision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clinique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indirecte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amélioration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performances, attitudes,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éthique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connaissances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0" y="3459089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Consultation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8693" y="4004267"/>
            <a:ext cx="4576341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Conseil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et/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b="1" i="1" spc="48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coaching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spécialisé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soins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infirmiers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basé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 les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preuves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optimiser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qualité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soins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la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sécurité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résidents-es</a:t>
            </a: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520"/>
              </a:lnSpc>
            </a:pPr>
            <a:endParaRPr lang="en-US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Emettre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recommandations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quant aux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prestations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soin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spc="4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basées</a:t>
            </a:r>
            <a:r>
              <a:rPr lang="en-US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 les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pratiques</a:t>
            </a:r>
            <a:r>
              <a:rPr lang="en-US" sz="1800" b="1" spc="48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00" b="1" spc="48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exemplaires</a:t>
            </a:r>
            <a:endParaRPr lang="en-US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74620" y="3459089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Liaison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57239" y="3459089"/>
            <a:ext cx="28615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Supervision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76561" y="2765885"/>
            <a:ext cx="713082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Basées</a:t>
            </a:r>
            <a:r>
              <a:rPr lang="en-US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sur les </a:t>
            </a:r>
            <a:r>
              <a:rPr lang="en-US" sz="24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compétences</a:t>
            </a:r>
            <a:r>
              <a:rPr lang="en-US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du </a:t>
            </a:r>
            <a:r>
              <a:rPr lang="en-US" sz="24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modèle</a:t>
            </a:r>
            <a:r>
              <a:rPr lang="en-US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d’Hamric</a:t>
            </a:r>
            <a:r>
              <a:rPr lang="en-US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516446" y="395845"/>
            <a:ext cx="2992372" cy="2816147"/>
            <a:chOff x="0" y="0"/>
            <a:chExt cx="863662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3662" cy="812800"/>
            </a:xfrm>
            <a:custGeom>
              <a:avLst/>
              <a:gdLst/>
              <a:ahLst/>
              <a:cxnLst/>
              <a:rect l="l" t="t" r="r" b="b"/>
              <a:pathLst>
                <a:path w="863662" h="812800">
                  <a:moveTo>
                    <a:pt x="0" y="0"/>
                  </a:moveTo>
                  <a:lnTo>
                    <a:pt x="863662" y="0"/>
                  </a:lnTo>
                  <a:lnTo>
                    <a:pt x="86366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501" r="-501"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317079" y="3192942"/>
            <a:ext cx="2861562" cy="23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(Hamric et al. 2017)</a:t>
            </a:r>
          </a:p>
        </p:txBody>
      </p:sp>
      <p:sp>
        <p:nvSpPr>
          <p:cNvPr id="17" name="Freeform 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241715" y="-184315"/>
            <a:ext cx="2929262" cy="5355291"/>
            <a:chOff x="0" y="0"/>
            <a:chExt cx="771493" cy="14104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1493" cy="1410447"/>
            </a:xfrm>
            <a:custGeom>
              <a:avLst/>
              <a:gdLst/>
              <a:ahLst/>
              <a:cxnLst/>
              <a:rect l="l" t="t" r="r" b="b"/>
              <a:pathLst>
                <a:path w="771493" h="1410447">
                  <a:moveTo>
                    <a:pt x="0" y="0"/>
                  </a:moveTo>
                  <a:lnTo>
                    <a:pt x="771493" y="0"/>
                  </a:lnTo>
                  <a:lnTo>
                    <a:pt x="771493" y="1410447"/>
                  </a:lnTo>
                  <a:lnTo>
                    <a:pt x="0" y="1410447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71493" cy="1448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86902" y="1786262"/>
            <a:ext cx="4883366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Indicateurs</a:t>
            </a:r>
          </a:p>
        </p:txBody>
      </p:sp>
      <p:sp>
        <p:nvSpPr>
          <p:cNvPr id="6" name="AutoShape 6"/>
          <p:cNvSpPr/>
          <p:nvPr/>
        </p:nvSpPr>
        <p:spPr>
          <a:xfrm>
            <a:off x="-98612" y="1900562"/>
            <a:ext cx="4538496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7" name="Freeform 7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8" name="Freeform 8"/>
          <p:cNvSpPr/>
          <p:nvPr/>
        </p:nvSpPr>
        <p:spPr>
          <a:xfrm>
            <a:off x="7477608" y="1028699"/>
            <a:ext cx="2016252" cy="2057400"/>
          </a:xfrm>
          <a:custGeom>
            <a:avLst/>
            <a:gdLst/>
            <a:ahLst/>
            <a:cxnLst/>
            <a:rect l="l" t="t" r="r" b="b"/>
            <a:pathLst>
              <a:path w="2016252" h="2057400">
                <a:moveTo>
                  <a:pt x="0" y="0"/>
                </a:moveTo>
                <a:lnTo>
                  <a:pt x="2016252" y="0"/>
                </a:lnTo>
                <a:lnTo>
                  <a:pt x="20162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9" name="TextBox 9"/>
          <p:cNvSpPr txBox="1"/>
          <p:nvPr/>
        </p:nvSpPr>
        <p:spPr>
          <a:xfrm>
            <a:off x="1373603" y="4715524"/>
            <a:ext cx="7135012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5"/>
              </a:lnSpc>
            </a:pPr>
            <a:r>
              <a:rPr lang="en-US" sz="2399" b="1" spc="47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Indicateurs</a:t>
            </a:r>
            <a:r>
              <a:rPr lang="en-US" sz="2399" b="1" spc="47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du service de liaison-consultation du RFSM</a:t>
            </a:r>
          </a:p>
          <a:p>
            <a:pPr algn="just">
              <a:lnSpc>
                <a:spcPts val="3042"/>
              </a:lnSpc>
            </a:pPr>
            <a:endParaRPr lang="en-US" sz="2399" b="1" spc="47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388620" lvl="1" indent="-194310" algn="just">
              <a:lnSpc>
                <a:spcPts val="3528"/>
              </a:lnSpc>
              <a:buFont typeface="Arial"/>
              <a:buChar char="•"/>
            </a:pP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Diminution des </a:t>
            </a:r>
            <a:r>
              <a:rPr lang="en-US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admissions 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des patients </a:t>
            </a: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provenant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des EMS</a:t>
            </a:r>
          </a:p>
          <a:p>
            <a:pPr marL="388620" lvl="1" indent="-194310" algn="just">
              <a:lnSpc>
                <a:spcPts val="3528"/>
              </a:lnSpc>
              <a:buFont typeface="Arial"/>
              <a:buChar char="•"/>
            </a:pPr>
            <a:r>
              <a:rPr lang="en-US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Satisfaction 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des EMS</a:t>
            </a:r>
          </a:p>
          <a:p>
            <a:pPr marL="388620" lvl="1" indent="-194310" algn="just">
              <a:lnSpc>
                <a:spcPts val="3528"/>
              </a:lnSpc>
              <a:buFont typeface="Arial"/>
              <a:buChar char="•"/>
            </a:pP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Augmentation de la </a:t>
            </a:r>
            <a:r>
              <a:rPr lang="en-US" sz="1800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réactivité</a:t>
            </a:r>
            <a:r>
              <a:rPr lang="en-US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 </a:t>
            </a:r>
          </a:p>
          <a:p>
            <a:pPr marL="388620" lvl="1" indent="-194310" algn="just">
              <a:lnSpc>
                <a:spcPts val="3528"/>
              </a:lnSpc>
              <a:buFont typeface="Arial"/>
              <a:buChar char="•"/>
            </a:pP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Nombre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sz="1800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d’interventions</a:t>
            </a:r>
            <a:r>
              <a:rPr lang="en-US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en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EMS</a:t>
            </a:r>
          </a:p>
          <a:p>
            <a:pPr algn="just">
              <a:lnSpc>
                <a:spcPts val="3042"/>
              </a:lnSpc>
            </a:pPr>
            <a:endParaRPr lang="en-US" sz="1800" spc="36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just">
              <a:lnSpc>
                <a:spcPts val="3042"/>
              </a:lnSpc>
            </a:pPr>
            <a:endParaRPr lang="en-US" sz="1800" spc="36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01200" y="2581388"/>
            <a:ext cx="6997163" cy="704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5"/>
              </a:lnSpc>
            </a:pPr>
            <a:endParaRPr dirty="0"/>
          </a:p>
          <a:p>
            <a:pPr algn="just">
              <a:lnSpc>
                <a:spcPts val="4055"/>
              </a:lnSpc>
            </a:pPr>
            <a:r>
              <a:rPr lang="en-US" sz="2399" b="1" spc="47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Indicateurs</a:t>
            </a:r>
            <a:r>
              <a:rPr lang="en-US" sz="2399" b="1" spc="47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de la </a:t>
            </a:r>
            <a:r>
              <a:rPr lang="en-US" sz="2399" b="1" spc="47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pratique</a:t>
            </a:r>
            <a:r>
              <a:rPr lang="en-US" sz="2399" b="1" spc="47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2399" b="1" spc="47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infirmière</a:t>
            </a:r>
            <a:r>
              <a:rPr lang="en-US" sz="2399" b="1" spc="47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2399" b="1" spc="47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avancée</a:t>
            </a:r>
            <a:endParaRPr lang="en-US" sz="2399" b="1" spc="47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just">
              <a:lnSpc>
                <a:spcPts val="4055"/>
              </a:lnSpc>
            </a:pPr>
            <a:endParaRPr lang="en-US" sz="2399" b="1" spc="47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194310" lvl="1" algn="just">
              <a:lnSpc>
                <a:spcPts val="3617"/>
              </a:lnSpc>
            </a:pPr>
            <a:r>
              <a:rPr lang="en-US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Structure </a:t>
            </a:r>
          </a:p>
          <a:p>
            <a:pPr marL="480060" lvl="1" indent="-285750" algn="just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Fréquence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des </a:t>
            </a:r>
            <a:r>
              <a:rPr lang="en-US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supervisions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cliniques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directes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et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indirectes</a:t>
            </a:r>
            <a:endParaRPr lang="en-US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480060" lvl="1" indent="-285750" algn="just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Nombre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 sessions de </a:t>
            </a:r>
            <a:r>
              <a:rPr lang="en-US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coaching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spécialisées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réalisées</a:t>
            </a:r>
            <a:endParaRPr lang="en-US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480060" lvl="1" indent="-285750" algn="just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Nombre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d’interventions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cliniques</a:t>
            </a:r>
            <a:r>
              <a:rPr lang="en-US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 </a:t>
            </a:r>
            <a:r>
              <a:rPr lang="en-US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directes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IPA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traitées</a:t>
            </a:r>
            <a:endParaRPr lang="en-US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194310" lvl="1" algn="just">
              <a:lnSpc>
                <a:spcPts val="3617"/>
              </a:lnSpc>
            </a:pPr>
            <a:r>
              <a:rPr lang="en-US" sz="1800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Processus</a:t>
            </a:r>
            <a:endParaRPr lang="en-US" sz="1800" b="1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480060" lvl="1" indent="-285750" algn="just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Taux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d'adhérence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des </a:t>
            </a:r>
            <a:r>
              <a:rPr lang="en-US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recommandations</a:t>
            </a:r>
            <a:r>
              <a:rPr lang="en-US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cliniques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fondées</a:t>
            </a:r>
            <a:r>
              <a:rPr lang="en-US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sur des </a:t>
            </a:r>
            <a:r>
              <a:rPr lang="en-US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preuves</a:t>
            </a:r>
            <a:endParaRPr lang="en-US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194310" lvl="1" algn="just">
              <a:lnSpc>
                <a:spcPts val="3617"/>
              </a:lnSpc>
            </a:pPr>
            <a:r>
              <a:rPr lang="en-US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Résultats</a:t>
            </a:r>
            <a:endParaRPr lang="en-US" sz="1800" b="1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388620" lvl="1" indent="-194310" algn="just">
              <a:lnSpc>
                <a:spcPts val="3617"/>
              </a:lnSpc>
              <a:buFont typeface="Arial"/>
              <a:buChar char="•"/>
            </a:pP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Amélioration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des </a:t>
            </a:r>
            <a:r>
              <a:rPr lang="en-US" sz="1800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connaissances</a:t>
            </a:r>
            <a:r>
              <a:rPr lang="en-US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 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des </a:t>
            </a: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collaborateurs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, </a:t>
            </a: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lors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des supervisions </a:t>
            </a: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cliniques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</a:t>
            </a: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directes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et </a:t>
            </a: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indirectes</a:t>
            </a:r>
            <a:endParaRPr lang="en-US" sz="1800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388620" lvl="1" indent="-194310" algn="just">
              <a:lnSpc>
                <a:spcPts val="3617"/>
              </a:lnSpc>
              <a:buFont typeface="Arial"/>
              <a:buChar char="•"/>
            </a:pPr>
            <a:r>
              <a:rPr lang="en-US" sz="1800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Taux</a:t>
            </a:r>
            <a:r>
              <a:rPr lang="en-US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 satisfaction des </a:t>
            </a:r>
            <a:r>
              <a:rPr lang="en-US" sz="1800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collaborateurs</a:t>
            </a:r>
            <a:r>
              <a:rPr lang="en-US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 Bold"/>
              </a:rPr>
              <a:t> </a:t>
            </a:r>
          </a:p>
          <a:p>
            <a:pPr algn="just">
              <a:lnSpc>
                <a:spcPts val="3042"/>
              </a:lnSpc>
            </a:pPr>
            <a:endParaRPr lang="en-US" sz="1800" b="1" spc="36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373603" y="5905500"/>
            <a:ext cx="1830345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13" name="AutoShape 11"/>
          <p:cNvSpPr/>
          <p:nvPr/>
        </p:nvSpPr>
        <p:spPr>
          <a:xfrm>
            <a:off x="9601200" y="3980822"/>
            <a:ext cx="1830345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36301"/>
              </p:ext>
            </p:extLst>
          </p:nvPr>
        </p:nvGraphicFramePr>
        <p:xfrm>
          <a:off x="1321845" y="1416089"/>
          <a:ext cx="16224249" cy="7429500"/>
        </p:xfrm>
        <a:graphic>
          <a:graphicData uri="http://schemas.openxmlformats.org/drawingml/2006/table">
            <a:tbl>
              <a:tblPr/>
              <a:tblGrid>
                <a:gridCol w="681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519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i="1" dirty="0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Strengths -</a:t>
                      </a:r>
                      <a:r>
                        <a:rPr lang="en-US" sz="2799" b="1" dirty="0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 Forces</a:t>
                      </a:r>
                      <a:endParaRPr lang="en-US" sz="1100" dirty="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en-US" sz="1100" dirty="0"/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b="1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Complémentarité</a:t>
                      </a:r>
                      <a:r>
                        <a:rPr lang="en-US" sz="1799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rôles</a:t>
                      </a:r>
                      <a:endParaRPr lang="en-US" sz="1799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b="1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Compétences</a:t>
                      </a:r>
                      <a:r>
                        <a:rPr lang="en-US" sz="1799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r>
                        <a:rPr lang="en-US" sz="1799" b="1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avancées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de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l’IPA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pratique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clinique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directe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et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indirecte</a:t>
                      </a:r>
                      <a:endParaRPr lang="en-US" sz="1799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b="1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Interprofessionnalité</a:t>
                      </a:r>
                      <a:endParaRPr lang="en-US" sz="1799" b="1" dirty="0">
                        <a:solidFill>
                          <a:srgbClr val="000000"/>
                        </a:solidFill>
                        <a:latin typeface="Open Sans Bold"/>
                        <a:ea typeface="Open Sans Bold"/>
                        <a:cs typeface="Open Sans Bold"/>
                        <a:sym typeface="Open Sans Bold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Leadership 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b="1" i="1" dirty="0">
                          <a:solidFill>
                            <a:srgbClr val="000000"/>
                          </a:solidFill>
                          <a:latin typeface="Open Sans Bold Italics"/>
                          <a:ea typeface="Open Sans Bold Italics"/>
                          <a:cs typeface="Open Sans Bold Italics"/>
                          <a:sym typeface="Open Sans Bold Italics"/>
                        </a:rPr>
                        <a:t>Monitoring 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prestations</a:t>
                      </a:r>
                      <a:endParaRPr lang="en-US" sz="1799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Approche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b="1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holistique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des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soins</a:t>
                      </a:r>
                      <a:endParaRPr lang="en-US" sz="1799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l">
                        <a:lnSpc>
                          <a:spcPts val="2519"/>
                        </a:lnSpc>
                      </a:pPr>
                      <a:endParaRPr lang="en-US" sz="1799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i="1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Weaknesses - </a:t>
                      </a:r>
                      <a:r>
                        <a:rPr lang="en-US" sz="2799" b="1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Faiblesses</a:t>
                      </a:r>
                      <a:endParaRPr lang="en-US" sz="110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88622" lvl="1" indent="-194311" algn="l">
                        <a:lnSpc>
                          <a:spcPts val="2520"/>
                        </a:lnSpc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Faible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nombre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d’intervenant-s (N=1)</a:t>
                      </a:r>
                    </a:p>
                    <a:p>
                      <a:pPr algn="l">
                        <a:lnSpc>
                          <a:spcPts val="2520"/>
                        </a:lnSpc>
                      </a:pPr>
                      <a:endParaRPr lang="en-US" sz="18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9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i="1" spc="55" dirty="0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Opportunities - </a:t>
                      </a:r>
                      <a:r>
                        <a:rPr lang="en-US" sz="2799" b="1" spc="55" dirty="0" err="1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Opportunités</a:t>
                      </a:r>
                      <a:endParaRPr lang="en-US" sz="1100" dirty="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en-US" sz="1100" dirty="0"/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Mise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lumière des </a:t>
                      </a:r>
                      <a:r>
                        <a:rPr lang="en-US" sz="1799" b="1" spc="35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compétences</a:t>
                      </a:r>
                      <a:r>
                        <a:rPr lang="en-US" sz="1799" b="1" spc="35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l’IPA</a:t>
                      </a:r>
                      <a:endParaRPr lang="en-US" sz="1799" spc="35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Amélioration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la </a:t>
                      </a:r>
                      <a:r>
                        <a:rPr lang="en-US" sz="1799" b="1" spc="35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collaboration 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entre les EMS et le RFSM</a:t>
                      </a:r>
                    </a:p>
                    <a:p>
                      <a:pPr marL="388618" marR="0" lvl="1" indent="-194309" algn="l" defTabSz="914400" rtl="0" eaLnBrk="1" fontAlgn="auto" latinLnBrk="0" hangingPunct="1">
                        <a:lnSpc>
                          <a:spcPts val="25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Renforcement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la </a:t>
                      </a:r>
                      <a:r>
                        <a:rPr lang="en-US" sz="1799" b="1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continuité</a:t>
                      </a:r>
                      <a:r>
                        <a:rPr lang="en-US" sz="1799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soins</a:t>
                      </a:r>
                      <a:endParaRPr lang="en-US" sz="1799" spc="35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Optimisation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la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visibilité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la </a:t>
                      </a:r>
                      <a:r>
                        <a:rPr lang="en-US" sz="1799" b="1" spc="35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trajectoire</a:t>
                      </a:r>
                      <a:r>
                        <a:rPr lang="en-US" sz="1799" b="1" spc="35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clinique</a:t>
                      </a:r>
                      <a:endParaRPr lang="en-US" sz="1799" spc="35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fr-FR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Renforcer le positionnement du RFSM en </a:t>
                      </a:r>
                      <a:r>
                        <a:rPr lang="fr-FR" sz="1799" b="1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pôle de compétence</a:t>
                      </a:r>
                      <a:r>
                        <a:rPr lang="fr-FR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en psychiatrie de l’âge avancé du canton.</a:t>
                      </a:r>
                      <a:endParaRPr lang="en-US" sz="1799" spc="35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i="1" dirty="0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Threats - </a:t>
                      </a:r>
                      <a:r>
                        <a:rPr lang="en-US" sz="2799" b="1" dirty="0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Menaces</a:t>
                      </a:r>
                      <a:endParaRPr lang="en-US" sz="1100" dirty="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en-US" sz="1100" dirty="0"/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b="1" spc="35" dirty="0" err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Méconnaissance</a:t>
                      </a:r>
                      <a:r>
                        <a:rPr lang="en-US" sz="1799" b="1" spc="35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rôle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l’IPA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au sein des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équipes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médico-soignantes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des EMS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en-US" sz="1799" b="1" spc="35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Absence 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 cadre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légal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sur la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pratique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infirmière</a:t>
                      </a:r>
                      <a:r>
                        <a:rPr lang="en-US" sz="1799" spc="35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799" spc="35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avancée</a:t>
                      </a:r>
                      <a:endParaRPr lang="en-US" sz="1799" spc="35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8474556" y="3648556"/>
            <a:ext cx="59846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126308" y="3291986"/>
            <a:ext cx="1310837" cy="1262198"/>
            <a:chOff x="0" y="0"/>
            <a:chExt cx="345241" cy="3324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86EAE9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126308" y="4543607"/>
            <a:ext cx="1310837" cy="1262198"/>
            <a:chOff x="0" y="0"/>
            <a:chExt cx="345241" cy="3324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O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37145" y="3291986"/>
            <a:ext cx="1310837" cy="1262198"/>
            <a:chOff x="0" y="0"/>
            <a:chExt cx="345241" cy="3324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W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37145" y="4543607"/>
            <a:ext cx="1310837" cy="1262198"/>
            <a:chOff x="0" y="0"/>
            <a:chExt cx="345241" cy="3324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2C92D5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T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42423" y="1484266"/>
            <a:ext cx="1816877" cy="1658313"/>
          </a:xfrm>
          <a:custGeom>
            <a:avLst/>
            <a:gdLst/>
            <a:ahLst/>
            <a:cxnLst/>
            <a:rect l="l" t="t" r="r" b="b"/>
            <a:pathLst>
              <a:path w="1816877" h="1658313">
                <a:moveTo>
                  <a:pt x="0" y="0"/>
                </a:moveTo>
                <a:lnTo>
                  <a:pt x="1816877" y="0"/>
                </a:lnTo>
                <a:lnTo>
                  <a:pt x="1816877" y="1658313"/>
                </a:lnTo>
                <a:lnTo>
                  <a:pt x="0" y="165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/>
          </a:p>
        </p:txBody>
      </p:sp>
      <p:grpSp>
        <p:nvGrpSpPr>
          <p:cNvPr id="17" name="Group 17"/>
          <p:cNvGrpSpPr/>
          <p:nvPr/>
        </p:nvGrpSpPr>
        <p:grpSpPr>
          <a:xfrm rot="5400000">
            <a:off x="-5499819" y="3312462"/>
            <a:ext cx="10287000" cy="2046138"/>
            <a:chOff x="0" y="0"/>
            <a:chExt cx="2709333" cy="5389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3" cy="538901"/>
            </a:xfrm>
            <a:custGeom>
              <a:avLst/>
              <a:gdLst/>
              <a:ahLst/>
              <a:cxnLst/>
              <a:rect l="l" t="t" r="r" b="b"/>
              <a:pathLst>
                <a:path w="2709333" h="538901">
                  <a:moveTo>
                    <a:pt x="0" y="0"/>
                  </a:moveTo>
                  <a:lnTo>
                    <a:pt x="2709333" y="0"/>
                  </a:lnTo>
                  <a:lnTo>
                    <a:pt x="2709333" y="538901"/>
                  </a:lnTo>
                  <a:lnTo>
                    <a:pt x="0" y="538901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333" cy="577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62" b="-5262"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21" name="TextBox 21"/>
          <p:cNvSpPr txBox="1"/>
          <p:nvPr/>
        </p:nvSpPr>
        <p:spPr>
          <a:xfrm rot="-5400000">
            <a:off x="-3013036" y="4706303"/>
            <a:ext cx="7454822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Conclusion</a:t>
            </a:r>
          </a:p>
        </p:txBody>
      </p:sp>
      <p:sp>
        <p:nvSpPr>
          <p:cNvPr id="22" name="AutoShape 22"/>
          <p:cNvSpPr/>
          <p:nvPr/>
        </p:nvSpPr>
        <p:spPr>
          <a:xfrm flipH="1">
            <a:off x="666750" y="-20708"/>
            <a:ext cx="19050" cy="4356238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Personnalisé</PresentationFormat>
  <Paragraphs>146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Lato</vt:lpstr>
      <vt:lpstr>Calibri</vt:lpstr>
      <vt:lpstr>Lora Bold</vt:lpstr>
      <vt:lpstr>Playfair Display Bold</vt:lpstr>
      <vt:lpstr>Playfair Display</vt:lpstr>
      <vt:lpstr>Open Sans Italics</vt:lpstr>
      <vt:lpstr>Aileron Heavy</vt:lpstr>
      <vt:lpstr>Open Sans Bold</vt:lpstr>
      <vt:lpstr>Arial</vt:lpstr>
      <vt:lpstr>Open Sans</vt:lpstr>
      <vt:lpstr>Lora</vt:lpstr>
      <vt:lpstr>Open Sans Bold Italics</vt:lpstr>
      <vt:lpstr>Playfair Display Bold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Liaison IPA-Médecin RFSM</dc:title>
  <dc:creator>Bapst Sophie</dc:creator>
  <cp:lastModifiedBy>Lambelet Moulin Sandra</cp:lastModifiedBy>
  <cp:revision>18</cp:revision>
  <dcterms:created xsi:type="dcterms:W3CDTF">2006-08-16T00:00:00Z</dcterms:created>
  <dcterms:modified xsi:type="dcterms:W3CDTF">2024-09-25T06:59:06Z</dcterms:modified>
  <dc:identifier>DAGOfJAokvA</dc:identifier>
</cp:coreProperties>
</file>