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5" r:id="rId2"/>
    <p:sldId id="287" r:id="rId3"/>
    <p:sldId id="299" r:id="rId4"/>
    <p:sldId id="298" r:id="rId5"/>
    <p:sldId id="279" r:id="rId6"/>
    <p:sldId id="280" r:id="rId7"/>
    <p:sldId id="281" r:id="rId8"/>
    <p:sldId id="290" r:id="rId9"/>
    <p:sldId id="285" r:id="rId10"/>
    <p:sldId id="286" r:id="rId11"/>
    <p:sldId id="283" r:id="rId12"/>
    <p:sldId id="282" r:id="rId13"/>
    <p:sldId id="297" r:id="rId14"/>
    <p:sldId id="300" r:id="rId15"/>
    <p:sldId id="277" r:id="rId16"/>
    <p:sldId id="28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6782" autoAdjust="0"/>
  </p:normalViewPr>
  <p:slideViewPr>
    <p:cSldViewPr snapToGrid="0">
      <p:cViewPr varScale="1">
        <p:scale>
          <a:sx n="55" d="100"/>
          <a:sy n="55" d="100"/>
        </p:scale>
        <p:origin x="10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67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9CB7A-8F8F-40F2-ABD6-1473C5F6A9D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D64D180C-574A-4BF6-B88C-218FEB155324}">
      <dgm:prSet phldrT="[Texte]" custT="1"/>
      <dgm:spPr/>
      <dgm:t>
        <a:bodyPr/>
        <a:lstStyle/>
        <a:p>
          <a:pPr>
            <a:buFontTx/>
            <a:buChar char="-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Equipe pluridisciplinaire</a:t>
          </a:r>
        </a:p>
      </dgm:t>
    </dgm:pt>
    <dgm:pt modelId="{799FECB4-74B8-4F30-A825-CD5C117C6527}" type="parTrans" cxnId="{8C58A293-918A-414F-A072-BF47B7B3308A}">
      <dgm:prSet/>
      <dgm:spPr/>
      <dgm:t>
        <a:bodyPr/>
        <a:lstStyle/>
        <a:p>
          <a:endParaRPr lang="fr-CH"/>
        </a:p>
      </dgm:t>
    </dgm:pt>
    <dgm:pt modelId="{065E8983-952E-4206-AF14-86317520A5D1}" type="sibTrans" cxnId="{8C58A293-918A-414F-A072-BF47B7B3308A}">
      <dgm:prSet/>
      <dgm:spPr>
        <a:solidFill>
          <a:schemeClr val="bg1"/>
        </a:solidFill>
      </dgm:spPr>
      <dgm:t>
        <a:bodyPr/>
        <a:lstStyle/>
        <a:p>
          <a:endParaRPr lang="fr-CH"/>
        </a:p>
      </dgm:t>
    </dgm:pt>
    <dgm:pt modelId="{E24BF14F-DF04-487F-9035-4276ED1D1DAE}">
      <dgm:prSet phldrT="[Texte]" custT="1"/>
      <dgm:spPr/>
      <dgm:t>
        <a:bodyPr/>
        <a:lstStyle/>
        <a:p>
          <a:pPr>
            <a:buFontTx/>
            <a:buChar char="-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Recommandé par les guidelines européennes</a:t>
          </a:r>
        </a:p>
      </dgm:t>
    </dgm:pt>
    <dgm:pt modelId="{0AEC4D12-43ED-401C-8790-ADE4B9304B9A}" type="parTrans" cxnId="{BAB0BB7E-1146-40CD-8449-2D8B434EC0E3}">
      <dgm:prSet/>
      <dgm:spPr/>
      <dgm:t>
        <a:bodyPr/>
        <a:lstStyle/>
        <a:p>
          <a:endParaRPr lang="fr-CH"/>
        </a:p>
      </dgm:t>
    </dgm:pt>
    <dgm:pt modelId="{868E63C3-0E11-46A9-ACC5-0AA8C075FF94}" type="sibTrans" cxnId="{BAB0BB7E-1146-40CD-8449-2D8B434EC0E3}">
      <dgm:prSet/>
      <dgm:spPr/>
      <dgm:t>
        <a:bodyPr/>
        <a:lstStyle/>
        <a:p>
          <a:endParaRPr lang="fr-CH"/>
        </a:p>
      </dgm:t>
    </dgm:pt>
    <dgm:pt modelId="{38795FE1-1FD8-4AD9-9334-8D9B5A7F4921}">
      <dgm:prSet phldrT="[Texte]" custT="1"/>
      <dgm:spPr/>
      <dgm:t>
        <a:bodyPr/>
        <a:lstStyle/>
        <a:p>
          <a:pPr>
            <a:buFontTx/>
            <a:buChar char="-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Approche multifocale </a:t>
          </a:r>
        </a:p>
      </dgm:t>
    </dgm:pt>
    <dgm:pt modelId="{815BA215-E06D-4604-86DE-B5C3596C7F17}" type="parTrans" cxnId="{A93617AB-F10E-4572-B341-E9EE9617832A}">
      <dgm:prSet/>
      <dgm:spPr/>
      <dgm:t>
        <a:bodyPr/>
        <a:lstStyle/>
        <a:p>
          <a:endParaRPr lang="fr-CH"/>
        </a:p>
      </dgm:t>
    </dgm:pt>
    <dgm:pt modelId="{1E45A6F1-2AAF-47C6-AF33-872EBF51AE91}" type="sibTrans" cxnId="{A93617AB-F10E-4572-B341-E9EE9617832A}">
      <dgm:prSet/>
      <dgm:spPr/>
      <dgm:t>
        <a:bodyPr/>
        <a:lstStyle/>
        <a:p>
          <a:endParaRPr lang="fr-CH"/>
        </a:p>
      </dgm:t>
    </dgm:pt>
    <dgm:pt modelId="{0239EB3A-7EB8-45E9-9A69-F4F458667771}">
      <dgm:prSet phldrT="[Texte]" custT="1"/>
      <dgm:spPr/>
      <dgm:t>
        <a:bodyPr/>
        <a:lstStyle/>
        <a:p>
          <a:pPr>
            <a:buFontTx/>
            <a:buChar char="-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Questionnement sur les pratiques </a:t>
          </a:r>
        </a:p>
      </dgm:t>
    </dgm:pt>
    <dgm:pt modelId="{CF465290-9E85-45E5-B0E8-0D46C705A9F7}" type="parTrans" cxnId="{97DF14AF-93FD-4AEC-AA5A-F059317A1126}">
      <dgm:prSet/>
      <dgm:spPr/>
      <dgm:t>
        <a:bodyPr/>
        <a:lstStyle/>
        <a:p>
          <a:endParaRPr lang="fr-CH"/>
        </a:p>
      </dgm:t>
    </dgm:pt>
    <dgm:pt modelId="{0CD79BC1-638D-4831-BBF5-13969DE640FD}" type="sibTrans" cxnId="{97DF14AF-93FD-4AEC-AA5A-F059317A1126}">
      <dgm:prSet/>
      <dgm:spPr/>
      <dgm:t>
        <a:bodyPr/>
        <a:lstStyle/>
        <a:p>
          <a:endParaRPr lang="fr-CH"/>
        </a:p>
      </dgm:t>
    </dgm:pt>
    <dgm:pt modelId="{6C46E6C3-809A-41C3-BD9B-D9063D757711}">
      <dgm:prSet phldrT="[Texte]" custT="1"/>
      <dgm:spPr/>
      <dgm:t>
        <a:bodyPr/>
        <a:lstStyle/>
        <a:p>
          <a:pPr>
            <a:buFontTx/>
            <a:buChar char="-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Compétences médicales et infirmières spécialisées </a:t>
          </a:r>
        </a:p>
      </dgm:t>
    </dgm:pt>
    <dgm:pt modelId="{A9EAAF82-AA83-466F-841C-564CE78992FA}" type="parTrans" cxnId="{53A1F135-893F-4940-9D71-47CD797C33D1}">
      <dgm:prSet/>
      <dgm:spPr/>
      <dgm:t>
        <a:bodyPr/>
        <a:lstStyle/>
        <a:p>
          <a:endParaRPr lang="fr-CH"/>
        </a:p>
      </dgm:t>
    </dgm:pt>
    <dgm:pt modelId="{5A1519A7-5D6E-4A92-A2A9-20B5595ACEC8}" type="sibTrans" cxnId="{53A1F135-893F-4940-9D71-47CD797C33D1}">
      <dgm:prSet/>
      <dgm:spPr/>
      <dgm:t>
        <a:bodyPr/>
        <a:lstStyle/>
        <a:p>
          <a:endParaRPr lang="fr-CH"/>
        </a:p>
      </dgm:t>
    </dgm:pt>
    <dgm:pt modelId="{DBC57FAE-D262-41CC-AE87-0C3E558B498F}">
      <dgm:prSet phldrT="[Texte]" custT="1"/>
      <dgm:spPr/>
      <dgm:t>
        <a:bodyPr/>
        <a:lstStyle/>
        <a:p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Consultation</a:t>
          </a:r>
        </a:p>
      </dgm:t>
    </dgm:pt>
    <dgm:pt modelId="{20A47A7B-CB5D-4D59-B63C-65CCA3CED1FA}" type="parTrans" cxnId="{6AAB5960-AEE0-44BE-B724-19F51AFA15B5}">
      <dgm:prSet/>
      <dgm:spPr/>
      <dgm:t>
        <a:bodyPr/>
        <a:lstStyle/>
        <a:p>
          <a:endParaRPr lang="fr-CH"/>
        </a:p>
      </dgm:t>
    </dgm:pt>
    <dgm:pt modelId="{568B32DD-3BC1-48EA-99BB-8BE454739996}" type="sibTrans" cxnId="{6AAB5960-AEE0-44BE-B724-19F51AFA15B5}">
      <dgm:prSet/>
      <dgm:spPr/>
      <dgm:t>
        <a:bodyPr/>
        <a:lstStyle/>
        <a:p>
          <a:endParaRPr lang="fr-CH"/>
        </a:p>
      </dgm:t>
    </dgm:pt>
    <dgm:pt modelId="{53E51A5D-29DE-49F9-9A56-842389662D55}">
      <dgm:prSet phldrT="[Texte]" custT="1"/>
      <dgm:spPr/>
      <dgm:t>
        <a:bodyPr/>
        <a:lstStyle/>
        <a:p>
          <a:pPr>
            <a:buFontTx/>
            <a:buChar char="-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Lien équipe médico-soignante amélioré </a:t>
          </a:r>
        </a:p>
      </dgm:t>
    </dgm:pt>
    <dgm:pt modelId="{EC764F79-388C-4E3F-969C-0D36E1DB8732}" type="parTrans" cxnId="{0AD89F85-2CD6-4DB9-BE58-249EA4CBBB25}">
      <dgm:prSet/>
      <dgm:spPr/>
      <dgm:t>
        <a:bodyPr/>
        <a:lstStyle/>
        <a:p>
          <a:endParaRPr lang="fr-CH"/>
        </a:p>
      </dgm:t>
    </dgm:pt>
    <dgm:pt modelId="{98CAA065-AFC4-4EA5-968F-D00C9567A028}" type="sibTrans" cxnId="{0AD89F85-2CD6-4DB9-BE58-249EA4CBBB25}">
      <dgm:prSet/>
      <dgm:spPr/>
      <dgm:t>
        <a:bodyPr/>
        <a:lstStyle/>
        <a:p>
          <a:endParaRPr lang="fr-CH"/>
        </a:p>
      </dgm:t>
    </dgm:pt>
    <dgm:pt modelId="{D7816A3E-D9E0-42E5-BF8F-325514A42D67}" type="pres">
      <dgm:prSet presAssocID="{A569CB7A-8F8F-40F2-ABD6-1473C5F6A9D7}" presName="Name0" presStyleCnt="0">
        <dgm:presLayoutVars>
          <dgm:dir/>
        </dgm:presLayoutVars>
      </dgm:prSet>
      <dgm:spPr/>
    </dgm:pt>
    <dgm:pt modelId="{2BA9D811-E264-4A9F-8FB0-C87BEFA0E2DB}" type="pres">
      <dgm:prSet presAssocID="{065E8983-952E-4206-AF14-86317520A5D1}" presName="picture_1" presStyleLbl="bgImgPlace1" presStyleIdx="0" presStyleCnt="1" custScaleY="73188"/>
      <dgm:spPr/>
    </dgm:pt>
    <dgm:pt modelId="{42CA7884-7264-42D9-B37E-FFDF41099ADE}" type="pres">
      <dgm:prSet presAssocID="{D64D180C-574A-4BF6-B88C-218FEB155324}" presName="text_1" presStyleLbl="node1" presStyleIdx="0" presStyleCnt="0">
        <dgm:presLayoutVars>
          <dgm:bulletEnabled val="1"/>
        </dgm:presLayoutVars>
      </dgm:prSet>
      <dgm:spPr/>
    </dgm:pt>
    <dgm:pt modelId="{4D08ED2A-0A59-4F02-9640-28FC26DB49C0}" type="pres">
      <dgm:prSet presAssocID="{A569CB7A-8F8F-40F2-ABD6-1473C5F6A9D7}" presName="linV" presStyleCnt="0"/>
      <dgm:spPr/>
    </dgm:pt>
    <dgm:pt modelId="{FB424A7D-0AD0-4BAA-8EDF-FD63E23BAFD4}" type="pres">
      <dgm:prSet presAssocID="{E24BF14F-DF04-487F-9035-4276ED1D1DAE}" presName="pair" presStyleCnt="0"/>
      <dgm:spPr/>
    </dgm:pt>
    <dgm:pt modelId="{8663A34F-A8C3-49B4-A6ED-A2E281D1C461}" type="pres">
      <dgm:prSet presAssocID="{E24BF14F-DF04-487F-9035-4276ED1D1DAE}" presName="spaceH" presStyleLbl="node1" presStyleIdx="0" presStyleCnt="0"/>
      <dgm:spPr/>
    </dgm:pt>
    <dgm:pt modelId="{31E32EDF-0147-4286-8C41-8305C9DB9F8D}" type="pres">
      <dgm:prSet presAssocID="{E24BF14F-DF04-487F-9035-4276ED1D1DAE}" presName="desPictures" presStyleLbl="align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vres avec un remplissage uni"/>
        </a:ext>
      </dgm:extLst>
    </dgm:pt>
    <dgm:pt modelId="{4ECFEEAB-01D6-4C4A-8FB8-3BF02C8E8C8A}" type="pres">
      <dgm:prSet presAssocID="{E24BF14F-DF04-487F-9035-4276ED1D1DAE}" presName="desTextWrapper" presStyleCnt="0"/>
      <dgm:spPr/>
    </dgm:pt>
    <dgm:pt modelId="{CE7B53C8-42E3-4C2B-84C8-0C93965BF41E}" type="pres">
      <dgm:prSet presAssocID="{E24BF14F-DF04-487F-9035-4276ED1D1DAE}" presName="desText" presStyleLbl="revTx" presStyleIdx="0" presStyleCnt="6" custScaleX="261760">
        <dgm:presLayoutVars>
          <dgm:bulletEnabled val="1"/>
        </dgm:presLayoutVars>
      </dgm:prSet>
      <dgm:spPr/>
    </dgm:pt>
    <dgm:pt modelId="{46971988-FAF5-473E-8068-DD38AA15FB9C}" type="pres">
      <dgm:prSet presAssocID="{868E63C3-0E11-46A9-ACC5-0AA8C075FF94}" presName="spaceV" presStyleCnt="0"/>
      <dgm:spPr/>
    </dgm:pt>
    <dgm:pt modelId="{209F3ECF-9485-495B-8D4F-1EE497746DB9}" type="pres">
      <dgm:prSet presAssocID="{38795FE1-1FD8-4AD9-9334-8D9B5A7F4921}" presName="pair" presStyleCnt="0"/>
      <dgm:spPr/>
    </dgm:pt>
    <dgm:pt modelId="{11FF7A22-0FD4-4BEA-BE70-AE40F9E51AA5}" type="pres">
      <dgm:prSet presAssocID="{38795FE1-1FD8-4AD9-9334-8D9B5A7F4921}" presName="spaceH" presStyleLbl="node1" presStyleIdx="0" presStyleCnt="0"/>
      <dgm:spPr/>
    </dgm:pt>
    <dgm:pt modelId="{15C2C6DC-6EAE-47E1-A4B6-6ECA334F75CE}" type="pres">
      <dgm:prSet presAssocID="{38795FE1-1FD8-4AD9-9334-8D9B5A7F4921}" presName="desPictures" presStyleLbl="alignImgPlac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éseaux sociaux avec un remplissage uni"/>
        </a:ext>
      </dgm:extLst>
    </dgm:pt>
    <dgm:pt modelId="{C55258D4-200B-4D22-946B-4656AD036996}" type="pres">
      <dgm:prSet presAssocID="{38795FE1-1FD8-4AD9-9334-8D9B5A7F4921}" presName="desTextWrapper" presStyleCnt="0"/>
      <dgm:spPr/>
    </dgm:pt>
    <dgm:pt modelId="{DBFFD161-1DCA-474D-82DA-B3224DA31C9D}" type="pres">
      <dgm:prSet presAssocID="{38795FE1-1FD8-4AD9-9334-8D9B5A7F4921}" presName="desText" presStyleLbl="revTx" presStyleIdx="1" presStyleCnt="6" custScaleX="132535">
        <dgm:presLayoutVars>
          <dgm:bulletEnabled val="1"/>
        </dgm:presLayoutVars>
      </dgm:prSet>
      <dgm:spPr/>
    </dgm:pt>
    <dgm:pt modelId="{E0A72644-2876-4B62-B6CC-4299812A224D}" type="pres">
      <dgm:prSet presAssocID="{1E45A6F1-2AAF-47C6-AF33-872EBF51AE91}" presName="spaceV" presStyleCnt="0"/>
      <dgm:spPr/>
    </dgm:pt>
    <dgm:pt modelId="{71FBCB9F-8708-4B53-A547-F94A432FE0BC}" type="pres">
      <dgm:prSet presAssocID="{0239EB3A-7EB8-45E9-9A69-F4F458667771}" presName="pair" presStyleCnt="0"/>
      <dgm:spPr/>
    </dgm:pt>
    <dgm:pt modelId="{CB97DA2C-D498-416B-A797-02370D1BDB75}" type="pres">
      <dgm:prSet presAssocID="{0239EB3A-7EB8-45E9-9A69-F4F458667771}" presName="spaceH" presStyleLbl="node1" presStyleIdx="0" presStyleCnt="0"/>
      <dgm:spPr/>
    </dgm:pt>
    <dgm:pt modelId="{04E85D9D-3097-40B0-9807-A93A5521A19B}" type="pres">
      <dgm:prSet presAssocID="{0239EB3A-7EB8-45E9-9A69-F4F458667771}" presName="desPictures" presStyleLbl="alignImgPlac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avec un remplissage uni"/>
        </a:ext>
      </dgm:extLst>
    </dgm:pt>
    <dgm:pt modelId="{712E234B-8FDE-4B81-8F2B-6F6BA535F8C7}" type="pres">
      <dgm:prSet presAssocID="{0239EB3A-7EB8-45E9-9A69-F4F458667771}" presName="desTextWrapper" presStyleCnt="0"/>
      <dgm:spPr/>
    </dgm:pt>
    <dgm:pt modelId="{5AF5D79E-526A-4F28-87EE-3609BD9F7844}" type="pres">
      <dgm:prSet presAssocID="{0239EB3A-7EB8-45E9-9A69-F4F458667771}" presName="desText" presStyleLbl="revTx" presStyleIdx="2" presStyleCnt="6" custScaleX="202349">
        <dgm:presLayoutVars>
          <dgm:bulletEnabled val="1"/>
        </dgm:presLayoutVars>
      </dgm:prSet>
      <dgm:spPr/>
    </dgm:pt>
    <dgm:pt modelId="{E35E0D4A-6EFE-493E-94CE-57246BF5F27F}" type="pres">
      <dgm:prSet presAssocID="{0CD79BC1-638D-4831-BBF5-13969DE640FD}" presName="spaceV" presStyleCnt="0"/>
      <dgm:spPr/>
    </dgm:pt>
    <dgm:pt modelId="{D39B286E-B15B-425F-B51C-FDF215D733A3}" type="pres">
      <dgm:prSet presAssocID="{DBC57FAE-D262-41CC-AE87-0C3E558B498F}" presName="pair" presStyleCnt="0"/>
      <dgm:spPr/>
    </dgm:pt>
    <dgm:pt modelId="{33BE9889-6482-43A5-8229-D890B8712E2E}" type="pres">
      <dgm:prSet presAssocID="{DBC57FAE-D262-41CC-AE87-0C3E558B498F}" presName="spaceH" presStyleLbl="node1" presStyleIdx="0" presStyleCnt="0"/>
      <dgm:spPr/>
    </dgm:pt>
    <dgm:pt modelId="{581B57C3-E1D3-49F6-ACA6-9E926BA9D0AE}" type="pres">
      <dgm:prSet presAssocID="{DBC57FAE-D262-41CC-AE87-0C3E558B498F}" presName="desPictures" presStyleLbl="alignImgPlac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éthoscope avec un remplissage uni"/>
        </a:ext>
      </dgm:extLst>
    </dgm:pt>
    <dgm:pt modelId="{3C9F39EF-EEDF-49BE-9C91-6897AA93092A}" type="pres">
      <dgm:prSet presAssocID="{DBC57FAE-D262-41CC-AE87-0C3E558B498F}" presName="desTextWrapper" presStyleCnt="0"/>
      <dgm:spPr/>
    </dgm:pt>
    <dgm:pt modelId="{EA4CE036-C82F-4F0A-B90D-3A53B694D3C4}" type="pres">
      <dgm:prSet presAssocID="{DBC57FAE-D262-41CC-AE87-0C3E558B498F}" presName="desText" presStyleLbl="revTx" presStyleIdx="3" presStyleCnt="6">
        <dgm:presLayoutVars>
          <dgm:bulletEnabled val="1"/>
        </dgm:presLayoutVars>
      </dgm:prSet>
      <dgm:spPr/>
    </dgm:pt>
    <dgm:pt modelId="{8CEEE7A4-75EE-4227-99CE-FEA5D4F800AC}" type="pres">
      <dgm:prSet presAssocID="{568B32DD-3BC1-48EA-99BB-8BE454739996}" presName="spaceV" presStyleCnt="0"/>
      <dgm:spPr/>
    </dgm:pt>
    <dgm:pt modelId="{402A285E-DC89-403B-9D52-7DAD7E357498}" type="pres">
      <dgm:prSet presAssocID="{53E51A5D-29DE-49F9-9A56-842389662D55}" presName="pair" presStyleCnt="0"/>
      <dgm:spPr/>
    </dgm:pt>
    <dgm:pt modelId="{7715A49B-A5C2-454D-B43A-554C74794DB6}" type="pres">
      <dgm:prSet presAssocID="{53E51A5D-29DE-49F9-9A56-842389662D55}" presName="spaceH" presStyleLbl="node1" presStyleIdx="0" presStyleCnt="0"/>
      <dgm:spPr/>
    </dgm:pt>
    <dgm:pt modelId="{85D069E6-80A7-42DA-AF95-21C5F54A1E53}" type="pres">
      <dgm:prSet presAssocID="{53E51A5D-29DE-49F9-9A56-842389662D55}" presName="desPictures" presStyleLbl="alignImgPlac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vats avec un remplissage uni"/>
        </a:ext>
      </dgm:extLst>
    </dgm:pt>
    <dgm:pt modelId="{EC558FFB-FBB4-4C90-8F9D-445601F471D9}" type="pres">
      <dgm:prSet presAssocID="{53E51A5D-29DE-49F9-9A56-842389662D55}" presName="desTextWrapper" presStyleCnt="0"/>
      <dgm:spPr/>
    </dgm:pt>
    <dgm:pt modelId="{63C09809-5AA0-4945-A9E4-4DA76A30D9F5}" type="pres">
      <dgm:prSet presAssocID="{53E51A5D-29DE-49F9-9A56-842389662D55}" presName="desText" presStyleLbl="revTx" presStyleIdx="4" presStyleCnt="6" custScaleX="238136">
        <dgm:presLayoutVars>
          <dgm:bulletEnabled val="1"/>
        </dgm:presLayoutVars>
      </dgm:prSet>
      <dgm:spPr/>
    </dgm:pt>
    <dgm:pt modelId="{D806A938-CB17-42B6-9F19-DE1173EBCF37}" type="pres">
      <dgm:prSet presAssocID="{98CAA065-AFC4-4EA5-968F-D00C9567A028}" presName="spaceV" presStyleCnt="0"/>
      <dgm:spPr/>
    </dgm:pt>
    <dgm:pt modelId="{74459BAC-B940-4741-B678-47B8D3EBE533}" type="pres">
      <dgm:prSet presAssocID="{6C46E6C3-809A-41C3-BD9B-D9063D757711}" presName="pair" presStyleCnt="0"/>
      <dgm:spPr/>
    </dgm:pt>
    <dgm:pt modelId="{55AB8412-8023-4A41-A09E-AF345C262038}" type="pres">
      <dgm:prSet presAssocID="{6C46E6C3-809A-41C3-BD9B-D9063D757711}" presName="spaceH" presStyleLbl="node1" presStyleIdx="0" presStyleCnt="0"/>
      <dgm:spPr/>
    </dgm:pt>
    <dgm:pt modelId="{457A4F05-2F52-482A-A60B-BB9746D03FF1}" type="pres">
      <dgm:prSet presAssocID="{6C46E6C3-809A-41C3-BD9B-D9063D757711}" presName="desPictures" presStyleLbl="alignImgPlac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ête avec engrenages avec un remplissage uni"/>
        </a:ext>
      </dgm:extLst>
    </dgm:pt>
    <dgm:pt modelId="{DEC167A1-69C3-4CA7-B41C-BD83A5D57F03}" type="pres">
      <dgm:prSet presAssocID="{6C46E6C3-809A-41C3-BD9B-D9063D757711}" presName="desTextWrapper" presStyleCnt="0"/>
      <dgm:spPr/>
    </dgm:pt>
    <dgm:pt modelId="{F5FB0D44-A0CF-4960-8616-DD6ED4647F17}" type="pres">
      <dgm:prSet presAssocID="{6C46E6C3-809A-41C3-BD9B-D9063D757711}" presName="desText" presStyleLbl="revTx" presStyleIdx="5" presStyleCnt="6" custScaleX="315406">
        <dgm:presLayoutVars>
          <dgm:bulletEnabled val="1"/>
        </dgm:presLayoutVars>
      </dgm:prSet>
      <dgm:spPr/>
    </dgm:pt>
    <dgm:pt modelId="{75954669-0C00-410E-BB28-427C82CF13AE}" type="pres">
      <dgm:prSet presAssocID="{A569CB7A-8F8F-40F2-ABD6-1473C5F6A9D7}" presName="maxNode" presStyleCnt="0"/>
      <dgm:spPr/>
    </dgm:pt>
    <dgm:pt modelId="{1EDBB7C6-49C6-4254-8A47-46611B6A6AC6}" type="pres">
      <dgm:prSet presAssocID="{A569CB7A-8F8F-40F2-ABD6-1473C5F6A9D7}" presName="Name33" presStyleCnt="0"/>
      <dgm:spPr/>
    </dgm:pt>
  </dgm:ptLst>
  <dgm:cxnLst>
    <dgm:cxn modelId="{53A1F135-893F-4940-9D71-47CD797C33D1}" srcId="{A569CB7A-8F8F-40F2-ABD6-1473C5F6A9D7}" destId="{6C46E6C3-809A-41C3-BD9B-D9063D757711}" srcOrd="6" destOrd="0" parTransId="{A9EAAF82-AA83-466F-841C-564CE78992FA}" sibTransId="{5A1519A7-5D6E-4A92-A2A9-20B5595ACEC8}"/>
    <dgm:cxn modelId="{9227C55C-281E-4F20-90ED-E1A88281F97A}" type="presOf" srcId="{E24BF14F-DF04-487F-9035-4276ED1D1DAE}" destId="{CE7B53C8-42E3-4C2B-84C8-0C93965BF41E}" srcOrd="0" destOrd="0" presId="urn:microsoft.com/office/officeart/2008/layout/AccentedPicture"/>
    <dgm:cxn modelId="{6AAB5960-AEE0-44BE-B724-19F51AFA15B5}" srcId="{A569CB7A-8F8F-40F2-ABD6-1473C5F6A9D7}" destId="{DBC57FAE-D262-41CC-AE87-0C3E558B498F}" srcOrd="4" destOrd="0" parTransId="{20A47A7B-CB5D-4D59-B63C-65CCA3CED1FA}" sibTransId="{568B32DD-3BC1-48EA-99BB-8BE454739996}"/>
    <dgm:cxn modelId="{85402241-7C99-4899-BD61-B523FD49B436}" type="presOf" srcId="{53E51A5D-29DE-49F9-9A56-842389662D55}" destId="{63C09809-5AA0-4945-A9E4-4DA76A30D9F5}" srcOrd="0" destOrd="0" presId="urn:microsoft.com/office/officeart/2008/layout/AccentedPicture"/>
    <dgm:cxn modelId="{F1584062-A950-4B3B-BF09-7FF85928223F}" type="presOf" srcId="{38795FE1-1FD8-4AD9-9334-8D9B5A7F4921}" destId="{DBFFD161-1DCA-474D-82DA-B3224DA31C9D}" srcOrd="0" destOrd="0" presId="urn:microsoft.com/office/officeart/2008/layout/AccentedPicture"/>
    <dgm:cxn modelId="{89EC7F42-F0A6-4FE1-8E49-BFF0395DB4D3}" type="presOf" srcId="{D64D180C-574A-4BF6-B88C-218FEB155324}" destId="{42CA7884-7264-42D9-B37E-FFDF41099ADE}" srcOrd="0" destOrd="0" presId="urn:microsoft.com/office/officeart/2008/layout/AccentedPicture"/>
    <dgm:cxn modelId="{0E77D874-0DF0-453F-9516-99AB61F157F1}" type="presOf" srcId="{6C46E6C3-809A-41C3-BD9B-D9063D757711}" destId="{F5FB0D44-A0CF-4960-8616-DD6ED4647F17}" srcOrd="0" destOrd="0" presId="urn:microsoft.com/office/officeart/2008/layout/AccentedPicture"/>
    <dgm:cxn modelId="{BAB0BB7E-1146-40CD-8449-2D8B434EC0E3}" srcId="{A569CB7A-8F8F-40F2-ABD6-1473C5F6A9D7}" destId="{E24BF14F-DF04-487F-9035-4276ED1D1DAE}" srcOrd="1" destOrd="0" parTransId="{0AEC4D12-43ED-401C-8790-ADE4B9304B9A}" sibTransId="{868E63C3-0E11-46A9-ACC5-0AA8C075FF94}"/>
    <dgm:cxn modelId="{0AD89F85-2CD6-4DB9-BE58-249EA4CBBB25}" srcId="{A569CB7A-8F8F-40F2-ABD6-1473C5F6A9D7}" destId="{53E51A5D-29DE-49F9-9A56-842389662D55}" srcOrd="5" destOrd="0" parTransId="{EC764F79-388C-4E3F-969C-0D36E1DB8732}" sibTransId="{98CAA065-AFC4-4EA5-968F-D00C9567A028}"/>
    <dgm:cxn modelId="{8C58A293-918A-414F-A072-BF47B7B3308A}" srcId="{A569CB7A-8F8F-40F2-ABD6-1473C5F6A9D7}" destId="{D64D180C-574A-4BF6-B88C-218FEB155324}" srcOrd="0" destOrd="0" parTransId="{799FECB4-74B8-4F30-A825-CD5C117C6527}" sibTransId="{065E8983-952E-4206-AF14-86317520A5D1}"/>
    <dgm:cxn modelId="{E45474A0-3415-488D-B030-00D0AFC425E8}" type="presOf" srcId="{DBC57FAE-D262-41CC-AE87-0C3E558B498F}" destId="{EA4CE036-C82F-4F0A-B90D-3A53B694D3C4}" srcOrd="0" destOrd="0" presId="urn:microsoft.com/office/officeart/2008/layout/AccentedPicture"/>
    <dgm:cxn modelId="{A93617AB-F10E-4572-B341-E9EE9617832A}" srcId="{A569CB7A-8F8F-40F2-ABD6-1473C5F6A9D7}" destId="{38795FE1-1FD8-4AD9-9334-8D9B5A7F4921}" srcOrd="2" destOrd="0" parTransId="{815BA215-E06D-4604-86DE-B5C3596C7F17}" sibTransId="{1E45A6F1-2AAF-47C6-AF33-872EBF51AE91}"/>
    <dgm:cxn modelId="{97DF14AF-93FD-4AEC-AA5A-F059317A1126}" srcId="{A569CB7A-8F8F-40F2-ABD6-1473C5F6A9D7}" destId="{0239EB3A-7EB8-45E9-9A69-F4F458667771}" srcOrd="3" destOrd="0" parTransId="{CF465290-9E85-45E5-B0E8-0D46C705A9F7}" sibTransId="{0CD79BC1-638D-4831-BBF5-13969DE640FD}"/>
    <dgm:cxn modelId="{A563F4C1-633F-454F-8EFA-376D18FC6ACB}" type="presOf" srcId="{A569CB7A-8F8F-40F2-ABD6-1473C5F6A9D7}" destId="{D7816A3E-D9E0-42E5-BF8F-325514A42D67}" srcOrd="0" destOrd="0" presId="urn:microsoft.com/office/officeart/2008/layout/AccentedPicture"/>
    <dgm:cxn modelId="{953A01CF-9EDA-4CA3-84EE-1E9E3DA38315}" type="presOf" srcId="{065E8983-952E-4206-AF14-86317520A5D1}" destId="{2BA9D811-E264-4A9F-8FB0-C87BEFA0E2DB}" srcOrd="0" destOrd="0" presId="urn:microsoft.com/office/officeart/2008/layout/AccentedPicture"/>
    <dgm:cxn modelId="{39D0E3D3-CA30-4FAE-9488-AE6ABBDCCFD4}" type="presOf" srcId="{0239EB3A-7EB8-45E9-9A69-F4F458667771}" destId="{5AF5D79E-526A-4F28-87EE-3609BD9F7844}" srcOrd="0" destOrd="0" presId="urn:microsoft.com/office/officeart/2008/layout/AccentedPicture"/>
    <dgm:cxn modelId="{83F95A78-100C-421B-958D-BAAB31B999E9}" type="presParOf" srcId="{D7816A3E-D9E0-42E5-BF8F-325514A42D67}" destId="{2BA9D811-E264-4A9F-8FB0-C87BEFA0E2DB}" srcOrd="0" destOrd="0" presId="urn:microsoft.com/office/officeart/2008/layout/AccentedPicture"/>
    <dgm:cxn modelId="{382DB8D9-1318-43BC-A736-15F4CFA14521}" type="presParOf" srcId="{D7816A3E-D9E0-42E5-BF8F-325514A42D67}" destId="{42CA7884-7264-42D9-B37E-FFDF41099ADE}" srcOrd="1" destOrd="0" presId="urn:microsoft.com/office/officeart/2008/layout/AccentedPicture"/>
    <dgm:cxn modelId="{92A92CAE-5E1C-43EA-AA9E-BC8D52204740}" type="presParOf" srcId="{D7816A3E-D9E0-42E5-BF8F-325514A42D67}" destId="{4D08ED2A-0A59-4F02-9640-28FC26DB49C0}" srcOrd="2" destOrd="0" presId="urn:microsoft.com/office/officeart/2008/layout/AccentedPicture"/>
    <dgm:cxn modelId="{683D60DE-C4EB-4900-A90A-D8C616AA90D4}" type="presParOf" srcId="{4D08ED2A-0A59-4F02-9640-28FC26DB49C0}" destId="{FB424A7D-0AD0-4BAA-8EDF-FD63E23BAFD4}" srcOrd="0" destOrd="0" presId="urn:microsoft.com/office/officeart/2008/layout/AccentedPicture"/>
    <dgm:cxn modelId="{C7432667-4E0F-4789-B986-DDEB6376AD2A}" type="presParOf" srcId="{FB424A7D-0AD0-4BAA-8EDF-FD63E23BAFD4}" destId="{8663A34F-A8C3-49B4-A6ED-A2E281D1C461}" srcOrd="0" destOrd="0" presId="urn:microsoft.com/office/officeart/2008/layout/AccentedPicture"/>
    <dgm:cxn modelId="{C92F153F-966B-4692-9DFD-46589E65D2A5}" type="presParOf" srcId="{FB424A7D-0AD0-4BAA-8EDF-FD63E23BAFD4}" destId="{31E32EDF-0147-4286-8C41-8305C9DB9F8D}" srcOrd="1" destOrd="0" presId="urn:microsoft.com/office/officeart/2008/layout/AccentedPicture"/>
    <dgm:cxn modelId="{914A5B95-60CA-4274-91D9-A769CE726E1F}" type="presParOf" srcId="{FB424A7D-0AD0-4BAA-8EDF-FD63E23BAFD4}" destId="{4ECFEEAB-01D6-4C4A-8FB8-3BF02C8E8C8A}" srcOrd="2" destOrd="0" presId="urn:microsoft.com/office/officeart/2008/layout/AccentedPicture"/>
    <dgm:cxn modelId="{7A331E96-6A31-46CC-9281-35F0FCB9A67A}" type="presParOf" srcId="{4ECFEEAB-01D6-4C4A-8FB8-3BF02C8E8C8A}" destId="{CE7B53C8-42E3-4C2B-84C8-0C93965BF41E}" srcOrd="0" destOrd="0" presId="urn:microsoft.com/office/officeart/2008/layout/AccentedPicture"/>
    <dgm:cxn modelId="{40A81025-AC23-42EE-97A9-4097EB75B8FB}" type="presParOf" srcId="{4D08ED2A-0A59-4F02-9640-28FC26DB49C0}" destId="{46971988-FAF5-473E-8068-DD38AA15FB9C}" srcOrd="1" destOrd="0" presId="urn:microsoft.com/office/officeart/2008/layout/AccentedPicture"/>
    <dgm:cxn modelId="{AB2FC450-FCD6-4958-93E3-0D190FA6FD5C}" type="presParOf" srcId="{4D08ED2A-0A59-4F02-9640-28FC26DB49C0}" destId="{209F3ECF-9485-495B-8D4F-1EE497746DB9}" srcOrd="2" destOrd="0" presId="urn:microsoft.com/office/officeart/2008/layout/AccentedPicture"/>
    <dgm:cxn modelId="{258E5D02-497F-47C3-A7F6-8C77149D686D}" type="presParOf" srcId="{209F3ECF-9485-495B-8D4F-1EE497746DB9}" destId="{11FF7A22-0FD4-4BEA-BE70-AE40F9E51AA5}" srcOrd="0" destOrd="0" presId="urn:microsoft.com/office/officeart/2008/layout/AccentedPicture"/>
    <dgm:cxn modelId="{F0FBE9EE-3AC0-4B0F-A1B8-D97ABFF56754}" type="presParOf" srcId="{209F3ECF-9485-495B-8D4F-1EE497746DB9}" destId="{15C2C6DC-6EAE-47E1-A4B6-6ECA334F75CE}" srcOrd="1" destOrd="0" presId="urn:microsoft.com/office/officeart/2008/layout/AccentedPicture"/>
    <dgm:cxn modelId="{FF40B5E5-472C-4E12-8379-646784683654}" type="presParOf" srcId="{209F3ECF-9485-495B-8D4F-1EE497746DB9}" destId="{C55258D4-200B-4D22-946B-4656AD036996}" srcOrd="2" destOrd="0" presId="urn:microsoft.com/office/officeart/2008/layout/AccentedPicture"/>
    <dgm:cxn modelId="{513E455A-84B6-4676-AB3C-4686E85DC37A}" type="presParOf" srcId="{C55258D4-200B-4D22-946B-4656AD036996}" destId="{DBFFD161-1DCA-474D-82DA-B3224DA31C9D}" srcOrd="0" destOrd="0" presId="urn:microsoft.com/office/officeart/2008/layout/AccentedPicture"/>
    <dgm:cxn modelId="{8AAB07EF-C51F-4F84-8D68-B4BBE643C924}" type="presParOf" srcId="{4D08ED2A-0A59-4F02-9640-28FC26DB49C0}" destId="{E0A72644-2876-4B62-B6CC-4299812A224D}" srcOrd="3" destOrd="0" presId="urn:microsoft.com/office/officeart/2008/layout/AccentedPicture"/>
    <dgm:cxn modelId="{094C7E07-4F36-4C42-812A-05E6F90D7AAA}" type="presParOf" srcId="{4D08ED2A-0A59-4F02-9640-28FC26DB49C0}" destId="{71FBCB9F-8708-4B53-A547-F94A432FE0BC}" srcOrd="4" destOrd="0" presId="urn:microsoft.com/office/officeart/2008/layout/AccentedPicture"/>
    <dgm:cxn modelId="{01BE2877-B066-494C-B6EA-0972C68586A7}" type="presParOf" srcId="{71FBCB9F-8708-4B53-A547-F94A432FE0BC}" destId="{CB97DA2C-D498-416B-A797-02370D1BDB75}" srcOrd="0" destOrd="0" presId="urn:microsoft.com/office/officeart/2008/layout/AccentedPicture"/>
    <dgm:cxn modelId="{F1B631F0-2F7A-46A1-BA95-230F50B3F443}" type="presParOf" srcId="{71FBCB9F-8708-4B53-A547-F94A432FE0BC}" destId="{04E85D9D-3097-40B0-9807-A93A5521A19B}" srcOrd="1" destOrd="0" presId="urn:microsoft.com/office/officeart/2008/layout/AccentedPicture"/>
    <dgm:cxn modelId="{1C99B029-2F36-4A79-9824-2F931A4C6EC5}" type="presParOf" srcId="{71FBCB9F-8708-4B53-A547-F94A432FE0BC}" destId="{712E234B-8FDE-4B81-8F2B-6F6BA535F8C7}" srcOrd="2" destOrd="0" presId="urn:microsoft.com/office/officeart/2008/layout/AccentedPicture"/>
    <dgm:cxn modelId="{50B4789E-F762-4F2E-BD4D-7B1714007A25}" type="presParOf" srcId="{712E234B-8FDE-4B81-8F2B-6F6BA535F8C7}" destId="{5AF5D79E-526A-4F28-87EE-3609BD9F7844}" srcOrd="0" destOrd="0" presId="urn:microsoft.com/office/officeart/2008/layout/AccentedPicture"/>
    <dgm:cxn modelId="{493AA764-1312-418C-B18B-077D5F0A2313}" type="presParOf" srcId="{4D08ED2A-0A59-4F02-9640-28FC26DB49C0}" destId="{E35E0D4A-6EFE-493E-94CE-57246BF5F27F}" srcOrd="5" destOrd="0" presId="urn:microsoft.com/office/officeart/2008/layout/AccentedPicture"/>
    <dgm:cxn modelId="{C0E1E288-1074-4C5E-9381-D0061D27620C}" type="presParOf" srcId="{4D08ED2A-0A59-4F02-9640-28FC26DB49C0}" destId="{D39B286E-B15B-425F-B51C-FDF215D733A3}" srcOrd="6" destOrd="0" presId="urn:microsoft.com/office/officeart/2008/layout/AccentedPicture"/>
    <dgm:cxn modelId="{B6A2F334-BBFD-467E-BB7F-4F1935413FC5}" type="presParOf" srcId="{D39B286E-B15B-425F-B51C-FDF215D733A3}" destId="{33BE9889-6482-43A5-8229-D890B8712E2E}" srcOrd="0" destOrd="0" presId="urn:microsoft.com/office/officeart/2008/layout/AccentedPicture"/>
    <dgm:cxn modelId="{500F5D3C-6D17-4CE5-8205-8F474F038594}" type="presParOf" srcId="{D39B286E-B15B-425F-B51C-FDF215D733A3}" destId="{581B57C3-E1D3-49F6-ACA6-9E926BA9D0AE}" srcOrd="1" destOrd="0" presId="urn:microsoft.com/office/officeart/2008/layout/AccentedPicture"/>
    <dgm:cxn modelId="{F72CC2E6-826F-4983-97A2-07456C648A74}" type="presParOf" srcId="{D39B286E-B15B-425F-B51C-FDF215D733A3}" destId="{3C9F39EF-EEDF-49BE-9C91-6897AA93092A}" srcOrd="2" destOrd="0" presId="urn:microsoft.com/office/officeart/2008/layout/AccentedPicture"/>
    <dgm:cxn modelId="{3229199A-7B0C-402E-9AE8-6C95C3E86E11}" type="presParOf" srcId="{3C9F39EF-EEDF-49BE-9C91-6897AA93092A}" destId="{EA4CE036-C82F-4F0A-B90D-3A53B694D3C4}" srcOrd="0" destOrd="0" presId="urn:microsoft.com/office/officeart/2008/layout/AccentedPicture"/>
    <dgm:cxn modelId="{9B207933-676A-4120-BAA3-CBA57BE054A4}" type="presParOf" srcId="{4D08ED2A-0A59-4F02-9640-28FC26DB49C0}" destId="{8CEEE7A4-75EE-4227-99CE-FEA5D4F800AC}" srcOrd="7" destOrd="0" presId="urn:microsoft.com/office/officeart/2008/layout/AccentedPicture"/>
    <dgm:cxn modelId="{9A2DFDB6-1C6A-42E9-9716-1596228DBCCE}" type="presParOf" srcId="{4D08ED2A-0A59-4F02-9640-28FC26DB49C0}" destId="{402A285E-DC89-403B-9D52-7DAD7E357498}" srcOrd="8" destOrd="0" presId="urn:microsoft.com/office/officeart/2008/layout/AccentedPicture"/>
    <dgm:cxn modelId="{D71606E1-5A77-42A9-86E0-4A8B688B604A}" type="presParOf" srcId="{402A285E-DC89-403B-9D52-7DAD7E357498}" destId="{7715A49B-A5C2-454D-B43A-554C74794DB6}" srcOrd="0" destOrd="0" presId="urn:microsoft.com/office/officeart/2008/layout/AccentedPicture"/>
    <dgm:cxn modelId="{9194203C-9AD3-40B7-B1C4-1FBEDB0210E3}" type="presParOf" srcId="{402A285E-DC89-403B-9D52-7DAD7E357498}" destId="{85D069E6-80A7-42DA-AF95-21C5F54A1E53}" srcOrd="1" destOrd="0" presId="urn:microsoft.com/office/officeart/2008/layout/AccentedPicture"/>
    <dgm:cxn modelId="{DD2A088E-3E2E-4E23-A697-B2B3DF001411}" type="presParOf" srcId="{402A285E-DC89-403B-9D52-7DAD7E357498}" destId="{EC558FFB-FBB4-4C90-8F9D-445601F471D9}" srcOrd="2" destOrd="0" presId="urn:microsoft.com/office/officeart/2008/layout/AccentedPicture"/>
    <dgm:cxn modelId="{28528294-F3C4-4CEE-95FB-D2540BDE3B3C}" type="presParOf" srcId="{EC558FFB-FBB4-4C90-8F9D-445601F471D9}" destId="{63C09809-5AA0-4945-A9E4-4DA76A30D9F5}" srcOrd="0" destOrd="0" presId="urn:microsoft.com/office/officeart/2008/layout/AccentedPicture"/>
    <dgm:cxn modelId="{567503C6-EB63-4F27-A763-DE083AA877BB}" type="presParOf" srcId="{4D08ED2A-0A59-4F02-9640-28FC26DB49C0}" destId="{D806A938-CB17-42B6-9F19-DE1173EBCF37}" srcOrd="9" destOrd="0" presId="urn:microsoft.com/office/officeart/2008/layout/AccentedPicture"/>
    <dgm:cxn modelId="{E81013FF-DE05-4CA9-949C-175812088DDA}" type="presParOf" srcId="{4D08ED2A-0A59-4F02-9640-28FC26DB49C0}" destId="{74459BAC-B940-4741-B678-47B8D3EBE533}" srcOrd="10" destOrd="0" presId="urn:microsoft.com/office/officeart/2008/layout/AccentedPicture"/>
    <dgm:cxn modelId="{B209A661-7058-4F74-B9A2-0806F225BAEA}" type="presParOf" srcId="{74459BAC-B940-4741-B678-47B8D3EBE533}" destId="{55AB8412-8023-4A41-A09E-AF345C262038}" srcOrd="0" destOrd="0" presId="urn:microsoft.com/office/officeart/2008/layout/AccentedPicture"/>
    <dgm:cxn modelId="{7FBA5AD9-3231-4341-8E3D-5B72010D1010}" type="presParOf" srcId="{74459BAC-B940-4741-B678-47B8D3EBE533}" destId="{457A4F05-2F52-482A-A60B-BB9746D03FF1}" srcOrd="1" destOrd="0" presId="urn:microsoft.com/office/officeart/2008/layout/AccentedPicture"/>
    <dgm:cxn modelId="{E168FCFE-E502-462C-AD95-6086F5E18684}" type="presParOf" srcId="{74459BAC-B940-4741-B678-47B8D3EBE533}" destId="{DEC167A1-69C3-4CA7-B41C-BD83A5D57F03}" srcOrd="2" destOrd="0" presId="urn:microsoft.com/office/officeart/2008/layout/AccentedPicture"/>
    <dgm:cxn modelId="{BFFA1D7F-CD63-46CA-A01C-6F8588EF22D0}" type="presParOf" srcId="{DEC167A1-69C3-4CA7-B41C-BD83A5D57F03}" destId="{F5FB0D44-A0CF-4960-8616-DD6ED4647F17}" srcOrd="0" destOrd="0" presId="urn:microsoft.com/office/officeart/2008/layout/AccentedPicture"/>
    <dgm:cxn modelId="{BC58BB0B-0568-43DE-BCC5-8E35081EEAED}" type="presParOf" srcId="{D7816A3E-D9E0-42E5-BF8F-325514A42D67}" destId="{75954669-0C00-410E-BB28-427C82CF13AE}" srcOrd="3" destOrd="0" presId="urn:microsoft.com/office/officeart/2008/layout/AccentedPicture"/>
    <dgm:cxn modelId="{1617B394-FBAA-481D-861D-5465A6AA4D84}" type="presParOf" srcId="{75954669-0C00-410E-BB28-427C82CF13AE}" destId="{1EDBB7C6-49C6-4254-8A47-46611B6A6AC6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A55CE-ABCA-4887-8DD6-0D407862B2E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B741710-F124-492C-89E0-808C248AEDE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Demande de </a:t>
          </a:r>
          <a:r>
            <a:rPr lang="fr-FR" dirty="0" err="1"/>
            <a:t>consilium</a:t>
          </a:r>
          <a:endParaRPr lang="fr-FR" dirty="0"/>
        </a:p>
      </dgm:t>
    </dgm:pt>
    <dgm:pt modelId="{AB80551F-3988-4DB6-8BA3-E6318C524124}" type="parTrans" cxnId="{32AFE6F0-5D8E-4168-8835-E2AF4269446F}">
      <dgm:prSet/>
      <dgm:spPr/>
      <dgm:t>
        <a:bodyPr/>
        <a:lstStyle/>
        <a:p>
          <a:endParaRPr lang="fr-FR"/>
        </a:p>
      </dgm:t>
    </dgm:pt>
    <dgm:pt modelId="{8701E631-3739-4E22-B05D-6AAB2DA2397D}" type="sibTrans" cxnId="{32AFE6F0-5D8E-4168-8835-E2AF4269446F}">
      <dgm:prSet/>
      <dgm:spPr/>
      <dgm:t>
        <a:bodyPr/>
        <a:lstStyle/>
        <a:p>
          <a:endParaRPr lang="fr-FR"/>
        </a:p>
      </dgm:t>
    </dgm:pt>
    <dgm:pt modelId="{2BC5B532-871C-4CF7-9640-9C4D117A78B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Analyse du dossier patient</a:t>
          </a:r>
        </a:p>
      </dgm:t>
    </dgm:pt>
    <dgm:pt modelId="{CB211512-A5A7-4990-A381-3E76419B22DD}" type="parTrans" cxnId="{6A76F6FE-AC6D-43C1-BDF2-C03518F49ED8}">
      <dgm:prSet/>
      <dgm:spPr/>
      <dgm:t>
        <a:bodyPr/>
        <a:lstStyle/>
        <a:p>
          <a:endParaRPr lang="fr-FR"/>
        </a:p>
      </dgm:t>
    </dgm:pt>
    <dgm:pt modelId="{4A1928E6-290D-4D7E-B267-CE598B21D5B8}" type="sibTrans" cxnId="{6A76F6FE-AC6D-43C1-BDF2-C03518F49ED8}">
      <dgm:prSet/>
      <dgm:spPr/>
      <dgm:t>
        <a:bodyPr/>
        <a:lstStyle/>
        <a:p>
          <a:endParaRPr lang="fr-FR"/>
        </a:p>
      </dgm:t>
    </dgm:pt>
    <dgm:pt modelId="{77594275-DDA6-4856-BA14-1814E798A04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Consultation au lit du patient</a:t>
          </a:r>
        </a:p>
      </dgm:t>
    </dgm:pt>
    <dgm:pt modelId="{BBE353A5-A105-454F-A144-08F4329F9A14}" type="parTrans" cxnId="{F1BD043E-DA32-43C6-B327-D856B7570CA9}">
      <dgm:prSet/>
      <dgm:spPr/>
      <dgm:t>
        <a:bodyPr/>
        <a:lstStyle/>
        <a:p>
          <a:endParaRPr lang="fr-FR"/>
        </a:p>
      </dgm:t>
    </dgm:pt>
    <dgm:pt modelId="{4BCB50E7-20A2-49A0-8CA5-49ABFF0E21C1}" type="sibTrans" cxnId="{F1BD043E-DA32-43C6-B327-D856B7570CA9}">
      <dgm:prSet/>
      <dgm:spPr/>
      <dgm:t>
        <a:bodyPr/>
        <a:lstStyle/>
        <a:p>
          <a:endParaRPr lang="fr-FR"/>
        </a:p>
      </dgm:t>
    </dgm:pt>
    <dgm:pt modelId="{26AE42FC-3F72-4732-912F-2CCDD6F832C2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Rédaction du rapport de </a:t>
          </a:r>
          <a:r>
            <a:rPr lang="fr-FR" dirty="0" err="1"/>
            <a:t>consilium</a:t>
          </a:r>
          <a:endParaRPr lang="fr-FR" dirty="0"/>
        </a:p>
      </dgm:t>
    </dgm:pt>
    <dgm:pt modelId="{EE7F76C4-C736-4758-A777-AE4A94FFE93A}" type="parTrans" cxnId="{127AAA58-9AB6-4D56-BBB2-1E3D887BBA25}">
      <dgm:prSet/>
      <dgm:spPr/>
      <dgm:t>
        <a:bodyPr/>
        <a:lstStyle/>
        <a:p>
          <a:endParaRPr lang="fr-FR"/>
        </a:p>
      </dgm:t>
    </dgm:pt>
    <dgm:pt modelId="{542AC269-6E7D-44DC-9B73-E6E696CE032B}" type="sibTrans" cxnId="{127AAA58-9AB6-4D56-BBB2-1E3D887BBA25}">
      <dgm:prSet/>
      <dgm:spPr/>
      <dgm:t>
        <a:bodyPr/>
        <a:lstStyle/>
        <a:p>
          <a:endParaRPr lang="fr-FR"/>
        </a:p>
      </dgm:t>
    </dgm:pt>
    <dgm:pt modelId="{65074771-BF43-4A83-8DDC-06307188C3D1}" type="pres">
      <dgm:prSet presAssocID="{748A55CE-ABCA-4887-8DD6-0D407862B2EE}" presName="Name0" presStyleCnt="0">
        <dgm:presLayoutVars>
          <dgm:dir/>
          <dgm:resizeHandles val="exact"/>
        </dgm:presLayoutVars>
      </dgm:prSet>
      <dgm:spPr/>
    </dgm:pt>
    <dgm:pt modelId="{DA58B61E-9B52-4717-B73F-6274D9400EAA}" type="pres">
      <dgm:prSet presAssocID="{8B741710-F124-492C-89E0-808C248AEDEE}" presName="node" presStyleLbl="node1" presStyleIdx="0" presStyleCnt="4" custLinFactY="62673" custLinFactNeighborX="31167" custLinFactNeighborY="100000">
        <dgm:presLayoutVars>
          <dgm:bulletEnabled val="1"/>
        </dgm:presLayoutVars>
      </dgm:prSet>
      <dgm:spPr/>
    </dgm:pt>
    <dgm:pt modelId="{F116E545-AB74-4697-BB9E-1BD15983E68C}" type="pres">
      <dgm:prSet presAssocID="{8701E631-3739-4E22-B05D-6AAB2DA2397D}" presName="sibTrans" presStyleLbl="sibTrans2D1" presStyleIdx="0" presStyleCnt="3"/>
      <dgm:spPr/>
    </dgm:pt>
    <dgm:pt modelId="{0FC013E1-B011-4BD7-BC3B-AFE9B8135364}" type="pres">
      <dgm:prSet presAssocID="{8701E631-3739-4E22-B05D-6AAB2DA2397D}" presName="connectorText" presStyleLbl="sibTrans2D1" presStyleIdx="0" presStyleCnt="3"/>
      <dgm:spPr/>
    </dgm:pt>
    <dgm:pt modelId="{2C7CBD7E-56B8-464D-8707-D741ACBC183E}" type="pres">
      <dgm:prSet presAssocID="{2BC5B532-871C-4CF7-9640-9C4D117A78BA}" presName="node" presStyleLbl="node1" presStyleIdx="1" presStyleCnt="4" custLinFactY="62673" custLinFactNeighborY="100000">
        <dgm:presLayoutVars>
          <dgm:bulletEnabled val="1"/>
        </dgm:presLayoutVars>
      </dgm:prSet>
      <dgm:spPr/>
    </dgm:pt>
    <dgm:pt modelId="{7D7B4420-58A6-4418-B893-07023FACBAFA}" type="pres">
      <dgm:prSet presAssocID="{4A1928E6-290D-4D7E-B267-CE598B21D5B8}" presName="sibTrans" presStyleLbl="sibTrans2D1" presStyleIdx="1" presStyleCnt="3"/>
      <dgm:spPr/>
    </dgm:pt>
    <dgm:pt modelId="{A52AABFB-CC4A-4638-BD75-E55FF4D3EEFB}" type="pres">
      <dgm:prSet presAssocID="{4A1928E6-290D-4D7E-B267-CE598B21D5B8}" presName="connectorText" presStyleLbl="sibTrans2D1" presStyleIdx="1" presStyleCnt="3"/>
      <dgm:spPr/>
    </dgm:pt>
    <dgm:pt modelId="{EBCC6861-001B-4667-967E-30B60AF8223C}" type="pres">
      <dgm:prSet presAssocID="{77594275-DDA6-4856-BA14-1814E798A048}" presName="node" presStyleLbl="node1" presStyleIdx="2" presStyleCnt="4" custLinFactY="62673" custLinFactNeighborY="100000">
        <dgm:presLayoutVars>
          <dgm:bulletEnabled val="1"/>
        </dgm:presLayoutVars>
      </dgm:prSet>
      <dgm:spPr/>
    </dgm:pt>
    <dgm:pt modelId="{1167124E-E465-4E92-BF93-90C43670E76F}" type="pres">
      <dgm:prSet presAssocID="{4BCB50E7-20A2-49A0-8CA5-49ABFF0E21C1}" presName="sibTrans" presStyleLbl="sibTrans2D1" presStyleIdx="2" presStyleCnt="3"/>
      <dgm:spPr/>
    </dgm:pt>
    <dgm:pt modelId="{601DBE59-720F-4D79-B9CF-AC10AD307F9E}" type="pres">
      <dgm:prSet presAssocID="{4BCB50E7-20A2-49A0-8CA5-49ABFF0E21C1}" presName="connectorText" presStyleLbl="sibTrans2D1" presStyleIdx="2" presStyleCnt="3"/>
      <dgm:spPr/>
    </dgm:pt>
    <dgm:pt modelId="{2B805D98-46F0-4485-8239-44148CFC9840}" type="pres">
      <dgm:prSet presAssocID="{26AE42FC-3F72-4732-912F-2CCDD6F832C2}" presName="node" presStyleLbl="node1" presStyleIdx="3" presStyleCnt="4" custLinFactY="62673" custLinFactNeighborY="100000">
        <dgm:presLayoutVars>
          <dgm:bulletEnabled val="1"/>
        </dgm:presLayoutVars>
      </dgm:prSet>
      <dgm:spPr/>
    </dgm:pt>
  </dgm:ptLst>
  <dgm:cxnLst>
    <dgm:cxn modelId="{9B61552C-68B2-4404-A65E-E41D03D27C94}" type="presOf" srcId="{8701E631-3739-4E22-B05D-6AAB2DA2397D}" destId="{F116E545-AB74-4697-BB9E-1BD15983E68C}" srcOrd="0" destOrd="0" presId="urn:microsoft.com/office/officeart/2005/8/layout/process1"/>
    <dgm:cxn modelId="{3C75A133-F1C3-47A9-8EFB-F9C7ED5371AA}" type="presOf" srcId="{8701E631-3739-4E22-B05D-6AAB2DA2397D}" destId="{0FC013E1-B011-4BD7-BC3B-AFE9B8135364}" srcOrd="1" destOrd="0" presId="urn:microsoft.com/office/officeart/2005/8/layout/process1"/>
    <dgm:cxn modelId="{F1BD043E-DA32-43C6-B327-D856B7570CA9}" srcId="{748A55CE-ABCA-4887-8DD6-0D407862B2EE}" destId="{77594275-DDA6-4856-BA14-1814E798A048}" srcOrd="2" destOrd="0" parTransId="{BBE353A5-A105-454F-A144-08F4329F9A14}" sibTransId="{4BCB50E7-20A2-49A0-8CA5-49ABFF0E21C1}"/>
    <dgm:cxn modelId="{E4E7BB63-C8F1-4B25-B924-FAA21A885509}" type="presOf" srcId="{4A1928E6-290D-4D7E-B267-CE598B21D5B8}" destId="{A52AABFB-CC4A-4638-BD75-E55FF4D3EEFB}" srcOrd="1" destOrd="0" presId="urn:microsoft.com/office/officeart/2005/8/layout/process1"/>
    <dgm:cxn modelId="{E13B6770-ACF6-41EB-953D-A662F3A2288E}" type="presOf" srcId="{77594275-DDA6-4856-BA14-1814E798A048}" destId="{EBCC6861-001B-4667-967E-30B60AF8223C}" srcOrd="0" destOrd="0" presId="urn:microsoft.com/office/officeart/2005/8/layout/process1"/>
    <dgm:cxn modelId="{127AAA58-9AB6-4D56-BBB2-1E3D887BBA25}" srcId="{748A55CE-ABCA-4887-8DD6-0D407862B2EE}" destId="{26AE42FC-3F72-4732-912F-2CCDD6F832C2}" srcOrd="3" destOrd="0" parTransId="{EE7F76C4-C736-4758-A777-AE4A94FFE93A}" sibTransId="{542AC269-6E7D-44DC-9B73-E6E696CE032B}"/>
    <dgm:cxn modelId="{2974CC88-E031-4F15-AF75-D75061F2E4B8}" type="presOf" srcId="{2BC5B532-871C-4CF7-9640-9C4D117A78BA}" destId="{2C7CBD7E-56B8-464D-8707-D741ACBC183E}" srcOrd="0" destOrd="0" presId="urn:microsoft.com/office/officeart/2005/8/layout/process1"/>
    <dgm:cxn modelId="{BAAD3295-34E3-456B-9E17-4739F8ACEEB9}" type="presOf" srcId="{4BCB50E7-20A2-49A0-8CA5-49ABFF0E21C1}" destId="{601DBE59-720F-4D79-B9CF-AC10AD307F9E}" srcOrd="1" destOrd="0" presId="urn:microsoft.com/office/officeart/2005/8/layout/process1"/>
    <dgm:cxn modelId="{071FCEA8-7026-4DC9-8337-B96330B83C52}" type="presOf" srcId="{26AE42FC-3F72-4732-912F-2CCDD6F832C2}" destId="{2B805D98-46F0-4485-8239-44148CFC9840}" srcOrd="0" destOrd="0" presId="urn:microsoft.com/office/officeart/2005/8/layout/process1"/>
    <dgm:cxn modelId="{5A2AA9A9-74E4-48B0-9167-D443F8161D94}" type="presOf" srcId="{748A55CE-ABCA-4887-8DD6-0D407862B2EE}" destId="{65074771-BF43-4A83-8DDC-06307188C3D1}" srcOrd="0" destOrd="0" presId="urn:microsoft.com/office/officeart/2005/8/layout/process1"/>
    <dgm:cxn modelId="{6A7B89AA-38C9-4FDB-8A53-BB5EB0D19AA1}" type="presOf" srcId="{8B741710-F124-492C-89E0-808C248AEDEE}" destId="{DA58B61E-9B52-4717-B73F-6274D9400EAA}" srcOrd="0" destOrd="0" presId="urn:microsoft.com/office/officeart/2005/8/layout/process1"/>
    <dgm:cxn modelId="{0D2C77C4-4EE0-4929-A8DD-AD39E5B32DF5}" type="presOf" srcId="{4BCB50E7-20A2-49A0-8CA5-49ABFF0E21C1}" destId="{1167124E-E465-4E92-BF93-90C43670E76F}" srcOrd="0" destOrd="0" presId="urn:microsoft.com/office/officeart/2005/8/layout/process1"/>
    <dgm:cxn modelId="{0182A2DB-CDCD-4ECD-ADE1-1F5B46E5CCF0}" type="presOf" srcId="{4A1928E6-290D-4D7E-B267-CE598B21D5B8}" destId="{7D7B4420-58A6-4418-B893-07023FACBAFA}" srcOrd="0" destOrd="0" presId="urn:microsoft.com/office/officeart/2005/8/layout/process1"/>
    <dgm:cxn modelId="{32AFE6F0-5D8E-4168-8835-E2AF4269446F}" srcId="{748A55CE-ABCA-4887-8DD6-0D407862B2EE}" destId="{8B741710-F124-492C-89E0-808C248AEDEE}" srcOrd="0" destOrd="0" parTransId="{AB80551F-3988-4DB6-8BA3-E6318C524124}" sibTransId="{8701E631-3739-4E22-B05D-6AAB2DA2397D}"/>
    <dgm:cxn modelId="{6A76F6FE-AC6D-43C1-BDF2-C03518F49ED8}" srcId="{748A55CE-ABCA-4887-8DD6-0D407862B2EE}" destId="{2BC5B532-871C-4CF7-9640-9C4D117A78BA}" srcOrd="1" destOrd="0" parTransId="{CB211512-A5A7-4990-A381-3E76419B22DD}" sibTransId="{4A1928E6-290D-4D7E-B267-CE598B21D5B8}"/>
    <dgm:cxn modelId="{D1A06CC7-F9CC-49A1-8FCC-6B0F9BE34522}" type="presParOf" srcId="{65074771-BF43-4A83-8DDC-06307188C3D1}" destId="{DA58B61E-9B52-4717-B73F-6274D9400EAA}" srcOrd="0" destOrd="0" presId="urn:microsoft.com/office/officeart/2005/8/layout/process1"/>
    <dgm:cxn modelId="{854BB13A-C0EE-49FA-8812-38CCB24D5138}" type="presParOf" srcId="{65074771-BF43-4A83-8DDC-06307188C3D1}" destId="{F116E545-AB74-4697-BB9E-1BD15983E68C}" srcOrd="1" destOrd="0" presId="urn:microsoft.com/office/officeart/2005/8/layout/process1"/>
    <dgm:cxn modelId="{DB0A3B03-2701-4C83-A757-52E81CD5934D}" type="presParOf" srcId="{F116E545-AB74-4697-BB9E-1BD15983E68C}" destId="{0FC013E1-B011-4BD7-BC3B-AFE9B8135364}" srcOrd="0" destOrd="0" presId="urn:microsoft.com/office/officeart/2005/8/layout/process1"/>
    <dgm:cxn modelId="{EF6ABF57-396A-42F2-AECA-3A0F33686E82}" type="presParOf" srcId="{65074771-BF43-4A83-8DDC-06307188C3D1}" destId="{2C7CBD7E-56B8-464D-8707-D741ACBC183E}" srcOrd="2" destOrd="0" presId="urn:microsoft.com/office/officeart/2005/8/layout/process1"/>
    <dgm:cxn modelId="{DEDF2DC3-A3F7-4C57-80D5-61E4CFD68126}" type="presParOf" srcId="{65074771-BF43-4A83-8DDC-06307188C3D1}" destId="{7D7B4420-58A6-4418-B893-07023FACBAFA}" srcOrd="3" destOrd="0" presId="urn:microsoft.com/office/officeart/2005/8/layout/process1"/>
    <dgm:cxn modelId="{ECE65DAD-BF8D-4634-82BF-6E2BA6B9F4AE}" type="presParOf" srcId="{7D7B4420-58A6-4418-B893-07023FACBAFA}" destId="{A52AABFB-CC4A-4638-BD75-E55FF4D3EEFB}" srcOrd="0" destOrd="0" presId="urn:microsoft.com/office/officeart/2005/8/layout/process1"/>
    <dgm:cxn modelId="{F7DDEAE4-84E7-4F92-8EB3-8DA8CBACB5A4}" type="presParOf" srcId="{65074771-BF43-4A83-8DDC-06307188C3D1}" destId="{EBCC6861-001B-4667-967E-30B60AF8223C}" srcOrd="4" destOrd="0" presId="urn:microsoft.com/office/officeart/2005/8/layout/process1"/>
    <dgm:cxn modelId="{D07DBA9F-5E77-490C-A5D1-E95ABA4CE36A}" type="presParOf" srcId="{65074771-BF43-4A83-8DDC-06307188C3D1}" destId="{1167124E-E465-4E92-BF93-90C43670E76F}" srcOrd="5" destOrd="0" presId="urn:microsoft.com/office/officeart/2005/8/layout/process1"/>
    <dgm:cxn modelId="{E2F30059-7C6F-4395-966D-AC4F07A1746E}" type="presParOf" srcId="{1167124E-E465-4E92-BF93-90C43670E76F}" destId="{601DBE59-720F-4D79-B9CF-AC10AD307F9E}" srcOrd="0" destOrd="0" presId="urn:microsoft.com/office/officeart/2005/8/layout/process1"/>
    <dgm:cxn modelId="{416C3E5A-02C5-45AD-BA10-646645E151DD}" type="presParOf" srcId="{65074771-BF43-4A83-8DDC-06307188C3D1}" destId="{2B805D98-46F0-4485-8239-44148CFC984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ADD718-929E-4921-9495-571E563B8AA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2DCBF56B-72CB-4D34-9DCC-A783C588A5E1}">
      <dgm:prSet phldrT="[Texte]" custT="1"/>
      <dgm:spPr>
        <a:xfrm rot="240000">
          <a:off x="1741386" y="3447954"/>
          <a:ext cx="1935893" cy="66855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CH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EPT MED</a:t>
          </a:r>
        </a:p>
      </dgm:t>
    </dgm:pt>
    <dgm:pt modelId="{BBFA00A5-5F9D-4AF0-A60A-ADD198BA5648}" type="parTrans" cxnId="{CBF5AD3E-D8A6-45BE-A818-75D4E18CFCA0}">
      <dgm:prSet/>
      <dgm:spPr/>
      <dgm:t>
        <a:bodyPr/>
        <a:lstStyle/>
        <a:p>
          <a:endParaRPr lang="fr-CH"/>
        </a:p>
      </dgm:t>
    </dgm:pt>
    <dgm:pt modelId="{9E23B7BE-2461-4072-B41D-153E386184B2}" type="sibTrans" cxnId="{CBF5AD3E-D8A6-45BE-A818-75D4E18CFCA0}">
      <dgm:prSet/>
      <dgm:spPr/>
      <dgm:t>
        <a:bodyPr/>
        <a:lstStyle/>
        <a:p>
          <a:endParaRPr lang="fr-CH"/>
        </a:p>
      </dgm:t>
    </dgm:pt>
    <dgm:pt modelId="{DAA1ED08-FA2E-4672-856C-285651C656A5}">
      <dgm:prSet phldrT="[Texte]" custT="1"/>
      <dgm:spPr>
        <a:xfrm rot="240000">
          <a:off x="1795573" y="2732690"/>
          <a:ext cx="1935893" cy="66855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CH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0.4 EPT ICLS</a:t>
          </a:r>
        </a:p>
      </dgm:t>
    </dgm:pt>
    <dgm:pt modelId="{4E2EDEC2-446D-446D-A712-AAFE0F9FD544}" type="parTrans" cxnId="{0CEAC966-59ED-490F-B70A-0778F2CD6883}">
      <dgm:prSet/>
      <dgm:spPr/>
      <dgm:t>
        <a:bodyPr/>
        <a:lstStyle/>
        <a:p>
          <a:endParaRPr lang="fr-CH"/>
        </a:p>
      </dgm:t>
    </dgm:pt>
    <dgm:pt modelId="{247DD0CE-0E7A-4E7D-9961-BD050E68B08A}" type="sibTrans" cxnId="{0CEAC966-59ED-490F-B70A-0778F2CD6883}">
      <dgm:prSet/>
      <dgm:spPr/>
      <dgm:t>
        <a:bodyPr/>
        <a:lstStyle/>
        <a:p>
          <a:endParaRPr lang="fr-CH"/>
        </a:p>
      </dgm:t>
    </dgm:pt>
    <dgm:pt modelId="{26B43565-24C1-439E-9D5B-9EC5B4C48A9E}">
      <dgm:prSet phldrT="[Texte]" custT="1"/>
      <dgm:spPr>
        <a:xfrm rot="240000">
          <a:off x="4559093" y="3643026"/>
          <a:ext cx="1935893" cy="66855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CH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+38 cas </a:t>
          </a:r>
        </a:p>
        <a:p>
          <a:pPr>
            <a:buNone/>
          </a:pPr>
          <a:r>
            <a:rPr lang="fr-CH" sz="1100" i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CHOP 93.89.9x</a:t>
          </a:r>
          <a:endParaRPr lang="fr-CH" sz="1100" b="0" i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67B3529-7293-441B-9A44-B37E9EF3CB64}" type="parTrans" cxnId="{6F006FD2-E018-48D2-962D-2DD6A1C2E8B8}">
      <dgm:prSet/>
      <dgm:spPr/>
      <dgm:t>
        <a:bodyPr/>
        <a:lstStyle/>
        <a:p>
          <a:endParaRPr lang="fr-CH"/>
        </a:p>
      </dgm:t>
    </dgm:pt>
    <dgm:pt modelId="{9B1A1AEC-D9D8-4BA7-894F-FDBC4CBA6A6D}" type="sibTrans" cxnId="{6F006FD2-E018-48D2-962D-2DD6A1C2E8B8}">
      <dgm:prSet/>
      <dgm:spPr/>
      <dgm:t>
        <a:bodyPr/>
        <a:lstStyle/>
        <a:p>
          <a:endParaRPr lang="fr-CH"/>
        </a:p>
      </dgm:t>
    </dgm:pt>
    <dgm:pt modelId="{6CF59DE6-9E45-418E-8024-37E3BE21169C}">
      <dgm:prSet phldrT="[Texte]" custT="1"/>
      <dgm:spPr>
        <a:xfrm rot="240000">
          <a:off x="4613280" y="2927762"/>
          <a:ext cx="1935893" cy="66855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CH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+0.2 CMI </a:t>
          </a:r>
          <a:r>
            <a:rPr lang="fr-CH" sz="20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eff</a:t>
          </a:r>
          <a:r>
            <a:rPr lang="fr-CH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gm:t>
    </dgm:pt>
    <dgm:pt modelId="{B90B7EAE-AED6-4EFD-99F1-218EA065BEC4}" type="parTrans" cxnId="{730C9364-7D19-4545-A2A3-130E6C96741B}">
      <dgm:prSet/>
      <dgm:spPr/>
      <dgm:t>
        <a:bodyPr/>
        <a:lstStyle/>
        <a:p>
          <a:endParaRPr lang="fr-CH"/>
        </a:p>
      </dgm:t>
    </dgm:pt>
    <dgm:pt modelId="{E03F089B-1B79-4EA7-B252-14526E577A38}" type="sibTrans" cxnId="{730C9364-7D19-4545-A2A3-130E6C96741B}">
      <dgm:prSet/>
      <dgm:spPr/>
      <dgm:t>
        <a:bodyPr/>
        <a:lstStyle/>
        <a:p>
          <a:endParaRPr lang="fr-CH"/>
        </a:p>
      </dgm:t>
    </dgm:pt>
    <dgm:pt modelId="{6D4805D3-9E4E-43FD-92DE-D26721FFF817}">
      <dgm:prSet phldrT="[Texte]" custT="1"/>
      <dgm:spPr>
        <a:xfrm rot="240000">
          <a:off x="3957534" y="1603205"/>
          <a:ext cx="1899968" cy="1182307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fr-CH" sz="13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Recettes additionnelles ~380k CHF</a:t>
          </a:r>
        </a:p>
        <a:p>
          <a:pPr algn="ctr">
            <a:buNone/>
          </a:pPr>
          <a:r>
            <a:rPr lang="fr-CH" sz="800" i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(Déduction charges salariales </a:t>
          </a:r>
        </a:p>
        <a:p>
          <a:pPr algn="ctr">
            <a:buFont typeface="Arial" panose="020B0604020202020204" pitchFamily="34" charset="0"/>
            <a:buNone/>
          </a:pPr>
          <a:r>
            <a:rPr lang="fr-CH" sz="800" i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Avec taux de base équivalent 2023 : 9700 frs) </a:t>
          </a:r>
        </a:p>
      </dgm:t>
    </dgm:pt>
    <dgm:pt modelId="{918D551E-6358-4AA0-A4C7-901E71522A2D}" type="parTrans" cxnId="{C891A4E7-9883-4426-A9D1-E7F7C8DF9B0C}">
      <dgm:prSet/>
      <dgm:spPr/>
      <dgm:t>
        <a:bodyPr/>
        <a:lstStyle/>
        <a:p>
          <a:endParaRPr lang="fr-CH"/>
        </a:p>
      </dgm:t>
    </dgm:pt>
    <dgm:pt modelId="{47ECC408-BB91-417D-84A3-6C6FA9EC7DA1}" type="sibTrans" cxnId="{C891A4E7-9883-4426-A9D1-E7F7C8DF9B0C}">
      <dgm:prSet/>
      <dgm:spPr/>
      <dgm:t>
        <a:bodyPr/>
        <a:lstStyle/>
        <a:p>
          <a:endParaRPr lang="fr-CH"/>
        </a:p>
      </dgm:t>
    </dgm:pt>
    <dgm:pt modelId="{3632D729-7989-4610-9A6D-415D65C8DA56}">
      <dgm:prSet phldrT="[Texte]" custT="1"/>
      <dgm:spPr>
        <a:xfrm rot="240000">
          <a:off x="5984985" y="1756298"/>
          <a:ext cx="1899968" cy="118230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r-CH" sz="13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Recettes additionnelles ~470k CHF</a:t>
          </a:r>
        </a:p>
        <a:p>
          <a:pPr>
            <a:buNone/>
          </a:pPr>
          <a:r>
            <a:rPr lang="fr-CH" sz="800" i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(Déduction charges salariales </a:t>
          </a:r>
        </a:p>
        <a:p>
          <a:pPr>
            <a:buFont typeface="Arial" panose="020B0604020202020204" pitchFamily="34" charset="0"/>
            <a:buNone/>
          </a:pPr>
          <a:r>
            <a:rPr lang="fr-CH" sz="800" i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Avec taux de base 2024 : 9950 frs) </a:t>
          </a:r>
        </a:p>
      </dgm:t>
    </dgm:pt>
    <dgm:pt modelId="{E5631068-69EF-4D71-8FF8-D681EEFC2707}" type="parTrans" cxnId="{76CFDDDA-1423-46C4-BE86-6E8FB511DCDD}">
      <dgm:prSet/>
      <dgm:spPr/>
      <dgm:t>
        <a:bodyPr/>
        <a:lstStyle/>
        <a:p>
          <a:endParaRPr lang="fr-CH"/>
        </a:p>
      </dgm:t>
    </dgm:pt>
    <dgm:pt modelId="{BBA05DDD-7CE0-41DE-8C8C-84FBCFBCBBBD}" type="sibTrans" cxnId="{76CFDDDA-1423-46C4-BE86-6E8FB511DCDD}">
      <dgm:prSet/>
      <dgm:spPr/>
      <dgm:t>
        <a:bodyPr/>
        <a:lstStyle/>
        <a:p>
          <a:endParaRPr lang="fr-CH"/>
        </a:p>
      </dgm:t>
    </dgm:pt>
    <dgm:pt modelId="{D4CE0EFF-59A9-4EDD-9E71-82891C4992EB}">
      <dgm:prSet phldrT="[Texte]" custT="1"/>
      <dgm:spPr>
        <a:xfrm flipV="1">
          <a:off x="4618281" y="4859975"/>
          <a:ext cx="1950720" cy="22369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CH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1DE399A-2243-4BFA-9C40-8C67FE375870}" type="sibTrans" cxnId="{9EBCF692-7830-4D87-9D8A-FB134683F13C}">
      <dgm:prSet/>
      <dgm:spPr/>
      <dgm:t>
        <a:bodyPr/>
        <a:lstStyle/>
        <a:p>
          <a:endParaRPr lang="fr-CH"/>
        </a:p>
      </dgm:t>
    </dgm:pt>
    <dgm:pt modelId="{C7EAC9E7-36ED-4496-BCEF-7AFC528F82D1}" type="parTrans" cxnId="{9EBCF692-7830-4D87-9D8A-FB134683F13C}">
      <dgm:prSet/>
      <dgm:spPr/>
      <dgm:t>
        <a:bodyPr/>
        <a:lstStyle/>
        <a:p>
          <a:endParaRPr lang="fr-CH"/>
        </a:p>
      </dgm:t>
    </dgm:pt>
    <dgm:pt modelId="{4631FB20-C6F5-4EC2-B478-ABF5D39B1BD5}">
      <dgm:prSet phldrT="[Texte]" custT="1"/>
      <dgm:spPr>
        <a:xfrm rot="248545">
          <a:off x="1541499" y="4752403"/>
          <a:ext cx="1950720" cy="4572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r-CH" sz="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2F0333D-3613-45D8-A224-3906AA2E35B0}" type="sibTrans" cxnId="{EAFA21E0-F564-4AF9-8DD9-FBB583780D97}">
      <dgm:prSet/>
      <dgm:spPr/>
      <dgm:t>
        <a:bodyPr/>
        <a:lstStyle/>
        <a:p>
          <a:endParaRPr lang="fr-CH"/>
        </a:p>
      </dgm:t>
    </dgm:pt>
    <dgm:pt modelId="{40C8B980-089D-4E87-8343-7A8B29DE838D}" type="parTrans" cxnId="{EAFA21E0-F564-4AF9-8DD9-FBB583780D97}">
      <dgm:prSet/>
      <dgm:spPr/>
      <dgm:t>
        <a:bodyPr/>
        <a:lstStyle/>
        <a:p>
          <a:endParaRPr lang="fr-CH"/>
        </a:p>
      </dgm:t>
    </dgm:pt>
    <dgm:pt modelId="{0FBF53C2-119D-4B1C-B979-8F6A2086AED0}" type="pres">
      <dgm:prSet presAssocID="{C3ADD718-929E-4921-9495-571E563B8AA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2018E4C-0232-4758-AF17-F1DF79587B98}" type="pres">
      <dgm:prSet presAssocID="{C3ADD718-929E-4921-9495-571E563B8AA7}" presName="dummyMaxCanvas" presStyleCnt="0"/>
      <dgm:spPr/>
    </dgm:pt>
    <dgm:pt modelId="{493D9929-1520-412B-A3D9-78C22D4E6953}" type="pres">
      <dgm:prSet presAssocID="{C3ADD718-929E-4921-9495-571E563B8AA7}" presName="parentComposite" presStyleCnt="0"/>
      <dgm:spPr/>
    </dgm:pt>
    <dgm:pt modelId="{DF8DEE45-0326-4E2A-99CA-EE303813BA99}" type="pres">
      <dgm:prSet presAssocID="{C3ADD718-929E-4921-9495-571E563B8AA7}" presName="parent1" presStyleLbl="alignAccFollowNode1" presStyleIdx="0" presStyleCnt="4" custAng="248545" custScaleY="4219" custLinFactY="190631" custLinFactNeighborX="-7089" custLinFactNeighborY="200000">
        <dgm:presLayoutVars>
          <dgm:chMax val="4"/>
        </dgm:presLayoutVars>
      </dgm:prSet>
      <dgm:spPr/>
    </dgm:pt>
    <dgm:pt modelId="{C3672158-5785-467A-8599-6BF6B7BF3D1C}" type="pres">
      <dgm:prSet presAssocID="{C3ADD718-929E-4921-9495-571E563B8AA7}" presName="parent2" presStyleLbl="alignAccFollowNode1" presStyleIdx="1" presStyleCnt="4" custAng="0" custFlipVert="1" custScaleY="20641" custLinFactY="200000" custLinFactNeighborX="6192" custLinFactNeighborY="208768">
        <dgm:presLayoutVars>
          <dgm:chMax val="4"/>
        </dgm:presLayoutVars>
      </dgm:prSet>
      <dgm:spPr/>
    </dgm:pt>
    <dgm:pt modelId="{0BF3FD97-E4CF-4911-AE6B-7DDA11966A98}" type="pres">
      <dgm:prSet presAssocID="{C3ADD718-929E-4921-9495-571E563B8AA7}" presName="childrenComposite" presStyleCnt="0"/>
      <dgm:spPr/>
    </dgm:pt>
    <dgm:pt modelId="{5F86F0AF-5504-477F-B856-C24CA388DA9A}" type="pres">
      <dgm:prSet presAssocID="{C3ADD718-929E-4921-9495-571E563B8AA7}" presName="dummyMaxCanvas_ChildArea" presStyleCnt="0"/>
      <dgm:spPr/>
    </dgm:pt>
    <dgm:pt modelId="{E47957BC-472F-468E-94CD-26191C76C85B}" type="pres">
      <dgm:prSet presAssocID="{C3ADD718-929E-4921-9495-571E563B8AA7}" presName="fulcrum" presStyleLbl="alignAccFollowNode1" presStyleIdx="2" presStyleCnt="4"/>
      <dgm:spPr>
        <a:xfrm>
          <a:off x="3657599" y="4605866"/>
          <a:ext cx="812800" cy="812800"/>
        </a:xfrm>
        <a:prstGeom prst="triangle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C59DCED-054B-43AB-AC82-0EA40066B42F}" type="pres">
      <dgm:prSet presAssocID="{C3ADD718-929E-4921-9495-571E563B8AA7}" presName="balance_24" presStyleLbl="alignAccFollowNode1" presStyleIdx="3" presStyleCnt="4">
        <dgm:presLayoutVars>
          <dgm:bulletEnabled val="1"/>
        </dgm:presLayoutVars>
      </dgm:prSet>
      <dgm:spPr>
        <a:xfrm rot="240000">
          <a:off x="1624855" y="4257573"/>
          <a:ext cx="4878289" cy="341123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827B5AA-E457-4CD1-A27F-C97BDCEF0C00}" type="pres">
      <dgm:prSet presAssocID="{C3ADD718-929E-4921-9495-571E563B8AA7}" presName="right_24_1" presStyleLbl="node1" presStyleIdx="0" presStyleCnt="6">
        <dgm:presLayoutVars>
          <dgm:bulletEnabled val="1"/>
        </dgm:presLayoutVars>
      </dgm:prSet>
      <dgm:spPr/>
    </dgm:pt>
    <dgm:pt modelId="{C3B4FE3F-013F-41E8-90D8-A4D37C81119C}" type="pres">
      <dgm:prSet presAssocID="{C3ADD718-929E-4921-9495-571E563B8AA7}" presName="right_24_2" presStyleLbl="node1" presStyleIdx="1" presStyleCnt="6">
        <dgm:presLayoutVars>
          <dgm:bulletEnabled val="1"/>
        </dgm:presLayoutVars>
      </dgm:prSet>
      <dgm:spPr/>
    </dgm:pt>
    <dgm:pt modelId="{81090FAA-CA1E-4A22-81BA-D484D8351116}" type="pres">
      <dgm:prSet presAssocID="{C3ADD718-929E-4921-9495-571E563B8AA7}" presName="right_24_3" presStyleLbl="node1" presStyleIdx="2" presStyleCnt="6" custScaleX="124966" custScaleY="163594" custLinFactNeighborX="-47580" custLinFactNeighborY="-43944">
        <dgm:presLayoutVars>
          <dgm:bulletEnabled val="1"/>
        </dgm:presLayoutVars>
      </dgm:prSet>
      <dgm:spPr/>
    </dgm:pt>
    <dgm:pt modelId="{BDB0DAFA-9E8E-4C40-B551-936EB8570F12}" type="pres">
      <dgm:prSet presAssocID="{C3ADD718-929E-4921-9495-571E563B8AA7}" presName="right_24_4" presStyleLbl="node1" presStyleIdx="3" presStyleCnt="6" custScaleX="118776" custScaleY="163594" custLinFactNeighborX="68721" custLinFactNeighborY="64335">
        <dgm:presLayoutVars>
          <dgm:bulletEnabled val="1"/>
        </dgm:presLayoutVars>
      </dgm:prSet>
      <dgm:spPr/>
    </dgm:pt>
    <dgm:pt modelId="{AE636977-2FB7-4D65-828E-2AB73A4F0302}" type="pres">
      <dgm:prSet presAssocID="{C3ADD718-929E-4921-9495-571E563B8AA7}" presName="left_24_1" presStyleLbl="node1" presStyleIdx="4" presStyleCnt="6">
        <dgm:presLayoutVars>
          <dgm:bulletEnabled val="1"/>
        </dgm:presLayoutVars>
      </dgm:prSet>
      <dgm:spPr/>
    </dgm:pt>
    <dgm:pt modelId="{85D8B2A5-88F8-4E9D-8CE5-AA39E678432F}" type="pres">
      <dgm:prSet presAssocID="{C3ADD718-929E-4921-9495-571E563B8AA7}" presName="left_24_2" presStyleLbl="node1" presStyleIdx="5" presStyleCnt="6">
        <dgm:presLayoutVars>
          <dgm:bulletEnabled val="1"/>
        </dgm:presLayoutVars>
      </dgm:prSet>
      <dgm:spPr/>
    </dgm:pt>
  </dgm:ptLst>
  <dgm:cxnLst>
    <dgm:cxn modelId="{9EBA3D04-6FA3-4D15-B569-E3C4F0D13BD0}" type="presOf" srcId="{6CF59DE6-9E45-418E-8024-37E3BE21169C}" destId="{C3B4FE3F-013F-41E8-90D8-A4D37C81119C}" srcOrd="0" destOrd="0" presId="urn:microsoft.com/office/officeart/2005/8/layout/balance1"/>
    <dgm:cxn modelId="{46368E13-7417-4E88-8964-ADCFA1923EEF}" type="presOf" srcId="{4631FB20-C6F5-4EC2-B478-ABF5D39B1BD5}" destId="{DF8DEE45-0326-4E2A-99CA-EE303813BA99}" srcOrd="0" destOrd="0" presId="urn:microsoft.com/office/officeart/2005/8/layout/balance1"/>
    <dgm:cxn modelId="{2E060416-78A4-444B-B449-AD03AFBFCFDB}" type="presOf" srcId="{2DCBF56B-72CB-4D34-9DCC-A783C588A5E1}" destId="{AE636977-2FB7-4D65-828E-2AB73A4F0302}" srcOrd="0" destOrd="0" presId="urn:microsoft.com/office/officeart/2005/8/layout/balance1"/>
    <dgm:cxn modelId="{7AB33823-2629-40A8-8C16-F4E7708DE1FC}" type="presOf" srcId="{6D4805D3-9E4E-43FD-92DE-D26721FFF817}" destId="{81090FAA-CA1E-4A22-81BA-D484D8351116}" srcOrd="0" destOrd="0" presId="urn:microsoft.com/office/officeart/2005/8/layout/balance1"/>
    <dgm:cxn modelId="{CBF5AD3E-D8A6-45BE-A818-75D4E18CFCA0}" srcId="{4631FB20-C6F5-4EC2-B478-ABF5D39B1BD5}" destId="{2DCBF56B-72CB-4D34-9DCC-A783C588A5E1}" srcOrd="0" destOrd="0" parTransId="{BBFA00A5-5F9D-4AF0-A60A-ADD198BA5648}" sibTransId="{9E23B7BE-2461-4072-B41D-153E386184B2}"/>
    <dgm:cxn modelId="{4BDDFD5D-01CB-47FE-B864-E68B115193CC}" type="presOf" srcId="{D4CE0EFF-59A9-4EDD-9E71-82891C4992EB}" destId="{C3672158-5785-467A-8599-6BF6B7BF3D1C}" srcOrd="0" destOrd="0" presId="urn:microsoft.com/office/officeart/2005/8/layout/balance1"/>
    <dgm:cxn modelId="{730C9364-7D19-4545-A2A3-130E6C96741B}" srcId="{D4CE0EFF-59A9-4EDD-9E71-82891C4992EB}" destId="{6CF59DE6-9E45-418E-8024-37E3BE21169C}" srcOrd="1" destOrd="0" parTransId="{B90B7EAE-AED6-4EFD-99F1-218EA065BEC4}" sibTransId="{E03F089B-1B79-4EA7-B252-14526E577A38}"/>
    <dgm:cxn modelId="{0CEAC966-59ED-490F-B70A-0778F2CD6883}" srcId="{4631FB20-C6F5-4EC2-B478-ABF5D39B1BD5}" destId="{DAA1ED08-FA2E-4672-856C-285651C656A5}" srcOrd="1" destOrd="0" parTransId="{4E2EDEC2-446D-446D-A712-AAFE0F9FD544}" sibTransId="{247DD0CE-0E7A-4E7D-9961-BD050E68B08A}"/>
    <dgm:cxn modelId="{D3A5CD68-12E6-4062-A6B8-6F9410FAE129}" type="presOf" srcId="{DAA1ED08-FA2E-4672-856C-285651C656A5}" destId="{85D8B2A5-88F8-4E9D-8CE5-AA39E678432F}" srcOrd="0" destOrd="0" presId="urn:microsoft.com/office/officeart/2005/8/layout/balance1"/>
    <dgm:cxn modelId="{83FBFA78-0ACF-4495-A46B-8F2D28A6EA4B}" type="presOf" srcId="{3632D729-7989-4610-9A6D-415D65C8DA56}" destId="{BDB0DAFA-9E8E-4C40-B551-936EB8570F12}" srcOrd="0" destOrd="0" presId="urn:microsoft.com/office/officeart/2005/8/layout/balance1"/>
    <dgm:cxn modelId="{9EBCF692-7830-4D87-9D8A-FB134683F13C}" srcId="{C3ADD718-929E-4921-9495-571E563B8AA7}" destId="{D4CE0EFF-59A9-4EDD-9E71-82891C4992EB}" srcOrd="1" destOrd="0" parTransId="{C7EAC9E7-36ED-4496-BCEF-7AFC528F82D1}" sibTransId="{F1DE399A-2243-4BFA-9C40-8C67FE375870}"/>
    <dgm:cxn modelId="{177A4F9A-A24A-4A40-B0B4-5C663C1A4183}" type="presOf" srcId="{C3ADD718-929E-4921-9495-571E563B8AA7}" destId="{0FBF53C2-119D-4B1C-B979-8F6A2086AED0}" srcOrd="0" destOrd="0" presId="urn:microsoft.com/office/officeart/2005/8/layout/balance1"/>
    <dgm:cxn modelId="{F7529BC1-0DF7-4F1D-9A8B-B9CD17CF66A7}" type="presOf" srcId="{26B43565-24C1-439E-9D5B-9EC5B4C48A9E}" destId="{B827B5AA-E457-4CD1-A27F-C97BDCEF0C00}" srcOrd="0" destOrd="0" presId="urn:microsoft.com/office/officeart/2005/8/layout/balance1"/>
    <dgm:cxn modelId="{6F006FD2-E018-48D2-962D-2DD6A1C2E8B8}" srcId="{D4CE0EFF-59A9-4EDD-9E71-82891C4992EB}" destId="{26B43565-24C1-439E-9D5B-9EC5B4C48A9E}" srcOrd="0" destOrd="0" parTransId="{167B3529-7293-441B-9A44-B37E9EF3CB64}" sibTransId="{9B1A1AEC-D9D8-4BA7-894F-FDBC4CBA6A6D}"/>
    <dgm:cxn modelId="{76CFDDDA-1423-46C4-BE86-6E8FB511DCDD}" srcId="{D4CE0EFF-59A9-4EDD-9E71-82891C4992EB}" destId="{3632D729-7989-4610-9A6D-415D65C8DA56}" srcOrd="3" destOrd="0" parTransId="{E5631068-69EF-4D71-8FF8-D681EEFC2707}" sibTransId="{BBA05DDD-7CE0-41DE-8C8C-84FBCFBCBBBD}"/>
    <dgm:cxn modelId="{EAFA21E0-F564-4AF9-8DD9-FBB583780D97}" srcId="{C3ADD718-929E-4921-9495-571E563B8AA7}" destId="{4631FB20-C6F5-4EC2-B478-ABF5D39B1BD5}" srcOrd="0" destOrd="0" parTransId="{40C8B980-089D-4E87-8343-7A8B29DE838D}" sibTransId="{D2F0333D-3613-45D8-A224-3906AA2E35B0}"/>
    <dgm:cxn modelId="{C891A4E7-9883-4426-A9D1-E7F7C8DF9B0C}" srcId="{D4CE0EFF-59A9-4EDD-9E71-82891C4992EB}" destId="{6D4805D3-9E4E-43FD-92DE-D26721FFF817}" srcOrd="2" destOrd="0" parTransId="{918D551E-6358-4AA0-A4C7-901E71522A2D}" sibTransId="{47ECC408-BB91-417D-84A3-6C6FA9EC7DA1}"/>
    <dgm:cxn modelId="{8565BC1C-7E63-4A4B-B094-C5465A8EAB0A}" type="presParOf" srcId="{0FBF53C2-119D-4B1C-B979-8F6A2086AED0}" destId="{F2018E4C-0232-4758-AF17-F1DF79587B98}" srcOrd="0" destOrd="0" presId="urn:microsoft.com/office/officeart/2005/8/layout/balance1"/>
    <dgm:cxn modelId="{F46C4726-AA17-42D2-8E90-4A2B15063628}" type="presParOf" srcId="{0FBF53C2-119D-4B1C-B979-8F6A2086AED0}" destId="{493D9929-1520-412B-A3D9-78C22D4E6953}" srcOrd="1" destOrd="0" presId="urn:microsoft.com/office/officeart/2005/8/layout/balance1"/>
    <dgm:cxn modelId="{0821F1B4-C6F8-40E2-A342-BA9BE22ACC55}" type="presParOf" srcId="{493D9929-1520-412B-A3D9-78C22D4E6953}" destId="{DF8DEE45-0326-4E2A-99CA-EE303813BA99}" srcOrd="0" destOrd="0" presId="urn:microsoft.com/office/officeart/2005/8/layout/balance1"/>
    <dgm:cxn modelId="{82F38BF0-411F-460E-B605-17490AB85025}" type="presParOf" srcId="{493D9929-1520-412B-A3D9-78C22D4E6953}" destId="{C3672158-5785-467A-8599-6BF6B7BF3D1C}" srcOrd="1" destOrd="0" presId="urn:microsoft.com/office/officeart/2005/8/layout/balance1"/>
    <dgm:cxn modelId="{F1EB0C4C-2B97-452A-998F-E567BCC4AE09}" type="presParOf" srcId="{0FBF53C2-119D-4B1C-B979-8F6A2086AED0}" destId="{0BF3FD97-E4CF-4911-AE6B-7DDA11966A98}" srcOrd="2" destOrd="0" presId="urn:microsoft.com/office/officeart/2005/8/layout/balance1"/>
    <dgm:cxn modelId="{EF6A4A30-E383-4F6F-9556-65980CDB0559}" type="presParOf" srcId="{0BF3FD97-E4CF-4911-AE6B-7DDA11966A98}" destId="{5F86F0AF-5504-477F-B856-C24CA388DA9A}" srcOrd="0" destOrd="0" presId="urn:microsoft.com/office/officeart/2005/8/layout/balance1"/>
    <dgm:cxn modelId="{981ED531-0118-4D6C-AAF1-695F747BD4A4}" type="presParOf" srcId="{0BF3FD97-E4CF-4911-AE6B-7DDA11966A98}" destId="{E47957BC-472F-468E-94CD-26191C76C85B}" srcOrd="1" destOrd="0" presId="urn:microsoft.com/office/officeart/2005/8/layout/balance1"/>
    <dgm:cxn modelId="{3860512F-6750-431A-B25C-9BACB5786E40}" type="presParOf" srcId="{0BF3FD97-E4CF-4911-AE6B-7DDA11966A98}" destId="{1C59DCED-054B-43AB-AC82-0EA40066B42F}" srcOrd="2" destOrd="0" presId="urn:microsoft.com/office/officeart/2005/8/layout/balance1"/>
    <dgm:cxn modelId="{0B4B4442-2764-43E2-B2D8-3D09F996917A}" type="presParOf" srcId="{0BF3FD97-E4CF-4911-AE6B-7DDA11966A98}" destId="{B827B5AA-E457-4CD1-A27F-C97BDCEF0C00}" srcOrd="3" destOrd="0" presId="urn:microsoft.com/office/officeart/2005/8/layout/balance1"/>
    <dgm:cxn modelId="{B4347634-C651-4008-9BF0-6EDC083C7C1C}" type="presParOf" srcId="{0BF3FD97-E4CF-4911-AE6B-7DDA11966A98}" destId="{C3B4FE3F-013F-41E8-90D8-A4D37C81119C}" srcOrd="4" destOrd="0" presId="urn:microsoft.com/office/officeart/2005/8/layout/balance1"/>
    <dgm:cxn modelId="{863C484A-7179-4392-925A-8B0D4DEA2BCE}" type="presParOf" srcId="{0BF3FD97-E4CF-4911-AE6B-7DDA11966A98}" destId="{81090FAA-CA1E-4A22-81BA-D484D8351116}" srcOrd="5" destOrd="0" presId="urn:microsoft.com/office/officeart/2005/8/layout/balance1"/>
    <dgm:cxn modelId="{1F32EC67-F66B-4795-A60B-7035BD208CE0}" type="presParOf" srcId="{0BF3FD97-E4CF-4911-AE6B-7DDA11966A98}" destId="{BDB0DAFA-9E8E-4C40-B551-936EB8570F12}" srcOrd="6" destOrd="0" presId="urn:microsoft.com/office/officeart/2005/8/layout/balance1"/>
    <dgm:cxn modelId="{E55DB986-142C-470B-B454-4E5488CB5B4B}" type="presParOf" srcId="{0BF3FD97-E4CF-4911-AE6B-7DDA11966A98}" destId="{AE636977-2FB7-4D65-828E-2AB73A4F0302}" srcOrd="7" destOrd="0" presId="urn:microsoft.com/office/officeart/2005/8/layout/balance1"/>
    <dgm:cxn modelId="{EEB4A400-1E3B-45BA-AEAB-64708720AF4B}" type="presParOf" srcId="{0BF3FD97-E4CF-4911-AE6B-7DDA11966A98}" destId="{85D8B2A5-88F8-4E9D-8CE5-AA39E678432F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9D811-E264-4A9F-8FB0-C87BEFA0E2DB}">
      <dsp:nvSpPr>
        <dsp:cNvPr id="0" name=""/>
        <dsp:cNvSpPr/>
      </dsp:nvSpPr>
      <dsp:spPr>
        <a:xfrm>
          <a:off x="658977" y="909632"/>
          <a:ext cx="3861645" cy="3604924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A7884-7264-42D9-B37E-FFDF41099ADE}">
      <dsp:nvSpPr>
        <dsp:cNvPr id="0" name=""/>
        <dsp:cNvSpPr/>
      </dsp:nvSpPr>
      <dsp:spPr>
        <a:xfrm>
          <a:off x="813443" y="2022514"/>
          <a:ext cx="2973467" cy="29553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Equipe pluridisciplinaire</a:t>
          </a:r>
        </a:p>
      </dsp:txBody>
      <dsp:txXfrm>
        <a:off x="813443" y="2022514"/>
        <a:ext cx="2973467" cy="2955340"/>
      </dsp:txXfrm>
    </dsp:sp>
    <dsp:sp modelId="{31E32EDF-0147-4286-8C41-8305C9DB9F8D}">
      <dsp:nvSpPr>
        <dsp:cNvPr id="0" name=""/>
        <dsp:cNvSpPr/>
      </dsp:nvSpPr>
      <dsp:spPr>
        <a:xfrm>
          <a:off x="4128405" y="3031"/>
          <a:ext cx="784435" cy="7844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B53C8-42E3-4C2B-84C8-0C93965BF41E}">
      <dsp:nvSpPr>
        <dsp:cNvPr id="0" name=""/>
        <dsp:cNvSpPr/>
      </dsp:nvSpPr>
      <dsp:spPr>
        <a:xfrm>
          <a:off x="4912840" y="3031"/>
          <a:ext cx="4102916" cy="78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Recommandé par les guidelines européennes</a:t>
          </a:r>
        </a:p>
      </dsp:txBody>
      <dsp:txXfrm>
        <a:off x="4912840" y="3031"/>
        <a:ext cx="4102916" cy="784435"/>
      </dsp:txXfrm>
    </dsp:sp>
    <dsp:sp modelId="{15C2C6DC-6EAE-47E1-A4B6-6ECA334F75CE}">
      <dsp:nvSpPr>
        <dsp:cNvPr id="0" name=""/>
        <dsp:cNvSpPr/>
      </dsp:nvSpPr>
      <dsp:spPr>
        <a:xfrm>
          <a:off x="4128405" y="928665"/>
          <a:ext cx="784435" cy="7844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FD161-1DCA-474D-82DA-B3224DA31C9D}">
      <dsp:nvSpPr>
        <dsp:cNvPr id="0" name=""/>
        <dsp:cNvSpPr/>
      </dsp:nvSpPr>
      <dsp:spPr>
        <a:xfrm>
          <a:off x="4912840" y="928665"/>
          <a:ext cx="2077399" cy="78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Approche multifocale </a:t>
          </a:r>
        </a:p>
      </dsp:txBody>
      <dsp:txXfrm>
        <a:off x="4912840" y="928665"/>
        <a:ext cx="2077399" cy="784435"/>
      </dsp:txXfrm>
    </dsp:sp>
    <dsp:sp modelId="{04E85D9D-3097-40B0-9807-A93A5521A19B}">
      <dsp:nvSpPr>
        <dsp:cNvPr id="0" name=""/>
        <dsp:cNvSpPr/>
      </dsp:nvSpPr>
      <dsp:spPr>
        <a:xfrm>
          <a:off x="4128405" y="1854299"/>
          <a:ext cx="784435" cy="78443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5D79E-526A-4F28-87EE-3609BD9F7844}">
      <dsp:nvSpPr>
        <dsp:cNvPr id="0" name=""/>
        <dsp:cNvSpPr/>
      </dsp:nvSpPr>
      <dsp:spPr>
        <a:xfrm>
          <a:off x="4912840" y="1854299"/>
          <a:ext cx="3171688" cy="78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Questionnement sur les pratiques </a:t>
          </a:r>
        </a:p>
      </dsp:txBody>
      <dsp:txXfrm>
        <a:off x="4912840" y="1854299"/>
        <a:ext cx="3171688" cy="784435"/>
      </dsp:txXfrm>
    </dsp:sp>
    <dsp:sp modelId="{581B57C3-E1D3-49F6-ACA6-9E926BA9D0AE}">
      <dsp:nvSpPr>
        <dsp:cNvPr id="0" name=""/>
        <dsp:cNvSpPr/>
      </dsp:nvSpPr>
      <dsp:spPr>
        <a:xfrm>
          <a:off x="4128405" y="2779932"/>
          <a:ext cx="784435" cy="78443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CE036-C82F-4F0A-B90D-3A53B694D3C4}">
      <dsp:nvSpPr>
        <dsp:cNvPr id="0" name=""/>
        <dsp:cNvSpPr/>
      </dsp:nvSpPr>
      <dsp:spPr>
        <a:xfrm>
          <a:off x="4912840" y="2779932"/>
          <a:ext cx="1567434" cy="78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Consultation</a:t>
          </a:r>
        </a:p>
      </dsp:txBody>
      <dsp:txXfrm>
        <a:off x="4912840" y="2779932"/>
        <a:ext cx="1567434" cy="784435"/>
      </dsp:txXfrm>
    </dsp:sp>
    <dsp:sp modelId="{85D069E6-80A7-42DA-AF95-21C5F54A1E53}">
      <dsp:nvSpPr>
        <dsp:cNvPr id="0" name=""/>
        <dsp:cNvSpPr/>
      </dsp:nvSpPr>
      <dsp:spPr>
        <a:xfrm>
          <a:off x="4128405" y="3705566"/>
          <a:ext cx="784435" cy="78443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09809-5AA0-4945-A9E4-4DA76A30D9F5}">
      <dsp:nvSpPr>
        <dsp:cNvPr id="0" name=""/>
        <dsp:cNvSpPr/>
      </dsp:nvSpPr>
      <dsp:spPr>
        <a:xfrm>
          <a:off x="4912840" y="3705566"/>
          <a:ext cx="3732625" cy="78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Lien équipe médico-soignante amélioré </a:t>
          </a:r>
        </a:p>
      </dsp:txBody>
      <dsp:txXfrm>
        <a:off x="4912840" y="3705566"/>
        <a:ext cx="3732625" cy="784435"/>
      </dsp:txXfrm>
    </dsp:sp>
    <dsp:sp modelId="{457A4F05-2F52-482A-A60B-BB9746D03FF1}">
      <dsp:nvSpPr>
        <dsp:cNvPr id="0" name=""/>
        <dsp:cNvSpPr/>
      </dsp:nvSpPr>
      <dsp:spPr>
        <a:xfrm>
          <a:off x="4128405" y="4631199"/>
          <a:ext cx="784435" cy="78443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B0D44-A0CF-4960-8616-DD6ED4647F17}">
      <dsp:nvSpPr>
        <dsp:cNvPr id="0" name=""/>
        <dsp:cNvSpPr/>
      </dsp:nvSpPr>
      <dsp:spPr>
        <a:xfrm>
          <a:off x="4912840" y="4631199"/>
          <a:ext cx="4943782" cy="78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Compétences médicales et infirmières spécialisées </a:t>
          </a:r>
        </a:p>
      </dsp:txBody>
      <dsp:txXfrm>
        <a:off x="4912840" y="4631199"/>
        <a:ext cx="4943782" cy="784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8B61E-9B52-4717-B73F-6274D9400EAA}">
      <dsp:nvSpPr>
        <dsp:cNvPr id="0" name=""/>
        <dsp:cNvSpPr/>
      </dsp:nvSpPr>
      <dsp:spPr>
        <a:xfrm>
          <a:off x="261242" y="118156"/>
          <a:ext cx="2057757" cy="1234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Demande de </a:t>
          </a:r>
          <a:r>
            <a:rPr lang="fr-FR" sz="2300" kern="1200" dirty="0" err="1"/>
            <a:t>consilium</a:t>
          </a:r>
          <a:endParaRPr lang="fr-FR" sz="2300" kern="1200" dirty="0"/>
        </a:p>
      </dsp:txBody>
      <dsp:txXfrm>
        <a:off x="297404" y="154318"/>
        <a:ext cx="1985433" cy="1162330"/>
      </dsp:txXfrm>
    </dsp:sp>
    <dsp:sp modelId="{F116E545-AB74-4697-BB9E-1BD15983E68C}">
      <dsp:nvSpPr>
        <dsp:cNvPr id="0" name=""/>
        <dsp:cNvSpPr/>
      </dsp:nvSpPr>
      <dsp:spPr>
        <a:xfrm>
          <a:off x="2460642" y="480321"/>
          <a:ext cx="300280" cy="510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2460642" y="582386"/>
        <a:ext cx="210196" cy="306193"/>
      </dsp:txXfrm>
    </dsp:sp>
    <dsp:sp modelId="{2C7CBD7E-56B8-464D-8707-D741ACBC183E}">
      <dsp:nvSpPr>
        <dsp:cNvPr id="0" name=""/>
        <dsp:cNvSpPr/>
      </dsp:nvSpPr>
      <dsp:spPr>
        <a:xfrm>
          <a:off x="2885567" y="118156"/>
          <a:ext cx="2057757" cy="1234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Analyse du dossier patient</a:t>
          </a:r>
        </a:p>
      </dsp:txBody>
      <dsp:txXfrm>
        <a:off x="2921729" y="154318"/>
        <a:ext cx="1985433" cy="1162330"/>
      </dsp:txXfrm>
    </dsp:sp>
    <dsp:sp modelId="{7D7B4420-58A6-4418-B893-07023FACBAFA}">
      <dsp:nvSpPr>
        <dsp:cNvPr id="0" name=""/>
        <dsp:cNvSpPr/>
      </dsp:nvSpPr>
      <dsp:spPr>
        <a:xfrm>
          <a:off x="5149101" y="480321"/>
          <a:ext cx="436244" cy="510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5149101" y="582386"/>
        <a:ext cx="305371" cy="306193"/>
      </dsp:txXfrm>
    </dsp:sp>
    <dsp:sp modelId="{EBCC6861-001B-4667-967E-30B60AF8223C}">
      <dsp:nvSpPr>
        <dsp:cNvPr id="0" name=""/>
        <dsp:cNvSpPr/>
      </dsp:nvSpPr>
      <dsp:spPr>
        <a:xfrm>
          <a:off x="5766428" y="118156"/>
          <a:ext cx="2057757" cy="1234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Consultation au lit du patient</a:t>
          </a:r>
        </a:p>
      </dsp:txBody>
      <dsp:txXfrm>
        <a:off x="5802590" y="154318"/>
        <a:ext cx="1985433" cy="1162330"/>
      </dsp:txXfrm>
    </dsp:sp>
    <dsp:sp modelId="{1167124E-E465-4E92-BF93-90C43670E76F}">
      <dsp:nvSpPr>
        <dsp:cNvPr id="0" name=""/>
        <dsp:cNvSpPr/>
      </dsp:nvSpPr>
      <dsp:spPr>
        <a:xfrm>
          <a:off x="8029962" y="480321"/>
          <a:ext cx="436244" cy="510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8029962" y="582386"/>
        <a:ext cx="305371" cy="306193"/>
      </dsp:txXfrm>
    </dsp:sp>
    <dsp:sp modelId="{2B805D98-46F0-4485-8239-44148CFC9840}">
      <dsp:nvSpPr>
        <dsp:cNvPr id="0" name=""/>
        <dsp:cNvSpPr/>
      </dsp:nvSpPr>
      <dsp:spPr>
        <a:xfrm>
          <a:off x="8647289" y="118156"/>
          <a:ext cx="2057757" cy="12346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Rédaction du rapport de </a:t>
          </a:r>
          <a:r>
            <a:rPr lang="fr-FR" sz="2300" kern="1200" dirty="0" err="1"/>
            <a:t>consilium</a:t>
          </a:r>
          <a:endParaRPr lang="fr-FR" sz="2300" kern="1200" dirty="0"/>
        </a:p>
      </dsp:txBody>
      <dsp:txXfrm>
        <a:off x="8683451" y="154318"/>
        <a:ext cx="1985433" cy="1162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DEE45-0326-4E2A-99CA-EE303813BA99}">
      <dsp:nvSpPr>
        <dsp:cNvPr id="0" name=""/>
        <dsp:cNvSpPr/>
      </dsp:nvSpPr>
      <dsp:spPr>
        <a:xfrm rot="248545">
          <a:off x="1564077" y="4734117"/>
          <a:ext cx="1933259" cy="4531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65404" y="4735444"/>
        <a:ext cx="1930605" cy="42659"/>
      </dsp:txXfrm>
    </dsp:sp>
    <dsp:sp modelId="{C3672158-5785-467A-8599-6BF6B7BF3D1C}">
      <dsp:nvSpPr>
        <dsp:cNvPr id="0" name=""/>
        <dsp:cNvSpPr/>
      </dsp:nvSpPr>
      <dsp:spPr>
        <a:xfrm flipV="1">
          <a:off x="4613320" y="4840725"/>
          <a:ext cx="1933259" cy="22169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4619813" y="4847218"/>
        <a:ext cx="1920273" cy="208705"/>
      </dsp:txXfrm>
    </dsp:sp>
    <dsp:sp modelId="{E47957BC-472F-468E-94CD-26191C76C85B}">
      <dsp:nvSpPr>
        <dsp:cNvPr id="0" name=""/>
        <dsp:cNvSpPr/>
      </dsp:nvSpPr>
      <dsp:spPr>
        <a:xfrm>
          <a:off x="3612736" y="4588891"/>
          <a:ext cx="805524" cy="805524"/>
        </a:xfrm>
        <a:prstGeom prst="triangle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9DCED-054B-43AB-AC82-0EA40066B42F}">
      <dsp:nvSpPr>
        <dsp:cNvPr id="0" name=""/>
        <dsp:cNvSpPr/>
      </dsp:nvSpPr>
      <dsp:spPr>
        <a:xfrm rot="240000">
          <a:off x="1598186" y="4243715"/>
          <a:ext cx="4834625" cy="338069"/>
        </a:xfrm>
        <a:prstGeom prst="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7B5AA-E457-4CD1-A27F-C97BDCEF0C00}">
      <dsp:nvSpPr>
        <dsp:cNvPr id="0" name=""/>
        <dsp:cNvSpPr/>
      </dsp:nvSpPr>
      <dsp:spPr>
        <a:xfrm rot="240000">
          <a:off x="4506161" y="3634669"/>
          <a:ext cx="1918566" cy="66256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+38 cas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100" i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CHOP 93.89.9x</a:t>
          </a:r>
          <a:endParaRPr lang="fr-CH" sz="1100" b="0" i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538505" y="3667013"/>
        <a:ext cx="1853878" cy="597878"/>
      </dsp:txXfrm>
    </dsp:sp>
    <dsp:sp modelId="{C3B4FE3F-013F-41E8-90D8-A4D37C81119C}">
      <dsp:nvSpPr>
        <dsp:cNvPr id="0" name=""/>
        <dsp:cNvSpPr/>
      </dsp:nvSpPr>
      <dsp:spPr>
        <a:xfrm rot="240000">
          <a:off x="4559863" y="2925807"/>
          <a:ext cx="1918566" cy="66256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+0.2 CMI </a:t>
          </a:r>
          <a:r>
            <a:rPr lang="fr-CH" sz="2000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eff</a:t>
          </a:r>
          <a:r>
            <a:rPr lang="fr-CH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sp:txBody>
      <dsp:txXfrm>
        <a:off x="4592207" y="2958151"/>
        <a:ext cx="1853878" cy="597878"/>
      </dsp:txXfrm>
    </dsp:sp>
    <dsp:sp modelId="{81090FAA-CA1E-4A22-81BA-D484D8351116}">
      <dsp:nvSpPr>
        <dsp:cNvPr id="0" name=""/>
        <dsp:cNvSpPr/>
      </dsp:nvSpPr>
      <dsp:spPr>
        <a:xfrm rot="240000">
          <a:off x="3452262" y="1630341"/>
          <a:ext cx="2375928" cy="113725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Recettes additionnelles ~380k CHF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i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(Déduction charges salariales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800" i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Avec taux de base équivalent 2023 : 9700 frs) </a:t>
          </a:r>
        </a:p>
      </dsp:txBody>
      <dsp:txXfrm>
        <a:off x="3507778" y="1685857"/>
        <a:ext cx="2264896" cy="1026221"/>
      </dsp:txXfrm>
    </dsp:sp>
    <dsp:sp modelId="{BDB0DAFA-9E8E-4C40-B551-936EB8570F12}">
      <dsp:nvSpPr>
        <dsp:cNvPr id="0" name=""/>
        <dsp:cNvSpPr/>
      </dsp:nvSpPr>
      <dsp:spPr>
        <a:xfrm rot="240000">
          <a:off x="5837077" y="1777790"/>
          <a:ext cx="2253704" cy="11458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Recettes additionnelles ~470k CHF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800" i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(Déduction charges salariales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H" sz="800" i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Avec taux de base 2024 : 9950 frs) </a:t>
          </a:r>
        </a:p>
      </dsp:txBody>
      <dsp:txXfrm>
        <a:off x="5893010" y="1833723"/>
        <a:ext cx="2141838" cy="1033934"/>
      </dsp:txXfrm>
    </dsp:sp>
    <dsp:sp modelId="{AE636977-2FB7-4D65-828E-2AB73A4F0302}">
      <dsp:nvSpPr>
        <dsp:cNvPr id="0" name=""/>
        <dsp:cNvSpPr/>
      </dsp:nvSpPr>
      <dsp:spPr>
        <a:xfrm rot="240000">
          <a:off x="1713674" y="3441343"/>
          <a:ext cx="1918566" cy="66256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EPT MED</a:t>
          </a:r>
        </a:p>
      </dsp:txBody>
      <dsp:txXfrm>
        <a:off x="1746018" y="3473687"/>
        <a:ext cx="1853878" cy="597878"/>
      </dsp:txXfrm>
    </dsp:sp>
    <dsp:sp modelId="{85D8B2A5-88F8-4E9D-8CE5-AA39E678432F}">
      <dsp:nvSpPr>
        <dsp:cNvPr id="0" name=""/>
        <dsp:cNvSpPr/>
      </dsp:nvSpPr>
      <dsp:spPr>
        <a:xfrm rot="240000">
          <a:off x="1767376" y="2732481"/>
          <a:ext cx="1918566" cy="662566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0.4 EPT ICLS</a:t>
          </a:r>
        </a:p>
      </dsp:txBody>
      <dsp:txXfrm>
        <a:off x="1799720" y="2764825"/>
        <a:ext cx="1853878" cy="597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FDC79-55E5-4100-84E3-D506A9B4C1DA}" type="datetimeFigureOut">
              <a:rPr lang="fr-CH" smtClean="0"/>
              <a:t>07.10.2024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7D94A-9E9C-454C-A41B-F760DD493CD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09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AB60-D66D-4C82-B190-AE205D76BC48}" type="datetimeFigureOut">
              <a:rPr lang="fr-CH" smtClean="0"/>
              <a:t>07.10.2024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2C20E-91BD-4FD7-A38D-CD1158ABA79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709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Multifocale</a:t>
            </a:r>
            <a:r>
              <a:rPr lang="fr-CH" baseline="0" dirty="0"/>
              <a:t> Combinaison compétences médicales et compétences infirmières, sciences infirmières vs sciences médicales</a:t>
            </a:r>
          </a:p>
          <a:p>
            <a:r>
              <a:rPr lang="fr-CH" baseline="0" dirty="0"/>
              <a:t>Compétences spécialisées en gériatrie et réadaptation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C20E-91BD-4FD7-A38D-CD1158ABA79A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051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Amélioration de la prise en charge des patients avec troubles cognitifs et symptômes comportementaux et psychiatriques en lien avec la démence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Dépistage, prévention et gestion de la perte d’indépendance fonctionnelle (AVQ/AIVQ)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Préventions</a:t>
            </a:r>
            <a:r>
              <a:rPr lang="fr-CH" baseline="0" dirty="0"/>
              <a:t> proactives : </a:t>
            </a:r>
            <a:r>
              <a:rPr lang="fr-CH" dirty="0"/>
              <a:t>anticiper et prévenir les problèmes de santé avant qu'ils ne surviennent ou ne s'aggravent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C20E-91BD-4FD7-A38D-CD1158ABA79A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993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C20E-91BD-4FD7-A38D-CD1158ABA79A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937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Diagnostics directement repris dans la lettre de sortie, augmentation</a:t>
            </a:r>
            <a:r>
              <a:rPr lang="fr-CH" baseline="0" dirty="0"/>
              <a:t> du </a:t>
            </a:r>
            <a:r>
              <a:rPr lang="fr-CH" baseline="0" dirty="0" err="1"/>
              <a:t>cost</a:t>
            </a:r>
            <a:r>
              <a:rPr lang="fr-CH" baseline="0" dirty="0"/>
              <a:t> </a:t>
            </a:r>
            <a:r>
              <a:rPr lang="fr-CH" baseline="0" dirty="0" err="1"/>
              <a:t>weight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C20E-91BD-4FD7-A38D-CD1158ABA79A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706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Recherche de littérature,</a:t>
            </a:r>
            <a:r>
              <a:rPr lang="fr-CH" baseline="0" dirty="0"/>
              <a:t> statistique analytique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C20E-91BD-4FD7-A38D-CD1158ABA79A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321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2C20E-91BD-4FD7-A38D-CD1158ABA79A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966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"/>
          <p:cNvCxnSpPr/>
          <p:nvPr userDrawn="1">
            <p:custDataLst>
              <p:tags r:id="rId1"/>
            </p:custDataLst>
          </p:nvPr>
        </p:nvCxnSpPr>
        <p:spPr>
          <a:xfrm>
            <a:off x="449265" y="1368151"/>
            <a:ext cx="11091094" cy="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5" y="785920"/>
            <a:ext cx="11091094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 ou Thématique</a:t>
            </a:r>
          </a:p>
        </p:txBody>
      </p:sp>
      <p:sp>
        <p:nvSpPr>
          <p:cNvPr id="14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449265" y="2804679"/>
            <a:ext cx="11091094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5" y="3519598"/>
            <a:ext cx="11091094" cy="11177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94868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contenu 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 (présentation bilingue)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642373"/>
            <a:ext cx="10515601" cy="308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138196"/>
            <a:ext cx="5083622" cy="3879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français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270177" y="2138196"/>
            <a:ext cx="5083622" cy="3879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allemand</a:t>
            </a:r>
          </a:p>
        </p:txBody>
      </p:sp>
    </p:spTree>
    <p:extLst>
      <p:ext uri="{BB962C8B-B14F-4D97-AF65-F5344CB8AC3E}">
        <p14:creationId xmlns:p14="http://schemas.microsoft.com/office/powerpoint/2010/main" val="274601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ilin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 (présentation bilingue)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1886546"/>
            <a:ext cx="5083622" cy="4131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français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270177" y="1886546"/>
            <a:ext cx="5083622" cy="4131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allemand</a:t>
            </a:r>
          </a:p>
        </p:txBody>
      </p:sp>
    </p:spTree>
    <p:extLst>
      <p:ext uri="{BB962C8B-B14F-4D97-AF65-F5344CB8AC3E}">
        <p14:creationId xmlns:p14="http://schemas.microsoft.com/office/powerpoint/2010/main" val="201439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contenu,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138196"/>
            <a:ext cx="7060475" cy="3879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155507"/>
            <a:ext cx="7060476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642373"/>
            <a:ext cx="7060476" cy="308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22"/>
          </p:nvPr>
        </p:nvSpPr>
        <p:spPr>
          <a:xfrm>
            <a:off x="8228094" y="1155507"/>
            <a:ext cx="3125705" cy="227349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63839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contenu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138196"/>
            <a:ext cx="7060475" cy="3879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155507"/>
            <a:ext cx="7060476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1642373"/>
            <a:ext cx="7060476" cy="308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22"/>
          </p:nvPr>
        </p:nvSpPr>
        <p:spPr>
          <a:xfrm>
            <a:off x="8228094" y="1155507"/>
            <a:ext cx="3125705" cy="2273493"/>
          </a:xfrm>
          <a:prstGeom prst="rect">
            <a:avLst/>
          </a:prstGeom>
        </p:spPr>
      </p:sp>
      <p:sp>
        <p:nvSpPr>
          <p:cNvPr id="16" name="Espace réservé pour une image  11"/>
          <p:cNvSpPr>
            <a:spLocks noGrp="1"/>
          </p:cNvSpPr>
          <p:nvPr>
            <p:ph type="pic" sz="quarter" idx="23"/>
          </p:nvPr>
        </p:nvSpPr>
        <p:spPr>
          <a:xfrm>
            <a:off x="8228093" y="3744130"/>
            <a:ext cx="3125705" cy="227349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8965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contenu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138196"/>
            <a:ext cx="10515600" cy="1893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642373"/>
            <a:ext cx="10515601" cy="308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10" name="Espace réservé pour une image  11"/>
          <p:cNvSpPr>
            <a:spLocks noGrp="1"/>
          </p:cNvSpPr>
          <p:nvPr>
            <p:ph type="pic" sz="quarter" idx="21"/>
          </p:nvPr>
        </p:nvSpPr>
        <p:spPr>
          <a:xfrm>
            <a:off x="6264599" y="4289825"/>
            <a:ext cx="2376000" cy="1728192"/>
          </a:xfrm>
          <a:prstGeom prst="rect">
            <a:avLst/>
          </a:prstGeom>
        </p:spPr>
      </p:sp>
      <p:sp>
        <p:nvSpPr>
          <p:cNvPr id="13" name="Espace réservé pour une image  11"/>
          <p:cNvSpPr>
            <a:spLocks noGrp="1"/>
          </p:cNvSpPr>
          <p:nvPr>
            <p:ph type="pic" sz="quarter" idx="22"/>
          </p:nvPr>
        </p:nvSpPr>
        <p:spPr>
          <a:xfrm>
            <a:off x="838199" y="4302428"/>
            <a:ext cx="2376000" cy="1728192"/>
          </a:xfrm>
          <a:prstGeom prst="rect">
            <a:avLst/>
          </a:prstGeom>
        </p:spPr>
      </p:sp>
      <p:sp>
        <p:nvSpPr>
          <p:cNvPr id="14" name="Espace réservé pour une image  11"/>
          <p:cNvSpPr>
            <a:spLocks noGrp="1"/>
          </p:cNvSpPr>
          <p:nvPr>
            <p:ph type="pic" sz="quarter" idx="23"/>
          </p:nvPr>
        </p:nvSpPr>
        <p:spPr>
          <a:xfrm>
            <a:off x="3551399" y="4302428"/>
            <a:ext cx="2376000" cy="172819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16464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contenu,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138196"/>
            <a:ext cx="10515600" cy="1893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642373"/>
            <a:ext cx="10515601" cy="308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20"/>
          </p:nvPr>
        </p:nvSpPr>
        <p:spPr>
          <a:xfrm>
            <a:off x="8977799" y="4289431"/>
            <a:ext cx="2376000" cy="1728192"/>
          </a:xfrm>
          <a:prstGeom prst="rect">
            <a:avLst/>
          </a:prstGeom>
        </p:spPr>
      </p:sp>
      <p:sp>
        <p:nvSpPr>
          <p:cNvPr id="10" name="Espace réservé pour une image  11"/>
          <p:cNvSpPr>
            <a:spLocks noGrp="1"/>
          </p:cNvSpPr>
          <p:nvPr>
            <p:ph type="pic" sz="quarter" idx="21"/>
          </p:nvPr>
        </p:nvSpPr>
        <p:spPr>
          <a:xfrm>
            <a:off x="6264599" y="4289825"/>
            <a:ext cx="2376000" cy="1728192"/>
          </a:xfrm>
          <a:prstGeom prst="rect">
            <a:avLst/>
          </a:prstGeom>
        </p:spPr>
      </p:sp>
      <p:sp>
        <p:nvSpPr>
          <p:cNvPr id="13" name="Espace réservé pour une image  11"/>
          <p:cNvSpPr>
            <a:spLocks noGrp="1"/>
          </p:cNvSpPr>
          <p:nvPr>
            <p:ph type="pic" sz="quarter" idx="22"/>
          </p:nvPr>
        </p:nvSpPr>
        <p:spPr>
          <a:xfrm>
            <a:off x="838199" y="4302428"/>
            <a:ext cx="2376000" cy="1728192"/>
          </a:xfrm>
          <a:prstGeom prst="rect">
            <a:avLst/>
          </a:prstGeom>
        </p:spPr>
      </p:sp>
      <p:sp>
        <p:nvSpPr>
          <p:cNvPr id="14" name="Espace réservé pour une image  11"/>
          <p:cNvSpPr>
            <a:spLocks noGrp="1"/>
          </p:cNvSpPr>
          <p:nvPr>
            <p:ph type="pic" sz="quarter" idx="23"/>
          </p:nvPr>
        </p:nvSpPr>
        <p:spPr>
          <a:xfrm>
            <a:off x="3551399" y="4302428"/>
            <a:ext cx="2376000" cy="172819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79952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4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,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886548"/>
            <a:ext cx="7060475" cy="4131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155507"/>
            <a:ext cx="7060476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22"/>
          </p:nvPr>
        </p:nvSpPr>
        <p:spPr>
          <a:xfrm>
            <a:off x="8228094" y="1155507"/>
            <a:ext cx="3125705" cy="227349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205606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886548"/>
            <a:ext cx="7060475" cy="4131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155507"/>
            <a:ext cx="7060476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22"/>
          </p:nvPr>
        </p:nvSpPr>
        <p:spPr>
          <a:xfrm>
            <a:off x="8228094" y="1155507"/>
            <a:ext cx="3125705" cy="2273493"/>
          </a:xfrm>
          <a:prstGeom prst="rect">
            <a:avLst/>
          </a:prstGeom>
        </p:spPr>
      </p:sp>
      <p:sp>
        <p:nvSpPr>
          <p:cNvPr id="16" name="Espace réservé pour une image  11"/>
          <p:cNvSpPr>
            <a:spLocks noGrp="1"/>
          </p:cNvSpPr>
          <p:nvPr>
            <p:ph type="pic" sz="quarter" idx="23"/>
          </p:nvPr>
        </p:nvSpPr>
        <p:spPr>
          <a:xfrm>
            <a:off x="8228093" y="3744130"/>
            <a:ext cx="3125705" cy="227349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14585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886154"/>
            <a:ext cx="10515600" cy="2146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10" name="Espace réservé pour une image  11"/>
          <p:cNvSpPr>
            <a:spLocks noGrp="1"/>
          </p:cNvSpPr>
          <p:nvPr>
            <p:ph type="pic" sz="quarter" idx="21"/>
          </p:nvPr>
        </p:nvSpPr>
        <p:spPr>
          <a:xfrm>
            <a:off x="6264599" y="4289825"/>
            <a:ext cx="2376000" cy="1728192"/>
          </a:xfrm>
          <a:prstGeom prst="rect">
            <a:avLst/>
          </a:prstGeom>
        </p:spPr>
      </p:sp>
      <p:sp>
        <p:nvSpPr>
          <p:cNvPr id="13" name="Espace réservé pour une image  11"/>
          <p:cNvSpPr>
            <a:spLocks noGrp="1"/>
          </p:cNvSpPr>
          <p:nvPr>
            <p:ph type="pic" sz="quarter" idx="22"/>
          </p:nvPr>
        </p:nvSpPr>
        <p:spPr>
          <a:xfrm>
            <a:off x="838199" y="4302428"/>
            <a:ext cx="2376000" cy="1728192"/>
          </a:xfrm>
          <a:prstGeom prst="rect">
            <a:avLst/>
          </a:prstGeom>
        </p:spPr>
      </p:sp>
      <p:sp>
        <p:nvSpPr>
          <p:cNvPr id="14" name="Espace réservé pour une image  11"/>
          <p:cNvSpPr>
            <a:spLocks noGrp="1"/>
          </p:cNvSpPr>
          <p:nvPr>
            <p:ph type="pic" sz="quarter" idx="23"/>
          </p:nvPr>
        </p:nvSpPr>
        <p:spPr>
          <a:xfrm>
            <a:off x="3551399" y="4302428"/>
            <a:ext cx="2376000" cy="172819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429225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4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,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886154"/>
            <a:ext cx="10515600" cy="2146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20"/>
          </p:nvPr>
        </p:nvSpPr>
        <p:spPr>
          <a:xfrm>
            <a:off x="8977799" y="4289431"/>
            <a:ext cx="2376000" cy="1728192"/>
          </a:xfrm>
          <a:prstGeom prst="rect">
            <a:avLst/>
          </a:prstGeom>
        </p:spPr>
      </p:sp>
      <p:sp>
        <p:nvSpPr>
          <p:cNvPr id="10" name="Espace réservé pour une image  11"/>
          <p:cNvSpPr>
            <a:spLocks noGrp="1"/>
          </p:cNvSpPr>
          <p:nvPr>
            <p:ph type="pic" sz="quarter" idx="21"/>
          </p:nvPr>
        </p:nvSpPr>
        <p:spPr>
          <a:xfrm>
            <a:off x="6264599" y="4289825"/>
            <a:ext cx="2376000" cy="1728192"/>
          </a:xfrm>
          <a:prstGeom prst="rect">
            <a:avLst/>
          </a:prstGeom>
        </p:spPr>
      </p:sp>
      <p:sp>
        <p:nvSpPr>
          <p:cNvPr id="13" name="Espace réservé pour une image  11"/>
          <p:cNvSpPr>
            <a:spLocks noGrp="1"/>
          </p:cNvSpPr>
          <p:nvPr>
            <p:ph type="pic" sz="quarter" idx="22"/>
          </p:nvPr>
        </p:nvSpPr>
        <p:spPr>
          <a:xfrm>
            <a:off x="838199" y="4302428"/>
            <a:ext cx="2376000" cy="1728192"/>
          </a:xfrm>
          <a:prstGeom prst="rect">
            <a:avLst/>
          </a:prstGeom>
        </p:spPr>
      </p:sp>
      <p:sp>
        <p:nvSpPr>
          <p:cNvPr id="14" name="Espace réservé pour une image  11"/>
          <p:cNvSpPr>
            <a:spLocks noGrp="1"/>
          </p:cNvSpPr>
          <p:nvPr>
            <p:ph type="pic" sz="quarter" idx="23"/>
          </p:nvPr>
        </p:nvSpPr>
        <p:spPr>
          <a:xfrm>
            <a:off x="3551399" y="4302428"/>
            <a:ext cx="2376000" cy="172819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56323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4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contenu (1 colon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2138196"/>
            <a:ext cx="10515601" cy="3879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(1 colonne)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642373"/>
            <a:ext cx="10515601" cy="308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8311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on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20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contenu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2138196"/>
            <a:ext cx="10515601" cy="3879427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(2 colonnes)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642373"/>
            <a:ext cx="10515601" cy="308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038450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liste (1 colon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2138196"/>
            <a:ext cx="10515601" cy="3879427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aseline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Liste (1 colonne)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642373"/>
            <a:ext cx="10515601" cy="308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03618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et list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2138196"/>
            <a:ext cx="10515601" cy="3879427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aseline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Liste (2 colonnes)</a:t>
            </a:r>
          </a:p>
          <a:p>
            <a:pPr lvl="0"/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642373"/>
            <a:ext cx="10515601" cy="308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4841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 colon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1889760"/>
            <a:ext cx="10515601" cy="4127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(1 colonne)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392469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1889760"/>
            <a:ext cx="10515601" cy="41278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(2 colonnes)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6052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 (1 colon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1889760"/>
            <a:ext cx="10515601" cy="4127863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aseline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Liste (1 colonne)</a:t>
            </a:r>
          </a:p>
          <a:p>
            <a:pPr lvl="0"/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3199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1889760"/>
            <a:ext cx="10515601" cy="41278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aseline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Liste (2 colonnes)</a:t>
            </a:r>
          </a:p>
          <a:p>
            <a:pPr lvl="0"/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1155507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700" b="1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H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159700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 txBox="1">
            <a:spLocks/>
          </p:cNvSpPr>
          <p:nvPr userDrawn="1"/>
        </p:nvSpPr>
        <p:spPr>
          <a:xfrm>
            <a:off x="1" y="5777364"/>
            <a:ext cx="9555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BB472C-9724-4221-AE6F-2B1C49141704}" type="slidenum">
              <a:rPr lang="fr-CH" sz="900" b="1" smtClean="0">
                <a:solidFill>
                  <a:srgbClr val="0069B4"/>
                </a:solidFill>
              </a:rPr>
              <a:pPr algn="ctr"/>
              <a:t>‹N°›</a:t>
            </a:fld>
            <a:r>
              <a:rPr lang="fr-CH" sz="900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480"/>
            <a:ext cx="12192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8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7" r:id="rId9"/>
    <p:sldLayoutId id="2147483679" r:id="rId10"/>
    <p:sldLayoutId id="2147483680" r:id="rId11"/>
    <p:sldLayoutId id="2147483682" r:id="rId12"/>
    <p:sldLayoutId id="2147483688" r:id="rId13"/>
    <p:sldLayoutId id="2147483683" r:id="rId14"/>
    <p:sldLayoutId id="2147483684" r:id="rId15"/>
    <p:sldLayoutId id="2147483685" r:id="rId16"/>
    <p:sldLayoutId id="2147483689" r:id="rId17"/>
    <p:sldLayoutId id="2147483686" r:id="rId18"/>
    <p:sldLayoutId id="2147483687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body" sz="quarter" idx="14"/>
          </p:nvPr>
        </p:nvSpPr>
        <p:spPr>
          <a:xfrm>
            <a:off x="834885" y="838426"/>
            <a:ext cx="10649103" cy="473802"/>
          </a:xfrm>
        </p:spPr>
        <p:txBody>
          <a:bodyPr>
            <a:noAutofit/>
          </a:bodyPr>
          <a:lstStyle/>
          <a:p>
            <a:pPr algn="ctr"/>
            <a:r>
              <a:rPr lang="fr-CH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Equipe Mobile de Gériatrie</a:t>
            </a:r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4294967295"/>
          </p:nvPr>
        </p:nvSpPr>
        <p:spPr>
          <a:xfrm>
            <a:off x="812375" y="2484338"/>
            <a:ext cx="10694124" cy="4738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200" b="1" dirty="0">
                <a:solidFill>
                  <a:srgbClr val="00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 Spécialisées au Service des Aînés de l'HFR</a:t>
            </a:r>
          </a:p>
        </p:txBody>
      </p:sp>
      <p:sp>
        <p:nvSpPr>
          <p:cNvPr id="7" name="Espace réservé du texte 12"/>
          <p:cNvSpPr>
            <a:spLocks noGrp="1"/>
          </p:cNvSpPr>
          <p:nvPr>
            <p:ph type="body" sz="quarter" idx="4294967295"/>
          </p:nvPr>
        </p:nvSpPr>
        <p:spPr>
          <a:xfrm>
            <a:off x="1130880" y="4380352"/>
            <a:ext cx="10057111" cy="111771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CH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Adrien Bussard, 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 chef-de-clinique gériatre</a:t>
            </a:r>
          </a:p>
          <a:p>
            <a:pPr marL="0" indent="0" algn="ctr">
              <a:buNone/>
            </a:pPr>
            <a:r>
              <a:rPr lang="fr-CH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 Egger, ICLS,  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 de Réadaptation, Gériatrie et Rhumatologie</a:t>
            </a:r>
          </a:p>
          <a:p>
            <a:pPr marL="0" indent="0" algn="ctr">
              <a:buNone/>
            </a:pPr>
            <a:r>
              <a:rPr lang="fr-CH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Emilie Kort, ICLS, </a:t>
            </a: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 de Réadaptation, Gériatrie et Rhumatologie</a:t>
            </a:r>
          </a:p>
          <a:p>
            <a:pPr marL="0" indent="0" algn="ctr">
              <a:buNone/>
            </a:pPr>
            <a:endParaRPr lang="fr-CH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102740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6" y="316264"/>
            <a:ext cx="10515601" cy="473802"/>
          </a:xfrm>
        </p:spPr>
        <p:txBody>
          <a:bodyPr/>
          <a:lstStyle/>
          <a:p>
            <a:r>
              <a:rPr lang="fr-CH" dirty="0"/>
              <a:t>Quelques chiffres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69" y="1967180"/>
            <a:ext cx="11379253" cy="2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427940" y="1039874"/>
            <a:ext cx="5925858" cy="472287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/>
              <a:t>Dépistage de tous les patients de 80 ans et plus se présentant au service des urgences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/>
              <a:t>Outil: </a:t>
            </a:r>
            <a:r>
              <a:rPr lang="en-US" sz="2800" dirty="0"/>
              <a:t>Identification of Seniors At Risk</a:t>
            </a:r>
            <a:r>
              <a:rPr lang="fr-CH" sz="2800" dirty="0"/>
              <a:t> (ISAR)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 err="1"/>
              <a:t>Consilium</a:t>
            </a:r>
            <a:r>
              <a:rPr lang="fr-CH" sz="2800" dirty="0"/>
              <a:t> gériatrique si score égal ou supérieur à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/>
              <a:t>Possibilité de faire l’évaluation une fois que le patient est transféré à l’étage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7" y="328790"/>
            <a:ext cx="10515601" cy="473802"/>
          </a:xfrm>
        </p:spPr>
        <p:txBody>
          <a:bodyPr/>
          <a:lstStyle/>
          <a:p>
            <a:r>
              <a:rPr lang="fr-CH" dirty="0"/>
              <a:t>Dépistage de la fragilité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7" y="802592"/>
            <a:ext cx="3467430" cy="52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6" y="316264"/>
            <a:ext cx="10515601" cy="473802"/>
          </a:xfrm>
        </p:spPr>
        <p:txBody>
          <a:bodyPr/>
          <a:lstStyle/>
          <a:p>
            <a:r>
              <a:rPr lang="fr-CH" dirty="0"/>
              <a:t>Quelques chiffres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8" y="1167266"/>
            <a:ext cx="10582575" cy="39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954155" y="251599"/>
            <a:ext cx="10515601" cy="473802"/>
          </a:xfrm>
        </p:spPr>
        <p:txBody>
          <a:bodyPr/>
          <a:lstStyle/>
          <a:p>
            <a:r>
              <a:rPr lang="fr-CH" dirty="0"/>
              <a:t>Indicateurs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69755"/>
              </p:ext>
            </p:extLst>
          </p:nvPr>
        </p:nvGraphicFramePr>
        <p:xfrm>
          <a:off x="954155" y="725401"/>
          <a:ext cx="10654748" cy="454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7374">
                  <a:extLst>
                    <a:ext uri="{9D8B030D-6E8A-4147-A177-3AD203B41FA5}">
                      <a16:colId xmlns:a16="http://schemas.microsoft.com/office/drawing/2014/main" val="1368868419"/>
                    </a:ext>
                  </a:extLst>
                </a:gridCol>
                <a:gridCol w="5327374">
                  <a:extLst>
                    <a:ext uri="{9D8B030D-6E8A-4147-A177-3AD203B41FA5}">
                      <a16:colId xmlns:a16="http://schemas.microsoft.com/office/drawing/2014/main" val="1910441834"/>
                    </a:ext>
                  </a:extLst>
                </a:gridCol>
              </a:tblGrid>
              <a:tr h="449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 de performance</a:t>
                      </a:r>
                      <a:endParaRPr lang="fr-CH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33" marR="60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 de qualité des soins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33" marR="60633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09234"/>
                  </a:ext>
                </a:extLst>
              </a:tr>
              <a:tr h="36445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 moyenne de séjour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Réhospitalisations</a:t>
                      </a: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 programmées survenant dans les 60 jours après la sortie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Coaching et formation donné à l’équipe soignante ou autres professionnels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Délai d’intervention de l’équipe mobile de gériatrie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Satisfaction des équipes médico-soignantes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Taux de suivi des recommandations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consultations réalisées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Augmentation du </a:t>
                      </a:r>
                      <a:r>
                        <a:rPr lang="fr-CH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cost-weight</a:t>
                      </a: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grâce aux diagnostics gériatriques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Fluidité du parcours de soins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633" marR="60633" marT="0" marB="0">
                    <a:solidFill>
                      <a:srgbClr val="CADF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Dépistage et taux de delirium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Dépistage et taux de chutes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Diminution des comorbidités acquises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Pourcentage d’utilisation des contentions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Taux des patients assis au fauteuil lors des repas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Taux de présence des moyens auxiliaires (appareils auditifs, prothèses dentaires, lunettes)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Satisfaction des patients et de leurs proches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Médicaments à l’entrée VS médicaments à la sortie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H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Délai pour une demande de </a:t>
                      </a:r>
                      <a:r>
                        <a:rPr lang="fr-CH" sz="14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consilium</a:t>
                      </a:r>
                      <a:endParaRPr lang="fr-CH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633" marR="606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388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9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8" y="366574"/>
            <a:ext cx="10515601" cy="473802"/>
          </a:xfrm>
        </p:spPr>
        <p:txBody>
          <a:bodyPr/>
          <a:lstStyle/>
          <a:p>
            <a:r>
              <a:rPr lang="fr-CH" dirty="0"/>
              <a:t>Contribution économique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33053BE2-8FC6-47AC-9111-19FE15639AC3}"/>
              </a:ext>
            </a:extLst>
          </p:cNvPr>
          <p:cNvGraphicFramePr/>
          <p:nvPr/>
        </p:nvGraphicFramePr>
        <p:xfrm>
          <a:off x="2032000" y="7049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01A36373-617F-4A4A-8E75-08B7623A089C}"/>
              </a:ext>
            </a:extLst>
          </p:cNvPr>
          <p:cNvSpPr txBox="1">
            <a:spLocks/>
          </p:cNvSpPr>
          <p:nvPr/>
        </p:nvSpPr>
        <p:spPr>
          <a:xfrm>
            <a:off x="838200" y="575520"/>
            <a:ext cx="58349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Interventions 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 6 mois : 2023 vs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DDA8AD-F0CB-4E75-8DDC-76B6D51D80B7}"/>
              </a:ext>
            </a:extLst>
          </p:cNvPr>
          <p:cNvSpPr txBox="1"/>
          <p:nvPr/>
        </p:nvSpPr>
        <p:spPr>
          <a:xfrm rot="242848">
            <a:off x="3837373" y="4834249"/>
            <a:ext cx="169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Interventions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3B83D1-102A-465C-9868-453D8BA34AF9}"/>
              </a:ext>
            </a:extLst>
          </p:cNvPr>
          <p:cNvSpPr txBox="1"/>
          <p:nvPr/>
        </p:nvSpPr>
        <p:spPr>
          <a:xfrm rot="242848">
            <a:off x="7004148" y="5063612"/>
            <a:ext cx="169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Bénéfices</a:t>
            </a:r>
          </a:p>
        </p:txBody>
      </p:sp>
    </p:spTree>
    <p:extLst>
      <p:ext uri="{BB962C8B-B14F-4D97-AF65-F5344CB8AC3E}">
        <p14:creationId xmlns:p14="http://schemas.microsoft.com/office/powerpoint/2010/main" val="313595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73768" y="1670780"/>
            <a:ext cx="7305675" cy="29546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9600" b="1" dirty="0">
                <a:solidFill>
                  <a:srgbClr val="0069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MERCI</a:t>
            </a:r>
            <a:br>
              <a:rPr lang="de-DE" sz="9600" b="1" dirty="0">
                <a:solidFill>
                  <a:srgbClr val="0069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9600" b="1" i="1" dirty="0">
                <a:solidFill>
                  <a:srgbClr val="0069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DANKE</a:t>
            </a:r>
            <a:endParaRPr lang="de-CH" sz="9600" b="1" i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3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838195" y="786934"/>
            <a:ext cx="10515601" cy="527698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300" dirty="0"/>
              <a:t>Salles N. Les équipes mobiles de gériatrie en France. Soins Gérontologie. </a:t>
            </a:r>
            <a:r>
              <a:rPr lang="fr-CH" sz="1300" dirty="0" err="1"/>
              <a:t>nov</a:t>
            </a:r>
            <a:r>
              <a:rPr lang="fr-CH" sz="1300" dirty="0"/>
              <a:t> 2015;20(116):12‑4.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300" dirty="0"/>
              <a:t>Armand S. Une collaboration dans la prévention de la fragilité. </a:t>
            </a:r>
            <a:r>
              <a:rPr lang="fr-CH" sz="1300" dirty="0" err="1"/>
              <a:t>Rev</a:t>
            </a:r>
            <a:r>
              <a:rPr lang="fr-CH" sz="1300" dirty="0"/>
              <a:t> </a:t>
            </a:r>
            <a:r>
              <a:rPr lang="fr-CH" sz="1300" dirty="0" err="1"/>
              <a:t>Infirm</a:t>
            </a:r>
            <a:r>
              <a:rPr lang="fr-CH" sz="1300" dirty="0"/>
              <a:t>. </a:t>
            </a:r>
            <a:r>
              <a:rPr lang="fr-CH" sz="1300" dirty="0" err="1"/>
              <a:t>déc</a:t>
            </a:r>
            <a:r>
              <a:rPr lang="fr-CH" sz="1300" dirty="0"/>
              <a:t> 2017;66(236):21‑2.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300" dirty="0" err="1"/>
              <a:t>Roulin</a:t>
            </a:r>
            <a:r>
              <a:rPr lang="fr-CH" sz="1300" dirty="0"/>
              <a:t> MJ, </a:t>
            </a:r>
            <a:r>
              <a:rPr lang="fr-CH" sz="1300" dirty="0" err="1"/>
              <a:t>Borrero</a:t>
            </a:r>
            <a:r>
              <a:rPr lang="fr-CH" sz="1300" dirty="0"/>
              <a:t> P, Iori E. La pratique infirmière avancée: de quoi parle-t-on? </a:t>
            </a:r>
            <a:r>
              <a:rPr lang="fr-CH" sz="1300" dirty="0" err="1"/>
              <a:t>Krankenpfl</a:t>
            </a:r>
            <a:r>
              <a:rPr lang="fr-CH" sz="1300" dirty="0"/>
              <a:t> Soins </a:t>
            </a:r>
            <a:r>
              <a:rPr lang="fr-CH" sz="1300" dirty="0" err="1"/>
              <a:t>Infirm</a:t>
            </a:r>
            <a:r>
              <a:rPr lang="fr-CH" sz="1300" dirty="0"/>
              <a:t>. 1 </a:t>
            </a:r>
            <a:r>
              <a:rPr lang="fr-CH" sz="1300" dirty="0" err="1"/>
              <a:t>janv</a:t>
            </a:r>
            <a:r>
              <a:rPr lang="fr-CH" sz="1300" dirty="0"/>
              <a:t> 2014;107:68‑71.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300" dirty="0"/>
              <a:t>Lang PO, Nakamura C, Gomes da Rocha C, Rachid A, Savoie A, </a:t>
            </a:r>
            <a:r>
              <a:rPr lang="fr-CH" sz="1300" dirty="0" err="1"/>
              <a:t>Ninane</a:t>
            </a:r>
            <a:r>
              <a:rPr lang="fr-CH" sz="1300" dirty="0"/>
              <a:t> F. Maintenir l’indépendance fonctionnelle. </a:t>
            </a:r>
            <a:r>
              <a:rPr lang="fr-CH" sz="1300" dirty="0" err="1"/>
              <a:t>Krankenpfl</a:t>
            </a:r>
            <a:r>
              <a:rPr lang="fr-CH" sz="1300" dirty="0"/>
              <a:t> Soins </a:t>
            </a:r>
            <a:r>
              <a:rPr lang="fr-CH" sz="1300" dirty="0" err="1"/>
              <a:t>Infirm</a:t>
            </a:r>
            <a:r>
              <a:rPr lang="fr-CH" sz="1300" dirty="0"/>
              <a:t>. 1 </a:t>
            </a:r>
            <a:r>
              <a:rPr lang="fr-CH" sz="1300" dirty="0" err="1"/>
              <a:t>janv</a:t>
            </a:r>
            <a:r>
              <a:rPr lang="fr-CH" sz="1300" dirty="0"/>
              <a:t> 2017;58‑61.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300" dirty="0" err="1"/>
              <a:t>Viña</a:t>
            </a:r>
            <a:r>
              <a:rPr lang="fr-CH" sz="1300" dirty="0"/>
              <a:t>-García-</a:t>
            </a:r>
            <a:r>
              <a:rPr lang="fr-CH" sz="1300" dirty="0" err="1"/>
              <a:t>Bericua</a:t>
            </a:r>
            <a:r>
              <a:rPr lang="fr-CH" sz="1300" dirty="0"/>
              <a:t> M, </a:t>
            </a:r>
            <a:r>
              <a:rPr lang="fr-CH" sz="1300" dirty="0" err="1"/>
              <a:t>Román</a:t>
            </a:r>
            <a:r>
              <a:rPr lang="fr-CH" sz="1300" dirty="0"/>
              <a:t>-Medina I. The </a:t>
            </a:r>
            <a:r>
              <a:rPr lang="fr-CH" sz="1300" dirty="0" err="1"/>
              <a:t>role</a:t>
            </a:r>
            <a:r>
              <a:rPr lang="fr-CH" sz="1300" dirty="0"/>
              <a:t> of the </a:t>
            </a:r>
            <a:r>
              <a:rPr lang="fr-CH" sz="1300" dirty="0" err="1"/>
              <a:t>geriatric</a:t>
            </a:r>
            <a:r>
              <a:rPr lang="fr-CH" sz="1300" dirty="0"/>
              <a:t> nurse </a:t>
            </a:r>
            <a:r>
              <a:rPr lang="fr-CH" sz="1300" dirty="0" err="1"/>
              <a:t>specialist</a:t>
            </a:r>
            <a:r>
              <a:rPr lang="fr-CH" sz="1300" dirty="0"/>
              <a:t> as a key </a:t>
            </a:r>
            <a:r>
              <a:rPr lang="fr-CH" sz="1300" dirty="0" err="1"/>
              <a:t>response</a:t>
            </a:r>
            <a:r>
              <a:rPr lang="fr-CH" sz="1300" dirty="0"/>
              <a:t> in the care of the </a:t>
            </a:r>
            <a:r>
              <a:rPr lang="fr-CH" sz="1300" dirty="0" err="1"/>
              <a:t>elderly</a:t>
            </a:r>
            <a:r>
              <a:rPr lang="fr-CH" sz="1300" dirty="0"/>
              <a:t>, </a:t>
            </a:r>
            <a:r>
              <a:rPr lang="fr-CH" sz="1300" dirty="0" err="1"/>
              <a:t>chronicity</a:t>
            </a:r>
            <a:r>
              <a:rPr lang="fr-CH" sz="1300" dirty="0"/>
              <a:t>, </a:t>
            </a:r>
            <a:r>
              <a:rPr lang="fr-CH" sz="1300" dirty="0" err="1"/>
              <a:t>complex</a:t>
            </a:r>
            <a:r>
              <a:rPr lang="fr-CH" sz="1300" dirty="0"/>
              <a:t> </a:t>
            </a:r>
            <a:r>
              <a:rPr lang="fr-CH" sz="1300" dirty="0" err="1"/>
              <a:t>chronicity</a:t>
            </a:r>
            <a:r>
              <a:rPr lang="fr-CH" sz="1300" dirty="0"/>
              <a:t> and </a:t>
            </a:r>
            <a:r>
              <a:rPr lang="fr-CH" sz="1300" dirty="0" err="1"/>
              <a:t>its</a:t>
            </a:r>
            <a:r>
              <a:rPr lang="fr-CH" sz="1300" dirty="0"/>
              <a:t> </a:t>
            </a:r>
            <a:r>
              <a:rPr lang="fr-CH" sz="1300" dirty="0" err="1"/>
              <a:t>consequences</a:t>
            </a:r>
            <a:r>
              <a:rPr lang="fr-CH" sz="1300" dirty="0"/>
              <a:t> on </a:t>
            </a:r>
            <a:r>
              <a:rPr lang="fr-CH" sz="1300" dirty="0" err="1"/>
              <a:t>dependence</a:t>
            </a:r>
            <a:r>
              <a:rPr lang="fr-CH" sz="1300" dirty="0"/>
              <a:t>. </a:t>
            </a:r>
            <a:r>
              <a:rPr lang="fr-CH" sz="1300" dirty="0" err="1"/>
              <a:t>Enfermeria</a:t>
            </a:r>
            <a:r>
              <a:rPr lang="fr-CH" sz="1300" dirty="0"/>
              <a:t> Clin </a:t>
            </a:r>
            <a:r>
              <a:rPr lang="fr-CH" sz="1300" dirty="0" err="1"/>
              <a:t>Engl</a:t>
            </a:r>
            <a:r>
              <a:rPr lang="fr-CH" sz="1300" dirty="0"/>
              <a:t> Ed. </a:t>
            </a:r>
            <a:r>
              <a:rPr lang="fr-CH" sz="1300" dirty="0" err="1"/>
              <a:t>déc</a:t>
            </a:r>
            <a:r>
              <a:rPr lang="fr-CH" sz="1300" dirty="0"/>
              <a:t> 2019;29(6):381‑4.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300" dirty="0" err="1"/>
              <a:t>Conley</a:t>
            </a:r>
            <a:r>
              <a:rPr lang="fr-CH" sz="1300" dirty="0"/>
              <a:t> DM. The </a:t>
            </a:r>
            <a:r>
              <a:rPr lang="fr-CH" sz="1300" dirty="0" err="1"/>
              <a:t>gerontological</a:t>
            </a:r>
            <a:r>
              <a:rPr lang="fr-CH" sz="1300" dirty="0"/>
              <a:t> </a:t>
            </a:r>
            <a:r>
              <a:rPr lang="fr-CH" sz="1300" dirty="0" err="1"/>
              <a:t>clinical</a:t>
            </a:r>
            <a:r>
              <a:rPr lang="fr-CH" sz="1300" dirty="0"/>
              <a:t> nurse </a:t>
            </a:r>
            <a:r>
              <a:rPr lang="fr-CH" sz="1300" dirty="0" err="1"/>
              <a:t>specialist’s</a:t>
            </a:r>
            <a:r>
              <a:rPr lang="fr-CH" sz="1300" dirty="0"/>
              <a:t> </a:t>
            </a:r>
            <a:r>
              <a:rPr lang="fr-CH" sz="1300" dirty="0" err="1"/>
              <a:t>role</a:t>
            </a:r>
            <a:r>
              <a:rPr lang="fr-CH" sz="1300" dirty="0"/>
              <a:t> in </a:t>
            </a:r>
            <a:r>
              <a:rPr lang="fr-CH" sz="1300" dirty="0" err="1"/>
              <a:t>prevention</a:t>
            </a:r>
            <a:r>
              <a:rPr lang="fr-CH" sz="1300" dirty="0"/>
              <a:t>, </a:t>
            </a:r>
            <a:r>
              <a:rPr lang="fr-CH" sz="1300" dirty="0" err="1"/>
              <a:t>early</a:t>
            </a:r>
            <a:r>
              <a:rPr lang="fr-CH" sz="1300" dirty="0"/>
              <a:t> recognition, and management of delirium in </a:t>
            </a:r>
            <a:r>
              <a:rPr lang="fr-CH" sz="1300" dirty="0" err="1"/>
              <a:t>hospitalized</a:t>
            </a:r>
            <a:r>
              <a:rPr lang="fr-CH" sz="1300" dirty="0"/>
              <a:t> </a:t>
            </a:r>
            <a:r>
              <a:rPr lang="fr-CH" sz="1300" dirty="0" err="1"/>
              <a:t>older</a:t>
            </a:r>
            <a:r>
              <a:rPr lang="fr-CH" sz="1300" dirty="0"/>
              <a:t> </a:t>
            </a:r>
            <a:r>
              <a:rPr lang="fr-CH" sz="1300" dirty="0" err="1"/>
              <a:t>adults</a:t>
            </a:r>
            <a:r>
              <a:rPr lang="fr-CH" sz="1300" dirty="0"/>
              <a:t>. </a:t>
            </a:r>
            <a:r>
              <a:rPr lang="fr-CH" sz="1300" dirty="0" err="1"/>
              <a:t>Urol</a:t>
            </a:r>
            <a:r>
              <a:rPr lang="fr-CH" sz="1300" dirty="0"/>
              <a:t> </a:t>
            </a:r>
            <a:r>
              <a:rPr lang="fr-CH" sz="1300" dirty="0" err="1"/>
              <a:t>Nurs</a:t>
            </a:r>
            <a:r>
              <a:rPr lang="fr-CH" sz="1300" dirty="0"/>
              <a:t>. </a:t>
            </a:r>
            <a:r>
              <a:rPr lang="fr-CH" sz="1300" dirty="0" err="1"/>
              <a:t>déc</a:t>
            </a:r>
            <a:r>
              <a:rPr lang="fr-CH" sz="1300" dirty="0"/>
              <a:t> 2011;31(6):337‑42; quiz 343.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300" dirty="0"/>
              <a:t>Palmer RM, Landefeld CS, </a:t>
            </a:r>
            <a:r>
              <a:rPr lang="fr-CH" sz="1300" dirty="0" err="1"/>
              <a:t>Kresevic</a:t>
            </a:r>
            <a:r>
              <a:rPr lang="fr-CH" sz="1300" dirty="0"/>
              <a:t> D, </a:t>
            </a:r>
            <a:r>
              <a:rPr lang="fr-CH" sz="1300" dirty="0" err="1"/>
              <a:t>Kowal</a:t>
            </a:r>
            <a:r>
              <a:rPr lang="fr-CH" sz="1300" dirty="0"/>
              <a:t> J. A </a:t>
            </a:r>
            <a:r>
              <a:rPr lang="fr-CH" sz="1300" dirty="0" err="1"/>
              <a:t>Medical</a:t>
            </a:r>
            <a:r>
              <a:rPr lang="fr-CH" sz="1300" dirty="0"/>
              <a:t> Unit for the Acute Care of the </a:t>
            </a:r>
            <a:r>
              <a:rPr lang="fr-CH" sz="1300" dirty="0" err="1"/>
              <a:t>Elderly</a:t>
            </a:r>
            <a:r>
              <a:rPr lang="fr-CH" sz="1300" dirty="0"/>
              <a:t>. J Am </a:t>
            </a:r>
            <a:r>
              <a:rPr lang="fr-CH" sz="1300" dirty="0" err="1"/>
              <a:t>Geriatr</a:t>
            </a:r>
            <a:r>
              <a:rPr lang="fr-CH" sz="1300" dirty="0"/>
              <a:t> Soc. mai 1994;42(5):545‑52.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300" dirty="0"/>
              <a:t>Richard A, Garnier V, </a:t>
            </a:r>
            <a:r>
              <a:rPr lang="fr-CH" sz="1300" dirty="0" err="1"/>
              <a:t>Seynave</a:t>
            </a:r>
            <a:r>
              <a:rPr lang="fr-CH" sz="1300" dirty="0"/>
              <a:t> D, Sala C, </a:t>
            </a:r>
            <a:r>
              <a:rPr lang="fr-CH" sz="1300" dirty="0" err="1"/>
              <a:t>Chazal</a:t>
            </a:r>
            <a:r>
              <a:rPr lang="fr-CH" sz="1300" dirty="0"/>
              <a:t> AM, </a:t>
            </a:r>
            <a:r>
              <a:rPr lang="fr-CH" sz="1300" dirty="0" err="1"/>
              <a:t>Laquet</a:t>
            </a:r>
            <a:r>
              <a:rPr lang="fr-CH" sz="1300" dirty="0"/>
              <a:t> B, et al. Satisfaction </a:t>
            </a:r>
            <a:r>
              <a:rPr lang="fr-CH" sz="1300" dirty="0" err="1"/>
              <a:t>survey</a:t>
            </a:r>
            <a:r>
              <a:rPr lang="fr-CH" sz="1300" dirty="0"/>
              <a:t> about </a:t>
            </a:r>
            <a:r>
              <a:rPr lang="fr-CH" sz="1300" dirty="0" err="1"/>
              <a:t>general</a:t>
            </a:r>
            <a:r>
              <a:rPr lang="fr-CH" sz="1300" dirty="0"/>
              <a:t> </a:t>
            </a:r>
            <a:r>
              <a:rPr lang="fr-CH" sz="1300" dirty="0" err="1"/>
              <a:t>practitioners</a:t>
            </a:r>
            <a:r>
              <a:rPr lang="fr-CH" sz="1300" dirty="0"/>
              <a:t> </a:t>
            </a:r>
            <a:r>
              <a:rPr lang="fr-CH" sz="1300" dirty="0" err="1"/>
              <a:t>who</a:t>
            </a:r>
            <a:r>
              <a:rPr lang="fr-CH" sz="1300" dirty="0"/>
              <a:t> </a:t>
            </a:r>
            <a:r>
              <a:rPr lang="fr-CH" sz="1300" dirty="0" err="1"/>
              <a:t>used</a:t>
            </a:r>
            <a:r>
              <a:rPr lang="fr-CH" sz="1300" dirty="0"/>
              <a:t> an </a:t>
            </a:r>
            <a:r>
              <a:rPr lang="fr-CH" sz="1300" dirty="0" err="1"/>
              <a:t>External</a:t>
            </a:r>
            <a:r>
              <a:rPr lang="fr-CH" sz="1300" dirty="0"/>
              <a:t> Mobile </a:t>
            </a:r>
            <a:r>
              <a:rPr lang="fr-CH" sz="1300" dirty="0" err="1"/>
              <a:t>Geriatric</a:t>
            </a:r>
            <a:r>
              <a:rPr lang="fr-CH" sz="1300" dirty="0"/>
              <a:t> Team. Gériatrie </a:t>
            </a:r>
            <a:r>
              <a:rPr lang="fr-CH" sz="1300" dirty="0" err="1"/>
              <a:t>Psychol</a:t>
            </a:r>
            <a:r>
              <a:rPr lang="fr-CH" sz="1300" dirty="0"/>
              <a:t> </a:t>
            </a:r>
            <a:r>
              <a:rPr lang="fr-CH" sz="1300" dirty="0" err="1"/>
              <a:t>Neuropsychiatr</a:t>
            </a:r>
            <a:r>
              <a:rPr lang="fr-CH" sz="1300" dirty="0"/>
              <a:t> </a:t>
            </a:r>
            <a:r>
              <a:rPr lang="fr-CH" sz="1300" dirty="0" err="1"/>
              <a:t>Viellissement</a:t>
            </a:r>
            <a:r>
              <a:rPr lang="fr-CH" sz="1300" dirty="0"/>
              <a:t>. </a:t>
            </a:r>
            <a:r>
              <a:rPr lang="fr-CH" sz="1300" dirty="0" err="1"/>
              <a:t>déc</a:t>
            </a:r>
            <a:r>
              <a:rPr lang="fr-CH" sz="1300" dirty="0"/>
              <a:t> 2021;19(4):383‑91.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300" dirty="0"/>
              <a:t>Roller-</a:t>
            </a:r>
            <a:r>
              <a:rPr lang="fr-CH" sz="1300" dirty="0" err="1"/>
              <a:t>Wirnsberger</a:t>
            </a:r>
            <a:r>
              <a:rPr lang="fr-CH" sz="1300" dirty="0"/>
              <a:t> R, </a:t>
            </a:r>
            <a:r>
              <a:rPr lang="fr-CH" sz="1300" dirty="0" err="1"/>
              <a:t>Singler</a:t>
            </a:r>
            <a:r>
              <a:rPr lang="fr-CH" sz="1300" dirty="0"/>
              <a:t> K, </a:t>
            </a:r>
            <a:r>
              <a:rPr lang="fr-CH" sz="1300" dirty="0" err="1"/>
              <a:t>Polidori</a:t>
            </a:r>
            <a:r>
              <a:rPr lang="fr-CH" sz="1300" dirty="0"/>
              <a:t> MC, éditeurs. Learning </a:t>
            </a:r>
            <a:r>
              <a:rPr lang="fr-CH" sz="1300" dirty="0" err="1"/>
              <a:t>Geriatric</a:t>
            </a:r>
            <a:r>
              <a:rPr lang="fr-CH" sz="1300" dirty="0"/>
              <a:t> </a:t>
            </a:r>
            <a:r>
              <a:rPr lang="fr-CH" sz="1300" dirty="0" err="1"/>
              <a:t>Medicine</a:t>
            </a:r>
            <a:r>
              <a:rPr lang="fr-CH" sz="1300" dirty="0"/>
              <a:t>: A </a:t>
            </a:r>
            <a:r>
              <a:rPr lang="fr-CH" sz="1300" dirty="0" err="1"/>
              <a:t>Study</a:t>
            </a:r>
            <a:r>
              <a:rPr lang="fr-CH" sz="1300" dirty="0"/>
              <a:t> Guide for </a:t>
            </a:r>
            <a:r>
              <a:rPr lang="fr-CH" sz="1300" dirty="0" err="1"/>
              <a:t>Medical</a:t>
            </a:r>
            <a:r>
              <a:rPr lang="fr-CH" sz="1300" dirty="0"/>
              <a:t> </a:t>
            </a:r>
            <a:r>
              <a:rPr lang="fr-CH" sz="1300" dirty="0" err="1"/>
              <a:t>Students</a:t>
            </a:r>
            <a:r>
              <a:rPr lang="fr-CH" sz="1300" dirty="0"/>
              <a:t> [Internet]. Cham: Springer International </a:t>
            </a:r>
            <a:r>
              <a:rPr lang="fr-CH" sz="1300" dirty="0" err="1"/>
              <a:t>Publishing</a:t>
            </a:r>
            <a:r>
              <a:rPr lang="fr-CH" sz="1300" dirty="0"/>
              <a:t>; 2018 [cité 23 </a:t>
            </a:r>
            <a:r>
              <a:rPr lang="fr-CH" sz="1300" dirty="0" err="1"/>
              <a:t>avr</a:t>
            </a:r>
            <a:r>
              <a:rPr lang="fr-CH" sz="1300" dirty="0"/>
              <a:t> 2024]. (</a:t>
            </a:r>
            <a:r>
              <a:rPr lang="fr-CH" sz="1300" dirty="0" err="1"/>
              <a:t>Practical</a:t>
            </a:r>
            <a:r>
              <a:rPr lang="fr-CH" sz="1300" dirty="0"/>
              <a:t> Issues in </a:t>
            </a:r>
            <a:r>
              <a:rPr lang="fr-CH" sz="1300" dirty="0" err="1"/>
              <a:t>Geriatrics</a:t>
            </a:r>
            <a:r>
              <a:rPr lang="fr-CH" sz="1300" dirty="0"/>
              <a:t>). Disponible sur: http://link.springer.com/10.1007/978-3-319-61997-2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Harari D, Martin FC, Buttery A, O’Neill S, Hopper A. The older persons’ assessment and liaison team « OPAL »: evaluation of comprehensive geriatric assessment in acute medical inpatients. </a:t>
            </a:r>
            <a:r>
              <a:rPr lang="fr-CH" sz="1300" dirty="0"/>
              <a:t>Age and </a:t>
            </a:r>
            <a:r>
              <a:rPr lang="fr-CH" sz="1300" dirty="0" err="1"/>
              <a:t>Ageing</a:t>
            </a:r>
            <a:r>
              <a:rPr lang="fr-CH" sz="1300" dirty="0"/>
              <a:t>. 1 </a:t>
            </a:r>
            <a:r>
              <a:rPr lang="fr-CH" sz="1300" dirty="0" err="1"/>
              <a:t>nov</a:t>
            </a:r>
            <a:r>
              <a:rPr lang="fr-CH" sz="1300" dirty="0"/>
              <a:t> 2007;36(6):670‑5. </a:t>
            </a:r>
          </a:p>
          <a:p>
            <a:pPr marL="285750" indent="-28575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Allen S. Benefits of an older </a:t>
            </a:r>
            <a:r>
              <a:rPr lang="en-US" sz="1300" dirty="0" err="1"/>
              <a:t>persons&amp;rsquo</a:t>
            </a:r>
            <a:r>
              <a:rPr lang="en-US" sz="1300" dirty="0"/>
              <a:t>; assessment and liaison team in acute admissions areas of a general hospital. </a:t>
            </a:r>
            <a:r>
              <a:rPr lang="fr-CH" sz="1300" dirty="0"/>
              <a:t>POR. août 2010;1.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6" y="313132"/>
            <a:ext cx="10515601" cy="473802"/>
          </a:xfrm>
        </p:spPr>
        <p:txBody>
          <a:bodyPr/>
          <a:lstStyle/>
          <a:p>
            <a:r>
              <a:rPr lang="fr-CH" dirty="0"/>
              <a:t>Références</a:t>
            </a:r>
          </a:p>
        </p:txBody>
      </p:sp>
    </p:spTree>
    <p:extLst>
      <p:ext uri="{BB962C8B-B14F-4D97-AF65-F5344CB8AC3E}">
        <p14:creationId xmlns:p14="http://schemas.microsoft.com/office/powerpoint/2010/main" val="108067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676400" y="1244866"/>
            <a:ext cx="9055768" cy="14694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CH" b="1" dirty="0"/>
              <a:t>Juillet 2023 </a:t>
            </a:r>
            <a:r>
              <a:rPr lang="fr-CH" dirty="0"/>
              <a:t>: Création de la gériatrie de liaison, Consultation gériatrique sur demande de </a:t>
            </a:r>
            <a:r>
              <a:rPr lang="fr-CH" dirty="0" err="1"/>
              <a:t>Consilium</a:t>
            </a:r>
            <a:r>
              <a:rPr lang="fr-CH" dirty="0"/>
              <a:t> du lundi au vendredi de 8h à 16h par un gériatre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CH" b="1" dirty="0"/>
              <a:t>Octobre 2023 </a:t>
            </a:r>
            <a:r>
              <a:rPr lang="fr-CH" dirty="0"/>
              <a:t>: Création du concept d’équipe mobile médico-soignante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9" y="366574"/>
            <a:ext cx="10515601" cy="473802"/>
          </a:xfrm>
        </p:spPr>
        <p:txBody>
          <a:bodyPr/>
          <a:lstStyle/>
          <a:p>
            <a:r>
              <a:rPr lang="fr-CH" dirty="0"/>
              <a:t>Contexte</a:t>
            </a:r>
          </a:p>
        </p:txBody>
      </p:sp>
      <p:sp>
        <p:nvSpPr>
          <p:cNvPr id="5" name="Flèche : droite rayée 4">
            <a:extLst>
              <a:ext uri="{FF2B5EF4-FFF2-40B4-BE49-F238E27FC236}">
                <a16:creationId xmlns:a16="http://schemas.microsoft.com/office/drawing/2014/main" id="{C5751CF0-E6BE-4719-9A74-54466C2FBF12}"/>
              </a:ext>
            </a:extLst>
          </p:cNvPr>
          <p:cNvSpPr/>
          <p:nvPr/>
        </p:nvSpPr>
        <p:spPr>
          <a:xfrm rot="5400000">
            <a:off x="-1086113" y="3317446"/>
            <a:ext cx="4775856" cy="46682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BBE8E0F-C134-4A03-85EB-962F4286F69B}"/>
              </a:ext>
            </a:extLst>
          </p:cNvPr>
          <p:cNvSpPr/>
          <p:nvPr/>
        </p:nvSpPr>
        <p:spPr>
          <a:xfrm>
            <a:off x="1068402" y="1360370"/>
            <a:ext cx="462015" cy="340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B662413-3B57-4968-8CF5-1CE82DDC8FE9}"/>
              </a:ext>
            </a:extLst>
          </p:cNvPr>
          <p:cNvSpPr/>
          <p:nvPr/>
        </p:nvSpPr>
        <p:spPr>
          <a:xfrm>
            <a:off x="1068402" y="2164190"/>
            <a:ext cx="462015" cy="340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AE95B3-175F-41CB-A142-629C61AAC444}"/>
              </a:ext>
            </a:extLst>
          </p:cNvPr>
          <p:cNvSpPr/>
          <p:nvPr/>
        </p:nvSpPr>
        <p:spPr>
          <a:xfrm>
            <a:off x="1068402" y="2634859"/>
            <a:ext cx="462015" cy="340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88361D5-DDEC-4CF6-97CC-603A20FFAF09}"/>
              </a:ext>
            </a:extLst>
          </p:cNvPr>
          <p:cNvSpPr/>
          <p:nvPr/>
        </p:nvSpPr>
        <p:spPr>
          <a:xfrm>
            <a:off x="1068402" y="3429595"/>
            <a:ext cx="462015" cy="340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5351FEB-84B1-4FCA-8FDD-AF4F97007860}"/>
              </a:ext>
            </a:extLst>
          </p:cNvPr>
          <p:cNvSpPr/>
          <p:nvPr/>
        </p:nvSpPr>
        <p:spPr>
          <a:xfrm>
            <a:off x="1068402" y="4243043"/>
            <a:ext cx="462015" cy="340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8FE20F-522C-43D3-8007-575BE65CDD70}"/>
              </a:ext>
            </a:extLst>
          </p:cNvPr>
          <p:cNvSpPr/>
          <p:nvPr/>
        </p:nvSpPr>
        <p:spPr>
          <a:xfrm>
            <a:off x="1073213" y="4664266"/>
            <a:ext cx="462015" cy="340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46CB7703-77B6-4B98-BCCD-1EA38755137E}"/>
              </a:ext>
            </a:extLst>
          </p:cNvPr>
          <p:cNvSpPr txBox="1">
            <a:spLocks/>
          </p:cNvSpPr>
          <p:nvPr/>
        </p:nvSpPr>
        <p:spPr>
          <a:xfrm>
            <a:off x="1676400" y="2503397"/>
            <a:ext cx="9055768" cy="2938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CH" b="1" dirty="0"/>
              <a:t>Janvier 2024 </a:t>
            </a:r>
            <a:r>
              <a:rPr lang="fr-CH" dirty="0"/>
              <a:t>: Début de l’équipe mobile de gériatrie, 1 gériatre à 100%, 2 ICLS pour un total de 40% (chacun : 1 matinée sur 2)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CH" b="1" dirty="0"/>
              <a:t>Mars - Avril 2024 </a:t>
            </a:r>
            <a:r>
              <a:rPr lang="fr-CH" dirty="0"/>
              <a:t>: Création du concept de dépistage de la fragilité de la personne âgée aux urgences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CH" b="1" dirty="0"/>
              <a:t>Mai - Août 2024 </a:t>
            </a:r>
            <a:r>
              <a:rPr lang="fr-CH" dirty="0"/>
              <a:t>: Projet pilote, Dépistage de la fragilité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CH" b="1" dirty="0"/>
              <a:t>Septembre 2024 - … </a:t>
            </a:r>
            <a:r>
              <a:rPr lang="fr-CH" dirty="0"/>
              <a:t>: Création filière gériatrique par les équipes des Urgences de Fribourg (EMG comme consultant dans le groupe de travail)</a:t>
            </a:r>
          </a:p>
        </p:txBody>
      </p:sp>
    </p:spTree>
    <p:extLst>
      <p:ext uri="{BB962C8B-B14F-4D97-AF65-F5344CB8AC3E}">
        <p14:creationId xmlns:p14="http://schemas.microsoft.com/office/powerpoint/2010/main" val="29128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 txBox="1">
            <a:spLocks/>
          </p:cNvSpPr>
          <p:nvPr/>
        </p:nvSpPr>
        <p:spPr>
          <a:xfrm>
            <a:off x="838197" y="421254"/>
            <a:ext cx="10515601" cy="47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rgbClr val="0069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Partenariat médico-soignant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722005F-4DE6-4F77-BB09-AD15C87EF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893431"/>
              </p:ext>
            </p:extLst>
          </p:nvPr>
        </p:nvGraphicFramePr>
        <p:xfrm>
          <a:off x="1204227" y="719666"/>
          <a:ext cx="105156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50BFC03-2627-40FC-B31A-A8E60FE397BA}"/>
              </a:ext>
            </a:extLst>
          </p:cNvPr>
          <p:cNvSpPr/>
          <p:nvPr/>
        </p:nvSpPr>
        <p:spPr>
          <a:xfrm>
            <a:off x="1578543" y="1893769"/>
            <a:ext cx="3099335" cy="30704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/>
              <a:t>Pourquoi le partenariat?</a:t>
            </a:r>
          </a:p>
        </p:txBody>
      </p:sp>
    </p:spTree>
    <p:extLst>
      <p:ext uri="{BB962C8B-B14F-4D97-AF65-F5344CB8AC3E}">
        <p14:creationId xmlns:p14="http://schemas.microsoft.com/office/powerpoint/2010/main" val="132167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1035175" y="3411569"/>
            <a:ext cx="9849679" cy="2613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/>
          </a:p>
          <a:p>
            <a:endParaRPr lang="fr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3EE17-CD01-452E-AD16-5333A77B4FD7}"/>
              </a:ext>
            </a:extLst>
          </p:cNvPr>
          <p:cNvSpPr/>
          <p:nvPr/>
        </p:nvSpPr>
        <p:spPr>
          <a:xfrm>
            <a:off x="726015" y="803850"/>
            <a:ext cx="4731509" cy="5057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Barrières</a:t>
            </a:r>
          </a:p>
          <a:p>
            <a:endParaRPr lang="fr-CH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Différences de perception des rôles et des compétences</a:t>
            </a: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Nouveau rôle</a:t>
            </a: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Contraintes de temps et de ressources</a:t>
            </a: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Manque de communication et de coordination</a:t>
            </a: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Outils et accès informatiques</a:t>
            </a: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Manque de données probantes sur la plus value des équipe mobile de gériatrie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EFC89-BC8D-4E70-856E-6C292CE146FE}"/>
              </a:ext>
            </a:extLst>
          </p:cNvPr>
          <p:cNvSpPr/>
          <p:nvPr/>
        </p:nvSpPr>
        <p:spPr>
          <a:xfrm>
            <a:off x="6554637" y="803850"/>
            <a:ext cx="5024555" cy="50579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Facilitateurs</a:t>
            </a:r>
          </a:p>
          <a:p>
            <a:endParaRPr lang="fr-CH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Soutien organisationnel</a:t>
            </a: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Communication régulière et efficace</a:t>
            </a: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Prise de décision partagée</a:t>
            </a:r>
          </a:p>
          <a:p>
            <a:pPr>
              <a:lnSpc>
                <a:spcPct val="150000"/>
              </a:lnSpc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Outils de communication structurés</a:t>
            </a:r>
          </a:p>
          <a:p>
            <a:pPr marL="285750" indent="-285750">
              <a:buFontTx/>
              <a:buChar char="-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8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838199" y="1764895"/>
            <a:ext cx="9451208" cy="3572417"/>
          </a:xfrm>
        </p:spPr>
        <p:txBody>
          <a:bodyPr>
            <a:normAutofit fontScale="92500" lnSpcReduction="20000"/>
          </a:bodyPr>
          <a:lstStyle/>
          <a:p>
            <a:pPr marL="360000" lvl="0" indent="-2880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CH" sz="2400" dirty="0"/>
              <a:t> 	Expertise </a:t>
            </a:r>
            <a:r>
              <a:rPr lang="fr-CH" sz="2400" b="1" dirty="0">
                <a:solidFill>
                  <a:schemeClr val="accent5"/>
                </a:solidFill>
              </a:rPr>
              <a:t>spécifique : </a:t>
            </a:r>
            <a:r>
              <a:rPr lang="fr-CH" sz="2400" dirty="0"/>
              <a:t>coordination des soins, axée sur la 	prévention et 	l’éducation thérapeutique, amélioration continue de 	la qualité des soins</a:t>
            </a:r>
          </a:p>
          <a:p>
            <a:pPr marL="360000" lvl="0" indent="-2880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CH" sz="2400" dirty="0"/>
              <a:t> 	Partenariat : </a:t>
            </a:r>
            <a:r>
              <a:rPr lang="fr-CH" sz="2400" b="1" dirty="0">
                <a:solidFill>
                  <a:schemeClr val="accent5"/>
                </a:solidFill>
              </a:rPr>
              <a:t>maximiser</a:t>
            </a:r>
            <a:r>
              <a:rPr lang="fr-CH" sz="2400" dirty="0"/>
              <a:t> les compétences croisées</a:t>
            </a:r>
            <a:endParaRPr lang="fr-CH" sz="2400" b="1" dirty="0">
              <a:solidFill>
                <a:schemeClr val="accent5"/>
              </a:solidFill>
            </a:endParaRPr>
          </a:p>
          <a:p>
            <a:pPr marL="360000" lvl="0" indent="-2880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CH" sz="2400" dirty="0"/>
              <a:t>	Rôle de guidance, coaching et formations auprès des équipes </a:t>
            </a:r>
            <a:r>
              <a:rPr lang="fr-CH" sz="2400"/>
              <a:t>à 	travers la </a:t>
            </a:r>
            <a:r>
              <a:rPr lang="fr-CH" sz="2400" b="1">
                <a:solidFill>
                  <a:schemeClr val="accent5"/>
                </a:solidFill>
              </a:rPr>
              <a:t>diffusion </a:t>
            </a:r>
            <a:r>
              <a:rPr lang="fr-CH" sz="2400" b="1" dirty="0">
                <a:solidFill>
                  <a:schemeClr val="accent5"/>
                </a:solidFill>
              </a:rPr>
              <a:t>de bonnes pratiques gériatriques</a:t>
            </a:r>
          </a:p>
          <a:p>
            <a:pPr marL="360000" indent="-2880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CH" sz="2400" dirty="0"/>
              <a:t> 	Expertise qui tend vers une optique des </a:t>
            </a:r>
            <a:r>
              <a:rPr lang="fr-CH" sz="2400" b="1" dirty="0">
                <a:solidFill>
                  <a:schemeClr val="accent5"/>
                </a:solidFill>
              </a:rPr>
              <a:t>soins centrés sur la 	personne et la famille </a:t>
            </a:r>
          </a:p>
          <a:p>
            <a:pPr marL="360000" indent="-2880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fr-CH" sz="2400" dirty="0"/>
              <a:t>	Amélioration des </a:t>
            </a:r>
            <a:r>
              <a:rPr lang="fr-CH" sz="2400" b="1" dirty="0">
                <a:solidFill>
                  <a:schemeClr val="accent5"/>
                </a:solidFill>
              </a:rPr>
              <a:t>«trajectoires patient»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fr-CH" sz="2400" b="1" dirty="0">
                <a:solidFill>
                  <a:schemeClr val="accent5"/>
                </a:solidFill>
              </a:rPr>
              <a:t>	</a:t>
            </a:r>
            <a:endParaRPr lang="fr-CH" sz="3000" b="1" dirty="0">
              <a:solidFill>
                <a:schemeClr val="accent5"/>
              </a:solidFill>
            </a:endParaRPr>
          </a:p>
          <a:p>
            <a:pPr lvl="0"/>
            <a:endParaRPr lang="fr-CH" sz="2800" dirty="0"/>
          </a:p>
          <a:p>
            <a:endParaRPr lang="fr-CH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8" y="491627"/>
            <a:ext cx="10515601" cy="473802"/>
          </a:xfrm>
        </p:spPr>
        <p:txBody>
          <a:bodyPr/>
          <a:lstStyle/>
          <a:p>
            <a:r>
              <a:rPr lang="fr-CH" dirty="0"/>
              <a:t>Plus-value</a:t>
            </a:r>
          </a:p>
        </p:txBody>
      </p:sp>
    </p:spTree>
    <p:extLst>
      <p:ext uri="{BB962C8B-B14F-4D97-AF65-F5344CB8AC3E}">
        <p14:creationId xmlns:p14="http://schemas.microsoft.com/office/powerpoint/2010/main" val="162334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8" y="403946"/>
            <a:ext cx="10515601" cy="473802"/>
          </a:xfrm>
        </p:spPr>
        <p:txBody>
          <a:bodyPr/>
          <a:lstStyle/>
          <a:p>
            <a:r>
              <a:rPr lang="fr-CH" dirty="0"/>
              <a:t>Fonctionnement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sz="quarter" idx="13"/>
          </p:nvPr>
        </p:nvSpPr>
        <p:spPr>
          <a:xfrm>
            <a:off x="838198" y="1000733"/>
            <a:ext cx="10410173" cy="2721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b="1" dirty="0"/>
              <a:t>Missions: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Réaliser une évaluation gériatrique standardisée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Repérer les facteurs de risques de fragilité et les syndromes gériatriques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Formuler des recommandations de prise en charge à travers des interventions préventives et thérapeutiques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Donner un avis d’orientation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78997299"/>
              </p:ext>
            </p:extLst>
          </p:nvPr>
        </p:nvGraphicFramePr>
        <p:xfrm>
          <a:off x="538619" y="3845490"/>
          <a:ext cx="10709754" cy="135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49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8" y="541731"/>
            <a:ext cx="10515601" cy="473802"/>
          </a:xfrm>
        </p:spPr>
        <p:txBody>
          <a:bodyPr/>
          <a:lstStyle/>
          <a:p>
            <a:r>
              <a:rPr lang="fr-CH" dirty="0"/>
              <a:t>Evaluation gériatrique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838197" y="1023396"/>
            <a:ext cx="10515601" cy="16132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CH" dirty="0"/>
              <a:t> Multidimensionnelle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H" dirty="0"/>
              <a:t> Basée sur le </a:t>
            </a:r>
            <a:r>
              <a:rPr lang="fr-CH" dirty="0" err="1"/>
              <a:t>Comprehensive</a:t>
            </a:r>
            <a:r>
              <a:rPr lang="fr-CH" dirty="0"/>
              <a:t> </a:t>
            </a:r>
            <a:r>
              <a:rPr lang="fr-CH" dirty="0" err="1"/>
              <a:t>Geriatric</a:t>
            </a:r>
            <a:r>
              <a:rPr lang="fr-CH" dirty="0"/>
              <a:t> </a:t>
            </a:r>
            <a:r>
              <a:rPr lang="fr-CH" dirty="0" err="1"/>
              <a:t>Assessment</a:t>
            </a:r>
            <a:r>
              <a:rPr lang="fr-CH" dirty="0"/>
              <a:t> (CGA)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H" dirty="0"/>
              <a:t> Ciblée sur les points retenus lors de l’analyse sur dossier informatisé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H" dirty="0"/>
              <a:t> Appuyée et objectivée par l’utilisation de scores validés scientifiquement</a:t>
            </a:r>
          </a:p>
          <a:p>
            <a:endParaRPr lang="fr-CH" dirty="0"/>
          </a:p>
        </p:txBody>
      </p:sp>
      <p:sp>
        <p:nvSpPr>
          <p:cNvPr id="5" name="Ellipse 4"/>
          <p:cNvSpPr/>
          <p:nvPr/>
        </p:nvSpPr>
        <p:spPr>
          <a:xfrm>
            <a:off x="3683729" y="2853807"/>
            <a:ext cx="4824536" cy="3096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5123889" y="4078813"/>
            <a:ext cx="1944216" cy="646331"/>
          </a:xfrm>
          <a:prstGeom prst="rect">
            <a:avLst/>
          </a:prstGeom>
          <a:solidFill>
            <a:srgbClr val="F24D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/>
              <a:t>CGA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83626" y="2849873"/>
            <a:ext cx="19442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/>
              <a:t>Physical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83626" y="5242265"/>
            <a:ext cx="208047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/>
              <a:t>Socio-environnemental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64152" y="2849873"/>
            <a:ext cx="19442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/>
              <a:t>Functional</a:t>
            </a:r>
            <a:endParaRPr lang="fr-CH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464152" y="5242265"/>
            <a:ext cx="194421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/>
              <a:t>Mental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26436" y="2849873"/>
            <a:ext cx="1776044" cy="944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Echelle de Katz (AVQ)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Echelle de Lawton (AIVQ)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436" y="4528635"/>
            <a:ext cx="1827362" cy="1113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Mini-GDS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Mini-</a:t>
            </a:r>
            <a:r>
              <a:rPr lang="fr-CH" sz="1400" dirty="0" err="1"/>
              <a:t>Cog</a:t>
            </a:r>
            <a:endParaRPr lang="fr-CH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MMSE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CAM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4AT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9514" y="2849873"/>
            <a:ext cx="1776044" cy="944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NRS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Echelle de Jaeger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197" y="4528635"/>
            <a:ext cx="1827362" cy="14215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Données administratives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Aide externe?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/>
              <a:t>Environnement familial et architectural</a:t>
            </a:r>
          </a:p>
        </p:txBody>
      </p:sp>
    </p:spTree>
    <p:extLst>
      <p:ext uri="{BB962C8B-B14F-4D97-AF65-F5344CB8AC3E}">
        <p14:creationId xmlns:p14="http://schemas.microsoft.com/office/powerpoint/2010/main" val="73007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8" y="791061"/>
            <a:ext cx="5396227" cy="3258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17" y="190061"/>
            <a:ext cx="6098111" cy="6246845"/>
          </a:xfrm>
          <a:prstGeom prst="rect">
            <a:avLst/>
          </a:prstGeom>
        </p:spPr>
      </p:pic>
      <p:sp>
        <p:nvSpPr>
          <p:cNvPr id="4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477244" y="317259"/>
            <a:ext cx="10515601" cy="473802"/>
          </a:xfrm>
        </p:spPr>
        <p:txBody>
          <a:bodyPr/>
          <a:lstStyle/>
          <a:p>
            <a:r>
              <a:rPr lang="fr-CH" dirty="0"/>
              <a:t>Syndromes gériatriques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53117" y="3810000"/>
            <a:ext cx="6098111" cy="1558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306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196" y="316264"/>
            <a:ext cx="10515601" cy="473802"/>
          </a:xfrm>
        </p:spPr>
        <p:txBody>
          <a:bodyPr/>
          <a:lstStyle/>
          <a:p>
            <a:r>
              <a:rPr lang="fr-CH" dirty="0"/>
              <a:t>Quelques chiffres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987637"/>
            <a:ext cx="9981503" cy="44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39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DiLt0FaEuftrz9WwK_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qHzLabt0OJp5YqsvL3wQ"/>
</p:tagLst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_PowerPoint_2020.potx" id="{604DA759-01E5-4C06-B2B5-3DD7A6DBADB8}" vid="{2C4FDCDD-4D0C-4841-8F61-0B275343B7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1212</Words>
  <Application>Microsoft Office PowerPoint</Application>
  <PresentationFormat>Grand écran</PresentationFormat>
  <Paragraphs>153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Cuenat Cyprien</dc:creator>
  <cp:lastModifiedBy>Rosso Lia</cp:lastModifiedBy>
  <cp:revision>143</cp:revision>
  <dcterms:created xsi:type="dcterms:W3CDTF">2020-05-22T08:31:17Z</dcterms:created>
  <dcterms:modified xsi:type="dcterms:W3CDTF">2024-10-07T08:01:10Z</dcterms:modified>
</cp:coreProperties>
</file>