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67" r:id="rId6"/>
    <p:sldId id="258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A6642C-DA1F-7D49-9F22-0F38C3541556}" v="4" dt="2024-07-15T15:58:50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34"/>
  </p:normalViewPr>
  <p:slideViewPr>
    <p:cSldViewPr snapToGrid="0" snapToObjects="1">
      <p:cViewPr varScale="1">
        <p:scale>
          <a:sx n="170" d="100"/>
          <a:sy n="170" d="100"/>
        </p:scale>
        <p:origin x="8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FBFE3-A11C-6A49-9809-44D62FB3299A}" type="datetimeFigureOut">
              <a:rPr lang="fr-FR" smtClean="0"/>
              <a:t>15/07/2024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C40DC-795B-124F-8F58-6BE2C2CB30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976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C40DC-795B-124F-8F58-6BE2C2CB300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542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de-DE" dirty="0" err="1"/>
              <a:t>Cottetc</a:t>
            </a:r>
            <a:r>
              <a:rPr lang="de-DE" dirty="0"/>
              <a:t>, TIP 2020-2021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97B3F19-A2E9-4632-B81B-DE65761841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10" r="2" b="2"/>
          <a:stretch/>
        </p:blipFill>
        <p:spPr>
          <a:xfrm>
            <a:off x="20" y="975"/>
            <a:ext cx="7552924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BF0107-3463-486E-B9EE-5A5727B4F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1667" y="1261536"/>
            <a:ext cx="3254990" cy="2421464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Le TIP</a:t>
            </a:r>
            <a:br>
              <a:rPr lang="fr-FR" dirty="0"/>
            </a:br>
            <a:r>
              <a:rPr lang="fr-FR" dirty="0"/>
              <a:t>2024-2025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011667" y="4385732"/>
            <a:ext cx="3254990" cy="1405467"/>
          </a:xfrm>
        </p:spPr>
        <p:txBody>
          <a:bodyPr>
            <a:normAutofit/>
          </a:bodyPr>
          <a:lstStyle/>
          <a:p>
            <a:pPr algn="ctr"/>
            <a:r>
              <a:rPr lang="fr-FR" dirty="0"/>
              <a:t>Informations</a:t>
            </a:r>
          </a:p>
          <a:p>
            <a:pPr algn="ctr"/>
            <a:r>
              <a:rPr lang="fr-FR" dirty="0"/>
              <a:t>Exemple</a:t>
            </a:r>
          </a:p>
          <a:p>
            <a:pPr algn="ctr"/>
            <a:r>
              <a:rPr lang="fr-FR" dirty="0"/>
              <a:t>consignes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 smtClean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81E661B-8D69-3243-F013-409EB6A1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07760"/>
            <a:ext cx="10131425" cy="846338"/>
          </a:xfrm>
        </p:spPr>
        <p:txBody>
          <a:bodyPr/>
          <a:lstStyle/>
          <a:p>
            <a:r>
              <a:rPr lang="en-US" sz="3600" dirty="0"/>
              <a:t>Le site </a:t>
            </a:r>
            <a:r>
              <a:rPr lang="en-US" sz="3600" dirty="0" err="1"/>
              <a:t>ressource</a:t>
            </a:r>
            <a:r>
              <a:rPr lang="en-US" sz="3600" dirty="0"/>
              <a:t> : www.fr.ch/epai</a:t>
            </a:r>
            <a:endParaRPr lang="fr-CH" dirty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FE442BC-5233-AD0B-77BF-D5DCE0983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740023"/>
            <a:ext cx="5291091" cy="1089464"/>
          </a:xfrm>
        </p:spPr>
        <p:txBody>
          <a:bodyPr/>
          <a:lstStyle/>
          <a:p>
            <a:r>
              <a:rPr lang="fr-CH" dirty="0"/>
              <a:t>Tous les documents nécessaires sont disponibles dans la rubrique «élèves»</a:t>
            </a:r>
            <a:br>
              <a:rPr lang="fr-CH" dirty="0"/>
            </a:br>
            <a:r>
              <a:rPr lang="fr-CH" dirty="0"/>
              <a:t>sur la page d’accueil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9F42C7E-1A8C-7542-1410-0F5687496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110" y="1200976"/>
            <a:ext cx="4368248" cy="2676075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EEC56E63-F16C-94BD-5891-8C0EA9885AA7}"/>
              </a:ext>
            </a:extLst>
          </p:cNvPr>
          <p:cNvSpPr/>
          <p:nvPr/>
        </p:nvSpPr>
        <p:spPr>
          <a:xfrm rot="515521">
            <a:off x="3449636" y="2498948"/>
            <a:ext cx="3732528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BB28074-FD07-149D-1F1E-B595E1E65E83}"/>
              </a:ext>
            </a:extLst>
          </p:cNvPr>
          <p:cNvSpPr/>
          <p:nvPr/>
        </p:nvSpPr>
        <p:spPr>
          <a:xfrm>
            <a:off x="6951216" y="2672179"/>
            <a:ext cx="1189607" cy="12974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63BEBE8-B1CA-5A07-3343-56CA76B08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285" y="4132689"/>
            <a:ext cx="5545734" cy="2064147"/>
          </a:xfrm>
          <a:prstGeom prst="rect">
            <a:avLst/>
          </a:prstGeom>
        </p:spPr>
      </p:pic>
      <p:sp>
        <p:nvSpPr>
          <p:cNvPr id="17" name="Espace réservé du contenu 7">
            <a:extLst>
              <a:ext uri="{FF2B5EF4-FFF2-40B4-BE49-F238E27FC236}">
                <a16:creationId xmlns:a16="http://schemas.microsoft.com/office/drawing/2014/main" id="{3BDEEE34-5215-C93C-EFB9-B2E51BC562CF}"/>
              </a:ext>
            </a:extLst>
          </p:cNvPr>
          <p:cNvSpPr txBox="1">
            <a:spLocks/>
          </p:cNvSpPr>
          <p:nvPr/>
        </p:nvSpPr>
        <p:spPr>
          <a:xfrm>
            <a:off x="685801" y="4200617"/>
            <a:ext cx="5291091" cy="1089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En cliquant sur le lien «Documents TIP»,</a:t>
            </a:r>
            <a:br>
              <a:rPr lang="fr-CH" dirty="0"/>
            </a:br>
            <a:r>
              <a:rPr lang="fr-CH" dirty="0"/>
              <a:t>vous pourrez les télécharger</a:t>
            </a:r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C9AE3312-34BD-817F-31F6-5AFA33967C29}"/>
              </a:ext>
            </a:extLst>
          </p:cNvPr>
          <p:cNvSpPr/>
          <p:nvPr/>
        </p:nvSpPr>
        <p:spPr>
          <a:xfrm rot="1684938">
            <a:off x="3697281" y="5326659"/>
            <a:ext cx="2063050" cy="254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F56200-B92C-7E5A-958A-BF3B1EE067FF}"/>
              </a:ext>
            </a:extLst>
          </p:cNvPr>
          <p:cNvSpPr/>
          <p:nvPr/>
        </p:nvSpPr>
        <p:spPr>
          <a:xfrm>
            <a:off x="5570285" y="5841507"/>
            <a:ext cx="821637" cy="1683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6593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 animBg="1"/>
      <p:bldP spid="14" grpId="0" animBg="1"/>
      <p:bldP spid="17" grpId="0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LES fondamentaux !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582058" cy="5205168"/>
          </a:xfrm>
        </p:spPr>
        <p:txBody>
          <a:bodyPr>
            <a:normAutofit lnSpcReduction="10000"/>
          </a:bodyPr>
          <a:lstStyle/>
          <a:p>
            <a:r>
              <a:rPr lang="fr-FR" dirty="0"/>
              <a:t>Le TIP signifiant « </a:t>
            </a:r>
            <a:r>
              <a:rPr lang="fr-FR" b="1" dirty="0"/>
              <a:t>Travail Interdisciplinaire orienté Projet </a:t>
            </a:r>
            <a:r>
              <a:rPr lang="fr-FR" dirty="0"/>
              <a:t>», la réalisation d’un projet est donc obligatoire.</a:t>
            </a:r>
          </a:p>
          <a:p>
            <a:r>
              <a:rPr lang="fr-FR" dirty="0"/>
              <a:t>Ce projet consiste en</a:t>
            </a:r>
            <a:r>
              <a:rPr lang="fr-FR" b="1" dirty="0"/>
              <a:t> un produit</a:t>
            </a:r>
            <a:r>
              <a:rPr lang="fr-FR" dirty="0"/>
              <a:t>, </a:t>
            </a:r>
            <a:r>
              <a:rPr lang="fr-FR" b="1" dirty="0"/>
              <a:t>par exemple :</a:t>
            </a:r>
            <a:r>
              <a:rPr lang="fr-FR" dirty="0"/>
              <a:t> une exposition, un prototype, une journée d’activités, une excursion, un site internet, une association, une entreprise, un festival de musique…</a:t>
            </a:r>
          </a:p>
          <a:p>
            <a:r>
              <a:rPr lang="fr-FR" dirty="0"/>
              <a:t>Soit vous pouvez réaliser concrètement votre projet, soit vous ferez une étude de faisabilité si le projet est impossible à réaliser concrètement.</a:t>
            </a:r>
          </a:p>
          <a:p>
            <a:r>
              <a:rPr lang="fr-FR" dirty="0"/>
              <a:t>Le TIP est obligatoirement un travail de groupe (2 - 3 personnes), vous devrez donc en premier trouver un ou deux partenaires motivés à collaborer sur le même projet.</a:t>
            </a:r>
          </a:p>
          <a:p>
            <a:r>
              <a:rPr lang="fr-FR" dirty="0"/>
              <a:t>Il faudra choisir et développer 3 branches à choix, dont 2 enseignées dans le cursus maturité et une branche libre.</a:t>
            </a:r>
          </a:p>
          <a:p>
            <a:r>
              <a:rPr lang="fr-FR" dirty="0"/>
              <a:t>Pour l’évaluation, trois composantes entrent en ligne de compte :</a:t>
            </a:r>
          </a:p>
          <a:p>
            <a:pPr lvl="1"/>
            <a:r>
              <a:rPr lang="fr-FR" dirty="0"/>
              <a:t>Processus avec journal de bord écrit			20% de la note</a:t>
            </a:r>
          </a:p>
          <a:p>
            <a:pPr lvl="1"/>
            <a:r>
              <a:rPr lang="fr-FR" dirty="0"/>
              <a:t>Synthèse écrite à remettre en février			50%</a:t>
            </a:r>
          </a:p>
          <a:p>
            <a:pPr lvl="1"/>
            <a:r>
              <a:rPr lang="fr-FR" dirty="0"/>
              <a:t>Oral : entre fin février et début mai				30%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7B08843-645A-0E79-5A92-0694F18F9A91}"/>
              </a:ext>
            </a:extLst>
          </p:cNvPr>
          <p:cNvGrpSpPr/>
          <p:nvPr/>
        </p:nvGrpSpPr>
        <p:grpSpPr>
          <a:xfrm>
            <a:off x="8715254" y="878889"/>
            <a:ext cx="3402765" cy="3955056"/>
            <a:chOff x="8715254" y="878889"/>
            <a:chExt cx="3402765" cy="3955056"/>
          </a:xfrm>
        </p:grpSpPr>
        <p:pic>
          <p:nvPicPr>
            <p:cNvPr id="1026" name="Picture 2" descr="Les Simpson : d'où vient le fameux &quot;D'oh !&quot; d'Homer ? - News Séries à la TV  - AlloCiné">
              <a:extLst>
                <a:ext uri="{FF2B5EF4-FFF2-40B4-BE49-F238E27FC236}">
                  <a16:creationId xmlns:a16="http://schemas.microsoft.com/office/drawing/2014/main" id="{09C5DE02-2D96-FF43-22F6-38C4B7DF75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5254" y="2974074"/>
              <a:ext cx="3321198" cy="1859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Phylactère : pensées 8">
              <a:extLst>
                <a:ext uri="{FF2B5EF4-FFF2-40B4-BE49-F238E27FC236}">
                  <a16:creationId xmlns:a16="http://schemas.microsoft.com/office/drawing/2014/main" id="{6D1A2855-6055-B1E4-67BC-83FE06658F5D}"/>
                </a:ext>
              </a:extLst>
            </p:cNvPr>
            <p:cNvSpPr/>
            <p:nvPr/>
          </p:nvSpPr>
          <p:spPr>
            <a:xfrm>
              <a:off x="9215021" y="878889"/>
              <a:ext cx="2902998" cy="178961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1E3ABCC8-6E08-7AC7-76D4-F5C5DD133973}"/>
                </a:ext>
              </a:extLst>
            </p:cNvPr>
            <p:cNvSpPr txBox="1"/>
            <p:nvPr/>
          </p:nvSpPr>
          <p:spPr>
            <a:xfrm rot="21420627">
              <a:off x="9708548" y="1076015"/>
              <a:ext cx="20699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Manger des frites, c’est un projet TIP ???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709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CONSEILS PRATIQUES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8" y="1213387"/>
            <a:ext cx="7767960" cy="5205168"/>
          </a:xfrm>
        </p:spPr>
        <p:txBody>
          <a:bodyPr>
            <a:normAutofit/>
          </a:bodyPr>
          <a:lstStyle/>
          <a:p>
            <a:r>
              <a:rPr lang="fr-FR" b="1" dirty="0"/>
              <a:t>Choisissez des partenaires avec qui vous partagez des goûts en commun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/>
              <a:t>cela vous aidera à trouver un projet qui vous motive tous.</a:t>
            </a:r>
          </a:p>
          <a:p>
            <a:r>
              <a:rPr lang="fr-FR" b="1" dirty="0"/>
              <a:t>Le choix d’un bon sujet est primordial ! </a:t>
            </a:r>
            <a:r>
              <a:rPr lang="fr-FR" dirty="0"/>
              <a:t>N’hésitez pas à passer du temps à rechercher la meilleure idée dans une phase de « brainstorming » où tout projet, même s’il semble irréalisable, farfelu, sera débattu entre vous.</a:t>
            </a:r>
          </a:p>
          <a:p>
            <a:r>
              <a:rPr lang="fr-FR" b="1" dirty="0"/>
              <a:t>Tirez parti des ressources qui vous sont particulières</a:t>
            </a:r>
            <a:r>
              <a:rPr lang="fr-FR" dirty="0"/>
              <a:t>. Par exemple, vous êtes un fan de montage vidéo, alors pourquoi ne pas envisager un clip comme projet ? Pensez aussi à votre famille, ou à vos amis qui ont peut-être des compétences pour un projet qui vous intéresse et qui vous aideront sûrement.</a:t>
            </a:r>
          </a:p>
          <a:p>
            <a:r>
              <a:rPr lang="fr-FR" dirty="0"/>
              <a:t>Votre accompagnateur qui dispose de beaucoup d’expérience pourra vous conseiller dans le choix du projet, bien évidemment.</a:t>
            </a:r>
          </a:p>
          <a:p>
            <a:r>
              <a:rPr lang="fr-FR" b="1" dirty="0"/>
              <a:t>Soyez proactifs </a:t>
            </a:r>
            <a:r>
              <a:rPr lang="fr-FR" dirty="0"/>
              <a:t>: n’attendez pas qu’on vous relance pour faire avancer votre projet, c’est à vous de donner l’impulsion ! C’est vous les « chefs de projet ».</a:t>
            </a:r>
            <a:br>
              <a:rPr lang="fr-FR" dirty="0"/>
            </a:br>
            <a:r>
              <a:rPr lang="fr-FR" dirty="0"/>
              <a:t>Posez des questions à votre accompagnateur et prenez contact avec vos enseignants pour qu’ils vous aident également, en fonction des branches choisies.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134805" y="6099460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92AB072A-8C44-4A98-FB2E-230572B8BADB}"/>
              </a:ext>
            </a:extLst>
          </p:cNvPr>
          <p:cNvGrpSpPr/>
          <p:nvPr/>
        </p:nvGrpSpPr>
        <p:grpSpPr>
          <a:xfrm>
            <a:off x="9215019" y="529701"/>
            <a:ext cx="2902998" cy="5449887"/>
            <a:chOff x="9215019" y="529701"/>
            <a:chExt cx="2902998" cy="5449887"/>
          </a:xfrm>
        </p:grpSpPr>
        <p:pic>
          <p:nvPicPr>
            <p:cNvPr id="2050" name="Picture 2" descr="Leihgestern, Allemagne 2020-07-03: Portrait de marge Simpson peint sur un  mur. 'Marge' Simpson est un personnage fictif dans la série animée le si  Photo Stock - Alamy">
              <a:extLst>
                <a:ext uri="{FF2B5EF4-FFF2-40B4-BE49-F238E27FC236}">
                  <a16:creationId xmlns:a16="http://schemas.microsoft.com/office/drawing/2014/main" id="{054AFD69-0C80-A960-1ED8-5CD385DA8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9107" y="2377491"/>
              <a:ext cx="2237092" cy="360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Phylactère : pensées 3">
              <a:extLst>
                <a:ext uri="{FF2B5EF4-FFF2-40B4-BE49-F238E27FC236}">
                  <a16:creationId xmlns:a16="http://schemas.microsoft.com/office/drawing/2014/main" id="{9776A2A8-B8DE-9427-C653-9D2BFCB274A6}"/>
                </a:ext>
              </a:extLst>
            </p:cNvPr>
            <p:cNvSpPr/>
            <p:nvPr/>
          </p:nvSpPr>
          <p:spPr>
            <a:xfrm>
              <a:off x="9215019" y="529701"/>
              <a:ext cx="2902998" cy="2058901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FC71D36D-B3BE-A881-FBF5-8B7E50B2C708}"/>
                </a:ext>
              </a:extLst>
            </p:cNvPr>
            <p:cNvSpPr txBox="1"/>
            <p:nvPr/>
          </p:nvSpPr>
          <p:spPr>
            <a:xfrm rot="21420627">
              <a:off x="9708546" y="811451"/>
              <a:ext cx="20699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b="1" dirty="0"/>
                <a:t>Fais plutôt la vaisselle, ça c’est un bon projet 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6318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b="1" dirty="0"/>
              <a:t>T</a:t>
            </a:r>
            <a:r>
              <a:rPr lang="fr-FR" dirty="0"/>
              <a:t>homas, </a:t>
            </a:r>
            <a:r>
              <a:rPr lang="fr-FR" b="1" dirty="0"/>
              <a:t>I</a:t>
            </a:r>
            <a:r>
              <a:rPr lang="fr-FR" dirty="0"/>
              <a:t>saline et </a:t>
            </a:r>
            <a:r>
              <a:rPr lang="fr-FR" b="1" dirty="0"/>
              <a:t>P</a:t>
            </a:r>
            <a:r>
              <a:rPr lang="fr-FR" dirty="0"/>
              <a:t>atrick dont, ont décidé de se lancer dans un projet…</a:t>
            </a:r>
            <a:br>
              <a:rPr lang="fr-FR" dirty="0"/>
            </a:br>
            <a:r>
              <a:rPr lang="fr-FR" dirty="0"/>
              <a:t>(cet exemple est inspiré d’un TIP qui a effectivement été réalisé à l’EPAI).</a:t>
            </a:r>
            <a:br>
              <a:rPr lang="fr-FR" dirty="0"/>
            </a:br>
            <a:endParaRPr lang="fr-FR" dirty="0"/>
          </a:p>
          <a:p>
            <a:r>
              <a:rPr lang="fr-FR" dirty="0"/>
              <a:t>Dans la phase de brainstorming, Thomas propose un projet qui lui tiendrait à cœur : son frère, qui est en fauteuil roulant depuis son accident de moto, rencontre beaucoup de difficultés dans sa vie et Thomas aimerait aider les personnes à mobilité réduite comme son frère.</a:t>
            </a:r>
            <a:br>
              <a:rPr lang="fr-FR" dirty="0"/>
            </a:br>
            <a:endParaRPr lang="fr-FR" dirty="0"/>
          </a:p>
          <a:p>
            <a:r>
              <a:rPr lang="fr-FR" dirty="0"/>
              <a:t>Patrick, qui habite à Payerne, se rappelle très bien que dans une galerie marchande </a:t>
            </a:r>
            <a:r>
              <a:rPr lang="fr-FR"/>
              <a:t>au centre-ville, </a:t>
            </a:r>
            <a:r>
              <a:rPr lang="fr-FR" dirty="0"/>
              <a:t>rien n’est fait pour accueillir les fauteuils roulants : il y a quelques marches à gravir et pas de rampe d’accès.</a:t>
            </a:r>
            <a:br>
              <a:rPr lang="fr-FR" dirty="0"/>
            </a:br>
            <a:endParaRPr lang="fr-FR" dirty="0"/>
          </a:p>
          <a:p>
            <a:r>
              <a:rPr lang="fr-FR" dirty="0"/>
              <a:t>Isaline, dont le frère est architecte, pourrait lui demander si il n’y a pas des normes en la matière. Est-il légal qu’il n’y ait rien de fait pour eux !?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Femme en fauteuil roulant">
            <a:extLst>
              <a:ext uri="{FF2B5EF4-FFF2-40B4-BE49-F238E27FC236}">
                <a16:creationId xmlns:a16="http://schemas.microsoft.com/office/drawing/2014/main" id="{A544E22F-24FC-8935-D1C2-1DD73456E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162" y="2210538"/>
            <a:ext cx="3119559" cy="218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48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4309F57-B331-41A7-9154-15EC2AF45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845162" cy="6858000"/>
          </a:xfrm>
          <a:custGeom>
            <a:avLst/>
            <a:gdLst>
              <a:gd name="connsiteX0" fmla="*/ 0 w 8845162"/>
              <a:gd name="connsiteY0" fmla="*/ 0 h 6858000"/>
              <a:gd name="connsiteX1" fmla="*/ 6265248 w 8845162"/>
              <a:gd name="connsiteY1" fmla="*/ 0 h 6858000"/>
              <a:gd name="connsiteX2" fmla="*/ 7537703 w 8845162"/>
              <a:gd name="connsiteY2" fmla="*/ 0 h 6858000"/>
              <a:gd name="connsiteX3" fmla="*/ 8845162 w 8845162"/>
              <a:gd name="connsiteY3" fmla="*/ 0 h 6858000"/>
              <a:gd name="connsiteX4" fmla="*/ 8845162 w 8845162"/>
              <a:gd name="connsiteY4" fmla="*/ 6858000 h 6858000"/>
              <a:gd name="connsiteX5" fmla="*/ 7537703 w 8845162"/>
              <a:gd name="connsiteY5" fmla="*/ 6858000 h 6858000"/>
              <a:gd name="connsiteX6" fmla="*/ 6265248 w 8845162"/>
              <a:gd name="connsiteY6" fmla="*/ 6858000 h 6858000"/>
              <a:gd name="connsiteX7" fmla="*/ 20957 w 8845162"/>
              <a:gd name="connsiteY7" fmla="*/ 6858000 h 6858000"/>
              <a:gd name="connsiteX8" fmla="*/ 46002 w 8845162"/>
              <a:gd name="connsiteY8" fmla="*/ 6702325 h 6858000"/>
              <a:gd name="connsiteX9" fmla="*/ 69870 w 8845162"/>
              <a:gd name="connsiteY9" fmla="*/ 6547334 h 6858000"/>
              <a:gd name="connsiteX10" fmla="*/ 93234 w 8845162"/>
              <a:gd name="connsiteY10" fmla="*/ 6391658 h 6858000"/>
              <a:gd name="connsiteX11" fmla="*/ 113237 w 8845162"/>
              <a:gd name="connsiteY11" fmla="*/ 6235295 h 6858000"/>
              <a:gd name="connsiteX12" fmla="*/ 133409 w 8845162"/>
              <a:gd name="connsiteY12" fmla="*/ 6079619 h 6858000"/>
              <a:gd name="connsiteX13" fmla="*/ 152234 w 8845162"/>
              <a:gd name="connsiteY13" fmla="*/ 5923256 h 6858000"/>
              <a:gd name="connsiteX14" fmla="*/ 168370 w 8845162"/>
              <a:gd name="connsiteY14" fmla="*/ 5768951 h 6858000"/>
              <a:gd name="connsiteX15" fmla="*/ 183667 w 8845162"/>
              <a:gd name="connsiteY15" fmla="*/ 5612589 h 6858000"/>
              <a:gd name="connsiteX16" fmla="*/ 197619 w 8845162"/>
              <a:gd name="connsiteY16" fmla="*/ 5456912 h 6858000"/>
              <a:gd name="connsiteX17" fmla="*/ 209720 w 8845162"/>
              <a:gd name="connsiteY17" fmla="*/ 5303979 h 6858000"/>
              <a:gd name="connsiteX18" fmla="*/ 221823 w 8845162"/>
              <a:gd name="connsiteY18" fmla="*/ 5148988 h 6858000"/>
              <a:gd name="connsiteX19" fmla="*/ 231908 w 8845162"/>
              <a:gd name="connsiteY19" fmla="*/ 4996055 h 6858000"/>
              <a:gd name="connsiteX20" fmla="*/ 239808 w 8845162"/>
              <a:gd name="connsiteY20" fmla="*/ 4843121 h 6858000"/>
              <a:gd name="connsiteX21" fmla="*/ 248045 w 8845162"/>
              <a:gd name="connsiteY21" fmla="*/ 4690874 h 6858000"/>
              <a:gd name="connsiteX22" fmla="*/ 254936 w 8845162"/>
              <a:gd name="connsiteY22" fmla="*/ 4539998 h 6858000"/>
              <a:gd name="connsiteX23" fmla="*/ 259811 w 8845162"/>
              <a:gd name="connsiteY23" fmla="*/ 4390493 h 6858000"/>
              <a:gd name="connsiteX24" fmla="*/ 264014 w 8845162"/>
              <a:gd name="connsiteY24" fmla="*/ 4240989 h 6858000"/>
              <a:gd name="connsiteX25" fmla="*/ 268047 w 8845162"/>
              <a:gd name="connsiteY25" fmla="*/ 4092856 h 6858000"/>
              <a:gd name="connsiteX26" fmla="*/ 269897 w 8845162"/>
              <a:gd name="connsiteY26" fmla="*/ 3946781 h 6858000"/>
              <a:gd name="connsiteX27" fmla="*/ 271913 w 8845162"/>
              <a:gd name="connsiteY27" fmla="*/ 3800705 h 6858000"/>
              <a:gd name="connsiteX28" fmla="*/ 272922 w 8845162"/>
              <a:gd name="connsiteY28" fmla="*/ 3656687 h 6858000"/>
              <a:gd name="connsiteX29" fmla="*/ 271913 w 8845162"/>
              <a:gd name="connsiteY29" fmla="*/ 3514041 h 6858000"/>
              <a:gd name="connsiteX30" fmla="*/ 271913 w 8845162"/>
              <a:gd name="connsiteY30" fmla="*/ 3372766 h 6858000"/>
              <a:gd name="connsiteX31" fmla="*/ 269897 w 8845162"/>
              <a:gd name="connsiteY31" fmla="*/ 3232863 h 6858000"/>
              <a:gd name="connsiteX32" fmla="*/ 266871 w 8845162"/>
              <a:gd name="connsiteY32" fmla="*/ 3095703 h 6858000"/>
              <a:gd name="connsiteX33" fmla="*/ 264014 w 8845162"/>
              <a:gd name="connsiteY33" fmla="*/ 2959915 h 6858000"/>
              <a:gd name="connsiteX34" fmla="*/ 260820 w 8845162"/>
              <a:gd name="connsiteY34" fmla="*/ 2826869 h 6858000"/>
              <a:gd name="connsiteX35" fmla="*/ 255946 w 8845162"/>
              <a:gd name="connsiteY35" fmla="*/ 2694510 h 6858000"/>
              <a:gd name="connsiteX36" fmla="*/ 250734 w 8845162"/>
              <a:gd name="connsiteY36" fmla="*/ 2564209 h 6858000"/>
              <a:gd name="connsiteX37" fmla="*/ 246028 w 8845162"/>
              <a:gd name="connsiteY37" fmla="*/ 2436650 h 6858000"/>
              <a:gd name="connsiteX38" fmla="*/ 232749 w 8845162"/>
              <a:gd name="connsiteY38" fmla="*/ 2187704 h 6858000"/>
              <a:gd name="connsiteX39" fmla="*/ 218630 w 8845162"/>
              <a:gd name="connsiteY39" fmla="*/ 1949046 h 6858000"/>
              <a:gd name="connsiteX40" fmla="*/ 203837 w 8845162"/>
              <a:gd name="connsiteY40" fmla="*/ 1719989 h 6858000"/>
              <a:gd name="connsiteX41" fmla="*/ 187532 w 8845162"/>
              <a:gd name="connsiteY41" fmla="*/ 1503276 h 6858000"/>
              <a:gd name="connsiteX42" fmla="*/ 170555 w 8845162"/>
              <a:gd name="connsiteY42" fmla="*/ 1296164 h 6858000"/>
              <a:gd name="connsiteX43" fmla="*/ 152234 w 8845162"/>
              <a:gd name="connsiteY43" fmla="*/ 1104140 h 6858000"/>
              <a:gd name="connsiteX44" fmla="*/ 134248 w 8845162"/>
              <a:gd name="connsiteY44" fmla="*/ 923775 h 6858000"/>
              <a:gd name="connsiteX45" fmla="*/ 116263 w 8845162"/>
              <a:gd name="connsiteY45" fmla="*/ 757811 h 6858000"/>
              <a:gd name="connsiteX46" fmla="*/ 99286 w 8845162"/>
              <a:gd name="connsiteY46" fmla="*/ 605564 h 6858000"/>
              <a:gd name="connsiteX47" fmla="*/ 83149 w 8845162"/>
              <a:gd name="connsiteY47" fmla="*/ 470461 h 6858000"/>
              <a:gd name="connsiteX48" fmla="*/ 67853 w 8845162"/>
              <a:gd name="connsiteY48" fmla="*/ 348389 h 6858000"/>
              <a:gd name="connsiteX49" fmla="*/ 55078 w 8845162"/>
              <a:gd name="connsiteY49" fmla="*/ 245519 h 6858000"/>
              <a:gd name="connsiteX50" fmla="*/ 42976 w 8845162"/>
              <a:gd name="connsiteY50" fmla="*/ 159108 h 6858000"/>
              <a:gd name="connsiteX51" fmla="*/ 25662 w 8845162"/>
              <a:gd name="connsiteY51" fmla="*/ 40464 h 6858000"/>
              <a:gd name="connsiteX52" fmla="*/ 19779 w 8845162"/>
              <a:gd name="connsiteY52" fmla="*/ 2 h 6858000"/>
              <a:gd name="connsiteX53" fmla="*/ 26532 w 8845162"/>
              <a:gd name="connsiteY53" fmla="*/ 2 h 6858000"/>
              <a:gd name="connsiteX54" fmla="*/ 26532 w 8845162"/>
              <a:gd name="connsiteY54" fmla="*/ 1 h 6858000"/>
              <a:gd name="connsiteX55" fmla="*/ 0 w 8845162"/>
              <a:gd name="connsiteY5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845162" h="6858000">
                <a:moveTo>
                  <a:pt x="0" y="0"/>
                </a:moveTo>
                <a:lnTo>
                  <a:pt x="6265248" y="0"/>
                </a:lnTo>
                <a:lnTo>
                  <a:pt x="7537703" y="0"/>
                </a:lnTo>
                <a:lnTo>
                  <a:pt x="8845162" y="0"/>
                </a:lnTo>
                <a:lnTo>
                  <a:pt x="8845162" y="6858000"/>
                </a:lnTo>
                <a:lnTo>
                  <a:pt x="7537703" y="6858000"/>
                </a:lnTo>
                <a:lnTo>
                  <a:pt x="6265248" y="6858000"/>
                </a:lnTo>
                <a:lnTo>
                  <a:pt x="20957" y="6858000"/>
                </a:lnTo>
                <a:lnTo>
                  <a:pt x="46002" y="6702325"/>
                </a:lnTo>
                <a:lnTo>
                  <a:pt x="69870" y="6547334"/>
                </a:lnTo>
                <a:lnTo>
                  <a:pt x="93234" y="6391658"/>
                </a:lnTo>
                <a:lnTo>
                  <a:pt x="113237" y="6235295"/>
                </a:lnTo>
                <a:lnTo>
                  <a:pt x="133409" y="6079619"/>
                </a:lnTo>
                <a:lnTo>
                  <a:pt x="152234" y="5923256"/>
                </a:lnTo>
                <a:lnTo>
                  <a:pt x="168370" y="5768951"/>
                </a:lnTo>
                <a:lnTo>
                  <a:pt x="183667" y="5612589"/>
                </a:lnTo>
                <a:lnTo>
                  <a:pt x="197619" y="5456912"/>
                </a:lnTo>
                <a:lnTo>
                  <a:pt x="209720" y="5303979"/>
                </a:lnTo>
                <a:lnTo>
                  <a:pt x="221823" y="5148988"/>
                </a:lnTo>
                <a:lnTo>
                  <a:pt x="231908" y="4996055"/>
                </a:lnTo>
                <a:lnTo>
                  <a:pt x="239808" y="4843121"/>
                </a:lnTo>
                <a:lnTo>
                  <a:pt x="248045" y="4690874"/>
                </a:lnTo>
                <a:lnTo>
                  <a:pt x="254936" y="4539998"/>
                </a:lnTo>
                <a:lnTo>
                  <a:pt x="259811" y="4390493"/>
                </a:lnTo>
                <a:lnTo>
                  <a:pt x="264014" y="4240989"/>
                </a:lnTo>
                <a:lnTo>
                  <a:pt x="268047" y="4092856"/>
                </a:lnTo>
                <a:lnTo>
                  <a:pt x="269897" y="3946781"/>
                </a:lnTo>
                <a:lnTo>
                  <a:pt x="271913" y="3800705"/>
                </a:lnTo>
                <a:lnTo>
                  <a:pt x="272922" y="3656687"/>
                </a:lnTo>
                <a:lnTo>
                  <a:pt x="271913" y="3514041"/>
                </a:lnTo>
                <a:lnTo>
                  <a:pt x="271913" y="3372766"/>
                </a:lnTo>
                <a:lnTo>
                  <a:pt x="269897" y="3232863"/>
                </a:lnTo>
                <a:lnTo>
                  <a:pt x="266871" y="3095703"/>
                </a:lnTo>
                <a:lnTo>
                  <a:pt x="264014" y="2959915"/>
                </a:lnTo>
                <a:lnTo>
                  <a:pt x="260820" y="2826869"/>
                </a:lnTo>
                <a:lnTo>
                  <a:pt x="255946" y="2694510"/>
                </a:lnTo>
                <a:lnTo>
                  <a:pt x="250734" y="2564209"/>
                </a:lnTo>
                <a:lnTo>
                  <a:pt x="246028" y="2436650"/>
                </a:lnTo>
                <a:lnTo>
                  <a:pt x="232749" y="2187704"/>
                </a:lnTo>
                <a:lnTo>
                  <a:pt x="218630" y="1949046"/>
                </a:lnTo>
                <a:lnTo>
                  <a:pt x="203837" y="1719989"/>
                </a:lnTo>
                <a:lnTo>
                  <a:pt x="187532" y="1503276"/>
                </a:lnTo>
                <a:lnTo>
                  <a:pt x="170555" y="1296164"/>
                </a:lnTo>
                <a:lnTo>
                  <a:pt x="152234" y="1104140"/>
                </a:lnTo>
                <a:lnTo>
                  <a:pt x="134248" y="923775"/>
                </a:lnTo>
                <a:lnTo>
                  <a:pt x="116263" y="757811"/>
                </a:lnTo>
                <a:lnTo>
                  <a:pt x="99286" y="605564"/>
                </a:lnTo>
                <a:lnTo>
                  <a:pt x="83149" y="470461"/>
                </a:lnTo>
                <a:lnTo>
                  <a:pt x="67853" y="348389"/>
                </a:lnTo>
                <a:lnTo>
                  <a:pt x="55078" y="245519"/>
                </a:lnTo>
                <a:lnTo>
                  <a:pt x="42976" y="159108"/>
                </a:lnTo>
                <a:lnTo>
                  <a:pt x="25662" y="40464"/>
                </a:lnTo>
                <a:lnTo>
                  <a:pt x="19779" y="2"/>
                </a:lnTo>
                <a:lnTo>
                  <a:pt x="26532" y="2"/>
                </a:lnTo>
                <a:lnTo>
                  <a:pt x="26532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313883"/>
            <a:ext cx="7402285" cy="778070"/>
          </a:xfrm>
        </p:spPr>
        <p:txBody>
          <a:bodyPr>
            <a:normAutofit/>
          </a:bodyPr>
          <a:lstStyle/>
          <a:p>
            <a:r>
              <a:rPr lang="fr-FR" dirty="0"/>
              <a:t>Le TIP : EXEMPLE SUITE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6027" y="1213387"/>
            <a:ext cx="7865615" cy="5205168"/>
          </a:xfrm>
        </p:spPr>
        <p:txBody>
          <a:bodyPr>
            <a:normAutofit/>
          </a:bodyPr>
          <a:lstStyle/>
          <a:p>
            <a:r>
              <a:rPr lang="fr-FR" dirty="0"/>
              <a:t>Après la réalisation d’un début de plan (</a:t>
            </a:r>
            <a:r>
              <a:rPr lang="fr-FR" dirty="0" err="1"/>
              <a:t>mindmap</a:t>
            </a:r>
            <a:r>
              <a:rPr lang="fr-FR" dirty="0"/>
              <a:t>), ils choisissent de faire les recherches suivantes pour affiner leurs idées :</a:t>
            </a:r>
          </a:p>
          <a:p>
            <a:r>
              <a:rPr lang="fr-FR" dirty="0"/>
              <a:t>Y a-t-il des lois ou des normes ISO d’architectures en vigueur ? Thomas va se renseigner.</a:t>
            </a:r>
          </a:p>
          <a:p>
            <a:r>
              <a:rPr lang="fr-FR" dirty="0"/>
              <a:t>Qu’en pensent les commerçants de la galerie marchande ? Un sondage serait le bienvenu. Patrick propose de réaliser un projet de questionnaire pour eux.</a:t>
            </a:r>
          </a:p>
          <a:p>
            <a:r>
              <a:rPr lang="fr-FR" dirty="0"/>
              <a:t>Combien coûterait la construction d’une rampe d’accès ?</a:t>
            </a:r>
            <a:br>
              <a:rPr lang="fr-FR" dirty="0"/>
            </a:br>
            <a:r>
              <a:rPr lang="fr-FR" dirty="0"/>
              <a:t>Isaline va demander à son frère architecte de lui dessiner un projet et d’en estimer le coût de réalisation.</a:t>
            </a:r>
          </a:p>
          <a:p>
            <a:r>
              <a:rPr lang="fr-FR" dirty="0"/>
              <a:t>Notre groupe TIP est bien parti ! ils ont des idées, ils sont dans le concret, ils disposent de ressources… La motivation est au top et ils sont impatients de débuter leurs recherches</a:t>
            </a:r>
          </a:p>
          <a:p>
            <a:r>
              <a:rPr lang="fr-FR" dirty="0"/>
              <a:t>Enfin, leur accompagnateur les aidera à cadrer leurs recherches pour ne pas aller trop loin et concocter un projet qui entre dans le cadre des exigences de l’EPAI.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955034" y="5870575"/>
            <a:ext cx="551167" cy="3778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Image 4" descr="Groupe d’étudiants travaillant à la bibliothèque">
            <a:extLst>
              <a:ext uri="{FF2B5EF4-FFF2-40B4-BE49-F238E27FC236}">
                <a16:creationId xmlns:a16="http://schemas.microsoft.com/office/drawing/2014/main" id="{72736240-C2C5-2B92-38E3-496F293DC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261" y="2349357"/>
            <a:ext cx="3239720" cy="215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99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5F65CD9-825D-44BD-8681-D42D260D4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2F64C47-BE0B-4DA4-A62F-C6922DD20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2"/>
            <a:ext cx="4125976" cy="6858002"/>
          </a:xfrm>
          <a:custGeom>
            <a:avLst/>
            <a:gdLst>
              <a:gd name="connsiteX0" fmla="*/ 4125976 w 4125976"/>
              <a:gd name="connsiteY0" fmla="*/ 0 h 6858002"/>
              <a:gd name="connsiteX1" fmla="*/ 1300393 w 4125976"/>
              <a:gd name="connsiteY1" fmla="*/ 0 h 6858002"/>
              <a:gd name="connsiteX2" fmla="*/ 1300393 w 4125976"/>
              <a:gd name="connsiteY2" fmla="*/ 2 h 6858002"/>
              <a:gd name="connsiteX3" fmla="*/ 1155520 w 4125976"/>
              <a:gd name="connsiteY3" fmla="*/ 2 h 6858002"/>
              <a:gd name="connsiteX4" fmla="*/ 1074856 w 4125976"/>
              <a:gd name="connsiteY4" fmla="*/ 88573 h 6858002"/>
              <a:gd name="connsiteX5" fmla="*/ 0 w 4125976"/>
              <a:gd name="connsiteY5" fmla="*/ 3396600 h 6858002"/>
              <a:gd name="connsiteX6" fmla="*/ 1222540 w 4125976"/>
              <a:gd name="connsiteY6" fmla="*/ 6858002 h 6858002"/>
              <a:gd name="connsiteX7" fmla="*/ 4125598 w 4125976"/>
              <a:gd name="connsiteY7" fmla="*/ 6858002 h 6858002"/>
              <a:gd name="connsiteX8" fmla="*/ 4125976 w 4125976"/>
              <a:gd name="connsiteY8" fmla="*/ 685760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5976" h="6858002">
                <a:moveTo>
                  <a:pt x="4125976" y="0"/>
                </a:moveTo>
                <a:lnTo>
                  <a:pt x="1300393" y="0"/>
                </a:lnTo>
                <a:lnTo>
                  <a:pt x="1300393" y="2"/>
                </a:lnTo>
                <a:lnTo>
                  <a:pt x="1155520" y="2"/>
                </a:lnTo>
                <a:lnTo>
                  <a:pt x="1074856" y="88573"/>
                </a:lnTo>
                <a:cubicBezTo>
                  <a:pt x="422987" y="841260"/>
                  <a:pt x="0" y="2042663"/>
                  <a:pt x="0" y="3396600"/>
                </a:cubicBezTo>
                <a:cubicBezTo>
                  <a:pt x="0" y="4846647"/>
                  <a:pt x="488259" y="6121285"/>
                  <a:pt x="1222540" y="6858002"/>
                </a:cubicBezTo>
                <a:cubicBezTo>
                  <a:pt x="4125598" y="6858002"/>
                  <a:pt x="4125598" y="6858002"/>
                  <a:pt x="4125598" y="6858002"/>
                </a:cubicBezTo>
                <a:lnTo>
                  <a:pt x="4125976" y="68576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9B4DBA0-1248-70ED-BB2A-9A6A5978E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43466"/>
            <a:ext cx="2590799" cy="4995333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FFFFFF"/>
                </a:solidFill>
              </a:rPr>
              <a:t>ORGANISATION 2024-2025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3C197F-0CA0-6BC6-962F-8600354AB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9299" y="5870575"/>
            <a:ext cx="551167" cy="3778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D57F1E4F-1CFF-5643-939E-217C01CDF565}" type="slidenum">
              <a:rPr lang="en-US">
                <a:solidFill>
                  <a:schemeClr val="bg2"/>
                </a:solidFill>
              </a:rPr>
              <a:pPr algn="l">
                <a:spcAft>
                  <a:spcPts val="600"/>
                </a:spcAft>
              </a:pPr>
              <a:t>7</a:t>
            </a:fld>
            <a:endParaRPr lang="en-US">
              <a:solidFill>
                <a:schemeClr val="bg2"/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6E8794A-015E-6E8A-83EC-A31CBC1A4697}"/>
              </a:ext>
            </a:extLst>
          </p:cNvPr>
          <p:cNvGrpSpPr/>
          <p:nvPr/>
        </p:nvGrpSpPr>
        <p:grpSpPr>
          <a:xfrm>
            <a:off x="4522810" y="1372399"/>
            <a:ext cx="6545199" cy="635602"/>
            <a:chOff x="0" y="1069766"/>
            <a:chExt cx="6545199" cy="635602"/>
          </a:xfrm>
        </p:grpSpPr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9EE9D19B-5A63-F68D-D411-B500C6D30A56}"/>
                </a:ext>
              </a:extLst>
            </p:cNvPr>
            <p:cNvSpPr/>
            <p:nvPr/>
          </p:nvSpPr>
          <p:spPr>
            <a:xfrm>
              <a:off x="0" y="1069766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622030"/>
                <a:satOff val="-3291"/>
                <a:lumOff val="-1255"/>
                <a:alphaOff val="0"/>
              </a:schemeClr>
            </a:fillRef>
            <a:effectRef idx="2">
              <a:schemeClr val="accent2">
                <a:hueOff val="-622030"/>
                <a:satOff val="-3291"/>
                <a:lumOff val="-125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7" name="Rectangle : coins arrondis 4">
              <a:extLst>
                <a:ext uri="{FF2B5EF4-FFF2-40B4-BE49-F238E27FC236}">
                  <a16:creationId xmlns:a16="http://schemas.microsoft.com/office/drawing/2014/main" id="{FE6A2C8B-D68F-6119-B4B0-8FC73EE6E306}"/>
                </a:ext>
              </a:extLst>
            </p:cNvPr>
            <p:cNvSpPr txBox="1"/>
            <p:nvPr/>
          </p:nvSpPr>
          <p:spPr>
            <a:xfrm>
              <a:off x="31028" y="1100794"/>
              <a:ext cx="6483143" cy="573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9 : fin de la phase 1, TIB méthodologie et sources autogéré à réaliser et évaluer</a:t>
              </a:r>
              <a:endParaRPr lang="en-US" sz="2000" kern="1200" dirty="0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8E358AC7-BA8C-E6E5-CB89-7654FFC4460B}"/>
              </a:ext>
            </a:extLst>
          </p:cNvPr>
          <p:cNvGrpSpPr/>
          <p:nvPr/>
        </p:nvGrpSpPr>
        <p:grpSpPr>
          <a:xfrm>
            <a:off x="4488530" y="696150"/>
            <a:ext cx="6545199" cy="635602"/>
            <a:chOff x="0" y="0"/>
            <a:chExt cx="6545199" cy="635602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4149F0F4-B7E6-4194-0865-716D519401EC}"/>
                </a:ext>
              </a:extLst>
            </p:cNvPr>
            <p:cNvSpPr/>
            <p:nvPr/>
          </p:nvSpPr>
          <p:spPr>
            <a:xfrm>
              <a:off x="0" y="0"/>
              <a:ext cx="6545199" cy="635602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518358"/>
                <a:satOff val="-2742"/>
                <a:lumOff val="-1046"/>
                <a:alphaOff val="0"/>
              </a:schemeClr>
            </a:fillRef>
            <a:effectRef idx="2">
              <a:schemeClr val="accent2">
                <a:hueOff val="-518358"/>
                <a:satOff val="-2742"/>
                <a:lumOff val="-1046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1" name="Rectangle : coins arrondis 4">
              <a:extLst>
                <a:ext uri="{FF2B5EF4-FFF2-40B4-BE49-F238E27FC236}">
                  <a16:creationId xmlns:a16="http://schemas.microsoft.com/office/drawing/2014/main" id="{ACE0BDC4-473B-3B25-FF62-30308D064C08}"/>
                </a:ext>
              </a:extLst>
            </p:cNvPr>
            <p:cNvSpPr txBox="1"/>
            <p:nvPr/>
          </p:nvSpPr>
          <p:spPr>
            <a:xfrm>
              <a:off x="31028" y="31028"/>
              <a:ext cx="6483143" cy="573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2 : début du TIP</a:t>
              </a:r>
              <a:endParaRPr lang="en-US" sz="2000" kern="1200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1516E1F-27F4-97CE-7C37-9A1F8A3DFFC2}"/>
              </a:ext>
            </a:extLst>
          </p:cNvPr>
          <p:cNvGrpSpPr/>
          <p:nvPr/>
        </p:nvGrpSpPr>
        <p:grpSpPr>
          <a:xfrm>
            <a:off x="4531786" y="2063331"/>
            <a:ext cx="6545199" cy="841728"/>
            <a:chOff x="0" y="9791"/>
            <a:chExt cx="6545199" cy="1154789"/>
          </a:xfrm>
        </p:grpSpPr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778D4C4A-3FBF-93A8-461D-A41D111DFBD4}"/>
                </a:ext>
              </a:extLst>
            </p:cNvPr>
            <p:cNvSpPr/>
            <p:nvPr/>
          </p:nvSpPr>
          <p:spPr>
            <a:xfrm>
              <a:off x="0" y="9791"/>
              <a:ext cx="6545199" cy="11547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2" name="Rectangle : coins arrondis 4">
              <a:extLst>
                <a:ext uri="{FF2B5EF4-FFF2-40B4-BE49-F238E27FC236}">
                  <a16:creationId xmlns:a16="http://schemas.microsoft.com/office/drawing/2014/main" id="{FF7E9853-F999-9554-C4B6-ADE5ACFD0C80}"/>
                </a:ext>
              </a:extLst>
            </p:cNvPr>
            <p:cNvSpPr txBox="1"/>
            <p:nvPr/>
          </p:nvSpPr>
          <p:spPr>
            <a:xfrm>
              <a:off x="56372" y="66163"/>
              <a:ext cx="6432455" cy="10420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Semaines 10 à 18 : 3 rendez-vous seront agendés avec votre accompagnateur pour assurer le suivi de votre projet</a:t>
              </a:r>
              <a:endParaRPr lang="en-US" sz="2000" kern="1200" dirty="0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D9A4E97-C8DD-0C9C-F35D-0A82795B532B}"/>
              </a:ext>
            </a:extLst>
          </p:cNvPr>
          <p:cNvGrpSpPr/>
          <p:nvPr/>
        </p:nvGrpSpPr>
        <p:grpSpPr>
          <a:xfrm>
            <a:off x="4522811" y="2956950"/>
            <a:ext cx="6545199" cy="1142262"/>
            <a:chOff x="0" y="73908"/>
            <a:chExt cx="6545199" cy="1264770"/>
          </a:xfrm>
        </p:grpSpPr>
        <p:sp>
          <p:nvSpPr>
            <p:cNvPr id="24" name="Rectangle : coins arrondis 23">
              <a:extLst>
                <a:ext uri="{FF2B5EF4-FFF2-40B4-BE49-F238E27FC236}">
                  <a16:creationId xmlns:a16="http://schemas.microsoft.com/office/drawing/2014/main" id="{08856180-64E0-1DD8-233B-296E3EE2B69C}"/>
                </a:ext>
              </a:extLst>
            </p:cNvPr>
            <p:cNvSpPr/>
            <p:nvPr/>
          </p:nvSpPr>
          <p:spPr>
            <a:xfrm>
              <a:off x="0" y="73908"/>
              <a:ext cx="6545199" cy="126477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5" name="Rectangle : coins arrondis 4">
              <a:extLst>
                <a:ext uri="{FF2B5EF4-FFF2-40B4-BE49-F238E27FC236}">
                  <a16:creationId xmlns:a16="http://schemas.microsoft.com/office/drawing/2014/main" id="{9D82185D-3C4D-8FF0-48AD-E9878E247032}"/>
                </a:ext>
              </a:extLst>
            </p:cNvPr>
            <p:cNvSpPr txBox="1"/>
            <p:nvPr/>
          </p:nvSpPr>
          <p:spPr>
            <a:xfrm>
              <a:off x="61741" y="135649"/>
              <a:ext cx="6421717" cy="1141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Semaine avant Noël: cette semaine sera entièrement consacrée à l’interdisciplinarité avec des ateliers TIB et du temps pour avancer votre TIP (maturités post-CFC)</a:t>
              </a:r>
              <a:endParaRPr lang="en-US" sz="2000" kern="1200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8492FB9-A68C-2A77-BABE-D1B77C96BB12}"/>
              </a:ext>
            </a:extLst>
          </p:cNvPr>
          <p:cNvGrpSpPr/>
          <p:nvPr/>
        </p:nvGrpSpPr>
        <p:grpSpPr>
          <a:xfrm>
            <a:off x="4522812" y="4145871"/>
            <a:ext cx="6545199" cy="1062983"/>
            <a:chOff x="0" y="5396"/>
            <a:chExt cx="6545199" cy="1429740"/>
          </a:xfrm>
        </p:grpSpPr>
        <p:sp>
          <p:nvSpPr>
            <p:cNvPr id="27" name="Rectangle : coins arrondis 26">
              <a:extLst>
                <a:ext uri="{FF2B5EF4-FFF2-40B4-BE49-F238E27FC236}">
                  <a16:creationId xmlns:a16="http://schemas.microsoft.com/office/drawing/2014/main" id="{094EEACD-8E3D-98D4-5B66-C36720642972}"/>
                </a:ext>
              </a:extLst>
            </p:cNvPr>
            <p:cNvSpPr/>
            <p:nvPr/>
          </p:nvSpPr>
          <p:spPr>
            <a:xfrm>
              <a:off x="0" y="5396"/>
              <a:ext cx="6545199" cy="142974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8" name="Rectangle : coins arrondis 4">
              <a:extLst>
                <a:ext uri="{FF2B5EF4-FFF2-40B4-BE49-F238E27FC236}">
                  <a16:creationId xmlns:a16="http://schemas.microsoft.com/office/drawing/2014/main" id="{24FD0FF5-4383-316F-F36F-5E3BF18FD96E}"/>
                </a:ext>
              </a:extLst>
            </p:cNvPr>
            <p:cNvSpPr txBox="1"/>
            <p:nvPr/>
          </p:nvSpPr>
          <p:spPr>
            <a:xfrm>
              <a:off x="69794" y="75190"/>
              <a:ext cx="6405611" cy="12901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Février : remise de la synthèse écrite et du journal de bord. La date vous sera précisée par votre accompagnateur.</a:t>
              </a:r>
              <a:endParaRPr lang="en-US" sz="2000" kern="1200" dirty="0"/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127BE51-6F3F-9CD3-3F14-A22EFB1B5027}"/>
              </a:ext>
            </a:extLst>
          </p:cNvPr>
          <p:cNvGrpSpPr/>
          <p:nvPr/>
        </p:nvGrpSpPr>
        <p:grpSpPr>
          <a:xfrm>
            <a:off x="4531786" y="5261557"/>
            <a:ext cx="6545199" cy="677408"/>
            <a:chOff x="-1" y="173656"/>
            <a:chExt cx="6545199" cy="1403877"/>
          </a:xfrm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4DC3520B-2B80-942C-4ED5-2E0D45009A44}"/>
                </a:ext>
              </a:extLst>
            </p:cNvPr>
            <p:cNvSpPr/>
            <p:nvPr/>
          </p:nvSpPr>
          <p:spPr>
            <a:xfrm>
              <a:off x="-1" y="185234"/>
              <a:ext cx="6545199" cy="139229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32" name="Rectangle : coins arrondis 4">
              <a:extLst>
                <a:ext uri="{FF2B5EF4-FFF2-40B4-BE49-F238E27FC236}">
                  <a16:creationId xmlns:a16="http://schemas.microsoft.com/office/drawing/2014/main" id="{B972CEBF-D9E5-FDE9-0746-EB90C2FD31C7}"/>
                </a:ext>
              </a:extLst>
            </p:cNvPr>
            <p:cNvSpPr txBox="1"/>
            <p:nvPr/>
          </p:nvSpPr>
          <p:spPr>
            <a:xfrm>
              <a:off x="67966" y="173656"/>
              <a:ext cx="6409267" cy="12563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marL="0" lvl="0" indent="0" algn="l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 kern="1200" dirty="0"/>
                <a:t>Dès la remise, les oraux TIP sont agendés</a:t>
              </a:r>
              <a:r>
                <a:rPr lang="fr-FR" sz="3200" kern="1200" dirty="0"/>
                <a:t>.</a:t>
              </a:r>
              <a:endParaRPr lang="en-US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22144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éleste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0717A07F06D14297A2081B13AE2797" ma:contentTypeVersion="6" ma:contentTypeDescription="Crée un document." ma:contentTypeScope="" ma:versionID="2f4686cc0d3a2a2b6524e416498bfdea">
  <xsd:schema xmlns:xsd="http://www.w3.org/2001/XMLSchema" xmlns:xs="http://www.w3.org/2001/XMLSchema" xmlns:p="http://schemas.microsoft.com/office/2006/metadata/properties" xmlns:ns2="56e0e82a-f9e7-4a92-af52-41c594055d9c" xmlns:ns3="05dbbab2-1650-4ace-9fac-a1267104ab02" targetNamespace="http://schemas.microsoft.com/office/2006/metadata/properties" ma:root="true" ma:fieldsID="09e46971ae4053b47c646cb1317d34b4" ns2:_="" ns3:_="">
    <xsd:import namespace="56e0e82a-f9e7-4a92-af52-41c594055d9c"/>
    <xsd:import namespace="05dbbab2-1650-4ace-9fac-a1267104ab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0e82a-f9e7-4a92-af52-41c594055d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dbbab2-1650-4ace-9fac-a1267104ab0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A0C256-4D44-46F8-ACED-AD7733116B1D}">
  <ds:schemaRefs>
    <ds:schemaRef ds:uri="http://schemas.microsoft.com/office/2006/metadata/properties"/>
    <ds:schemaRef ds:uri="56e0e82a-f9e7-4a92-af52-41c594055d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05dbbab2-1650-4ace-9fac-a1267104ab0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0C7EF2A-DAD8-4598-A134-011E84EB94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0E5B45-998F-4F00-8BA8-B4DEBDB109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e0e82a-f9e7-4a92-af52-41c594055d9c"/>
    <ds:schemaRef ds:uri="05dbbab2-1650-4ace-9fac-a1267104ab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</TotalTime>
  <Words>898</Words>
  <Application>Microsoft Macintosh PowerPoint</Application>
  <PresentationFormat>Grand écran</PresentationFormat>
  <Paragraphs>51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Céleste</vt:lpstr>
      <vt:lpstr>Le TIP 2024-2025</vt:lpstr>
      <vt:lpstr>Le site ressource : www.fr.ch/epai</vt:lpstr>
      <vt:lpstr>Le TIP : LES fondamentaux !</vt:lpstr>
      <vt:lpstr>Le TIP : CONSEILS PRATIQUES</vt:lpstr>
      <vt:lpstr>Le TIP : EXEMPLE</vt:lpstr>
      <vt:lpstr>Le TIP : EXEMPLE SUITE</vt:lpstr>
      <vt:lpstr>ORGANISATION 2024-2025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TIP</dc:title>
  <dc:creator>Christophe Cottet</dc:creator>
  <cp:lastModifiedBy>Cottet Christophe</cp:lastModifiedBy>
  <cp:revision>53</cp:revision>
  <dcterms:created xsi:type="dcterms:W3CDTF">2016-08-24T09:10:37Z</dcterms:created>
  <dcterms:modified xsi:type="dcterms:W3CDTF">2024-07-15T16:00:41Z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0x010100250717A07F06D14297A2081B13AE2797</vt:lpwstr>
  </property>
</Properties>
</file>